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142.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s/slide139.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128.xml" ContentType="application/vnd.openxmlformats-officedocument.presentationml.slide+xml"/>
  <Override PartName="/ppt/slides/slide13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89" r:id="rId5"/>
    <p:sldId id="281" r:id="rId6"/>
    <p:sldId id="282" r:id="rId7"/>
    <p:sldId id="283" r:id="rId8"/>
    <p:sldId id="284" r:id="rId9"/>
    <p:sldId id="285" r:id="rId10"/>
    <p:sldId id="286" r:id="rId11"/>
    <p:sldId id="298" r:id="rId12"/>
    <p:sldId id="299" r:id="rId13"/>
    <p:sldId id="300" r:id="rId14"/>
    <p:sldId id="301" r:id="rId15"/>
    <p:sldId id="302" r:id="rId16"/>
    <p:sldId id="303" r:id="rId17"/>
    <p:sldId id="304" r:id="rId18"/>
    <p:sldId id="308" r:id="rId19"/>
    <p:sldId id="309" r:id="rId20"/>
    <p:sldId id="338" r:id="rId21"/>
    <p:sldId id="339" r:id="rId22"/>
    <p:sldId id="305" r:id="rId23"/>
    <p:sldId id="306" r:id="rId24"/>
    <p:sldId id="307" r:id="rId25"/>
    <p:sldId id="292" r:id="rId26"/>
    <p:sldId id="310" r:id="rId27"/>
    <p:sldId id="311" r:id="rId28"/>
    <p:sldId id="312" r:id="rId29"/>
    <p:sldId id="313" r:id="rId30"/>
    <p:sldId id="320" r:id="rId31"/>
    <p:sldId id="321" r:id="rId32"/>
    <p:sldId id="322" r:id="rId33"/>
    <p:sldId id="328" r:id="rId34"/>
    <p:sldId id="327" r:id="rId35"/>
    <p:sldId id="329" r:id="rId36"/>
    <p:sldId id="330" r:id="rId37"/>
    <p:sldId id="331" r:id="rId38"/>
    <p:sldId id="332" r:id="rId39"/>
    <p:sldId id="333" r:id="rId40"/>
    <p:sldId id="334" r:id="rId41"/>
    <p:sldId id="335" r:id="rId42"/>
    <p:sldId id="336" r:id="rId43"/>
    <p:sldId id="337" r:id="rId44"/>
    <p:sldId id="348" r:id="rId45"/>
    <p:sldId id="349" r:id="rId46"/>
    <p:sldId id="350" r:id="rId47"/>
    <p:sldId id="351" r:id="rId48"/>
    <p:sldId id="352" r:id="rId49"/>
    <p:sldId id="353" r:id="rId50"/>
    <p:sldId id="354" r:id="rId51"/>
    <p:sldId id="355" r:id="rId52"/>
    <p:sldId id="356" r:id="rId53"/>
    <p:sldId id="357" r:id="rId54"/>
    <p:sldId id="358" r:id="rId55"/>
    <p:sldId id="359" r:id="rId56"/>
    <p:sldId id="360" r:id="rId57"/>
    <p:sldId id="323" r:id="rId58"/>
    <p:sldId id="324" r:id="rId59"/>
    <p:sldId id="325" r:id="rId60"/>
    <p:sldId id="314" r:id="rId61"/>
    <p:sldId id="315" r:id="rId62"/>
    <p:sldId id="316" r:id="rId63"/>
    <p:sldId id="369" r:id="rId64"/>
    <p:sldId id="370" r:id="rId65"/>
    <p:sldId id="371" r:id="rId66"/>
    <p:sldId id="372" r:id="rId67"/>
    <p:sldId id="373" r:id="rId68"/>
    <p:sldId id="374" r:id="rId69"/>
    <p:sldId id="317" r:id="rId70"/>
    <p:sldId id="318" r:id="rId71"/>
    <p:sldId id="375" r:id="rId72"/>
    <p:sldId id="340" r:id="rId73"/>
    <p:sldId id="341" r:id="rId74"/>
    <p:sldId id="342" r:id="rId75"/>
    <p:sldId id="343" r:id="rId76"/>
    <p:sldId id="344" r:id="rId77"/>
    <p:sldId id="345" r:id="rId78"/>
    <p:sldId id="346" r:id="rId79"/>
    <p:sldId id="347" r:id="rId80"/>
    <p:sldId id="319" r:id="rId81"/>
    <p:sldId id="376" r:id="rId82"/>
    <p:sldId id="377" r:id="rId83"/>
    <p:sldId id="378" r:id="rId84"/>
    <p:sldId id="379" r:id="rId85"/>
    <p:sldId id="380" r:id="rId86"/>
    <p:sldId id="381" r:id="rId87"/>
    <p:sldId id="382" r:id="rId88"/>
    <p:sldId id="383" r:id="rId89"/>
    <p:sldId id="384" r:id="rId90"/>
    <p:sldId id="386" r:id="rId91"/>
    <p:sldId id="385" r:id="rId92"/>
    <p:sldId id="392" r:id="rId93"/>
    <p:sldId id="387" r:id="rId94"/>
    <p:sldId id="388" r:id="rId95"/>
    <p:sldId id="389" r:id="rId96"/>
    <p:sldId id="393" r:id="rId97"/>
    <p:sldId id="394" r:id="rId98"/>
    <p:sldId id="395" r:id="rId99"/>
    <p:sldId id="396" r:id="rId100"/>
    <p:sldId id="390" r:id="rId101"/>
    <p:sldId id="397" r:id="rId102"/>
    <p:sldId id="398" r:id="rId103"/>
    <p:sldId id="408" r:id="rId104"/>
    <p:sldId id="399" r:id="rId105"/>
    <p:sldId id="403" r:id="rId106"/>
    <p:sldId id="404" r:id="rId107"/>
    <p:sldId id="405" r:id="rId108"/>
    <p:sldId id="406" r:id="rId109"/>
    <p:sldId id="409" r:id="rId110"/>
    <p:sldId id="410" r:id="rId111"/>
    <p:sldId id="411" r:id="rId112"/>
    <p:sldId id="407" r:id="rId113"/>
    <p:sldId id="412" r:id="rId114"/>
    <p:sldId id="400" r:id="rId115"/>
    <p:sldId id="413" r:id="rId116"/>
    <p:sldId id="401" r:id="rId117"/>
    <p:sldId id="402" r:id="rId118"/>
    <p:sldId id="414" r:id="rId119"/>
    <p:sldId id="415" r:id="rId120"/>
    <p:sldId id="416" r:id="rId121"/>
    <p:sldId id="417" r:id="rId122"/>
    <p:sldId id="418" r:id="rId123"/>
    <p:sldId id="419" r:id="rId124"/>
    <p:sldId id="420" r:id="rId125"/>
    <p:sldId id="431" r:id="rId126"/>
    <p:sldId id="432" r:id="rId127"/>
    <p:sldId id="433" r:id="rId128"/>
    <p:sldId id="434" r:id="rId129"/>
    <p:sldId id="435" r:id="rId130"/>
    <p:sldId id="436" r:id="rId131"/>
    <p:sldId id="437" r:id="rId132"/>
    <p:sldId id="438" r:id="rId133"/>
    <p:sldId id="439" r:id="rId134"/>
    <p:sldId id="440" r:id="rId135"/>
    <p:sldId id="442" r:id="rId136"/>
    <p:sldId id="441" r:id="rId137"/>
    <p:sldId id="443" r:id="rId138"/>
    <p:sldId id="444" r:id="rId139"/>
    <p:sldId id="445" r:id="rId140"/>
    <p:sldId id="446" r:id="rId141"/>
    <p:sldId id="447" r:id="rId142"/>
    <p:sldId id="448" r:id="rId143"/>
    <p:sldId id="449" r:id="rId1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841177-A577-4638-9E8D-163160342C18}" type="datetimeFigureOut">
              <a:rPr lang="en-US" smtClean="0"/>
              <a:pPr/>
              <a:t>24/4/2017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F2CDE1-D8E6-45B8-A1EB-D3892E01A8F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841177-A577-4638-9E8D-163160342C18}" type="datetimeFigureOut">
              <a:rPr lang="en-US" smtClean="0"/>
              <a:pPr/>
              <a:t>24/4/2017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F2CDE1-D8E6-45B8-A1EB-D3892E01A8F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841177-A577-4638-9E8D-163160342C18}" type="datetimeFigureOut">
              <a:rPr lang="en-US" smtClean="0"/>
              <a:pPr/>
              <a:t>24/4/2017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F2CDE1-D8E6-45B8-A1EB-D3892E01A8F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841177-A577-4638-9E8D-163160342C18}" type="datetimeFigureOut">
              <a:rPr lang="en-US" smtClean="0"/>
              <a:pPr/>
              <a:t>24/4/2017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F2CDE1-D8E6-45B8-A1EB-D3892E01A8F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841177-A577-4638-9E8D-163160342C18}" type="datetimeFigureOut">
              <a:rPr lang="en-US" smtClean="0"/>
              <a:pPr/>
              <a:t>24/4/2017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F2CDE1-D8E6-45B8-A1EB-D3892E01A8F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841177-A577-4638-9E8D-163160342C18}" type="datetimeFigureOut">
              <a:rPr lang="en-US" smtClean="0"/>
              <a:pPr/>
              <a:t>24/4/2017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F2CDE1-D8E6-45B8-A1EB-D3892E01A8F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841177-A577-4638-9E8D-163160342C18}" type="datetimeFigureOut">
              <a:rPr lang="en-US" smtClean="0"/>
              <a:pPr/>
              <a:t>24/4/2017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BF2CDE1-D8E6-45B8-A1EB-D3892E01A8F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841177-A577-4638-9E8D-163160342C18}" type="datetimeFigureOut">
              <a:rPr lang="en-US" smtClean="0"/>
              <a:pPr/>
              <a:t>24/4/2017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BF2CDE1-D8E6-45B8-A1EB-D3892E01A8F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841177-A577-4638-9E8D-163160342C18}" type="datetimeFigureOut">
              <a:rPr lang="en-US" smtClean="0"/>
              <a:pPr/>
              <a:t>24/4/2017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BF2CDE1-D8E6-45B8-A1EB-D3892E01A8F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841177-A577-4638-9E8D-163160342C18}" type="datetimeFigureOut">
              <a:rPr lang="en-US" smtClean="0"/>
              <a:pPr/>
              <a:t>24/4/2017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F2CDE1-D8E6-45B8-A1EB-D3892E01A8F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841177-A577-4638-9E8D-163160342C18}" type="datetimeFigureOut">
              <a:rPr lang="en-US" smtClean="0"/>
              <a:pPr/>
              <a:t>24/4/2017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F2CDE1-D8E6-45B8-A1EB-D3892E01A8F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12000"/>
            <a:lum/>
          </a:blip>
          <a:srcRect/>
          <a:stretch>
            <a:fillRect l="3000" t="28000" r="1000" b="4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841177-A577-4638-9E8D-163160342C18}" type="datetimeFigureOut">
              <a:rPr lang="en-US" smtClean="0"/>
              <a:pPr/>
              <a:t>24/4/2017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F2CDE1-D8E6-45B8-A1EB-D3892E01A8F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slide" Target="slide119.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UNIT-III</a:t>
            </a:r>
            <a:endParaRPr lang="en-US" dirty="0"/>
          </a:p>
        </p:txBody>
      </p:sp>
      <p:sp>
        <p:nvSpPr>
          <p:cNvPr id="3" name="Subtitle 2"/>
          <p:cNvSpPr>
            <a:spLocks noGrp="1"/>
          </p:cNvSpPr>
          <p:nvPr>
            <p:ph type="subTitle" idx="1"/>
          </p:nvPr>
        </p:nvSpPr>
        <p:spPr/>
        <p:txBody>
          <a:bodyPr>
            <a:normAutofit fontScale="92500" lnSpcReduction="10000"/>
          </a:bodyPr>
          <a:lstStyle/>
          <a:p>
            <a:pPr algn="just"/>
            <a:r>
              <a:rPr lang="en-US" dirty="0" smtClean="0"/>
              <a:t>Overview of PHP Data types and concepts: Variables and data types, Operators, Expressions and statements, strings, arrays and functions.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553200"/>
          </a:xfrm>
        </p:spPr>
        <p:txBody>
          <a:bodyPr>
            <a:normAutofit fontScale="92500" lnSpcReduction="10000"/>
          </a:bodyPr>
          <a:lstStyle/>
          <a:p>
            <a:pPr>
              <a:buNone/>
            </a:pPr>
            <a:r>
              <a:rPr lang="en-US" sz="2100" dirty="0" smtClean="0"/>
              <a:t>	</a:t>
            </a:r>
            <a:r>
              <a:rPr lang="en-US" sz="1800" b="1" dirty="0" smtClean="0"/>
              <a:t>Example</a:t>
            </a:r>
          </a:p>
          <a:p>
            <a:pPr>
              <a:buNone/>
            </a:pPr>
            <a:r>
              <a:rPr lang="en-US" sz="1800" dirty="0" smtClean="0"/>
              <a:t>	</a:t>
            </a:r>
            <a:r>
              <a:rPr lang="en-US" sz="1900" dirty="0" smtClean="0"/>
              <a:t>STATIC $somevar;</a:t>
            </a:r>
          </a:p>
          <a:p>
            <a:pPr>
              <a:buNone/>
            </a:pPr>
            <a:r>
              <a:rPr lang="en-US" sz="1900" dirty="0" smtClean="0"/>
              <a:t>	Consider an example:</a:t>
            </a:r>
          </a:p>
          <a:p>
            <a:pPr>
              <a:buNone/>
            </a:pPr>
            <a:r>
              <a:rPr lang="en-US" sz="1900" dirty="0" smtClean="0"/>
              <a:t>	function keep_track() {</a:t>
            </a:r>
          </a:p>
          <a:p>
            <a:pPr>
              <a:buNone/>
            </a:pPr>
            <a:r>
              <a:rPr lang="en-US" sz="1900" dirty="0" smtClean="0"/>
              <a:t>	STATIC $count = 0;</a:t>
            </a:r>
          </a:p>
          <a:p>
            <a:pPr>
              <a:buNone/>
            </a:pPr>
            <a:r>
              <a:rPr lang="en-US" sz="1900" dirty="0" smtClean="0"/>
              <a:t>	$count++;</a:t>
            </a:r>
          </a:p>
          <a:p>
            <a:pPr>
              <a:buNone/>
            </a:pPr>
            <a:r>
              <a:rPr lang="en-US" sz="1900" dirty="0" smtClean="0"/>
              <a:t>	echo $count;</a:t>
            </a:r>
          </a:p>
          <a:p>
            <a:pPr>
              <a:buNone/>
            </a:pPr>
            <a:r>
              <a:rPr lang="en-US" sz="1900" dirty="0" smtClean="0"/>
              <a:t>	echo "&lt;br /&gt;";</a:t>
            </a:r>
          </a:p>
          <a:p>
            <a:pPr>
              <a:buNone/>
            </a:pPr>
            <a:r>
              <a:rPr lang="en-US" sz="1900" dirty="0" smtClean="0"/>
              <a:t>	}</a:t>
            </a:r>
          </a:p>
          <a:p>
            <a:pPr>
              <a:buNone/>
            </a:pPr>
            <a:r>
              <a:rPr lang="en-US" sz="1900" dirty="0" smtClean="0"/>
              <a:t>	keep_track();</a:t>
            </a:r>
          </a:p>
          <a:p>
            <a:pPr>
              <a:buNone/>
            </a:pPr>
            <a:r>
              <a:rPr lang="en-US" sz="1900" dirty="0" smtClean="0"/>
              <a:t>	keep_track();</a:t>
            </a:r>
          </a:p>
          <a:p>
            <a:pPr>
              <a:buNone/>
            </a:pPr>
            <a:r>
              <a:rPr lang="en-US" sz="1900" dirty="0" smtClean="0"/>
              <a:t>	keep_track();</a:t>
            </a:r>
          </a:p>
          <a:p>
            <a:r>
              <a:rPr lang="en-US" sz="2300" dirty="0" smtClean="0"/>
              <a:t>Outcome would be as follows: (if $count is not designated as static i.e. local) </a:t>
            </a:r>
          </a:p>
          <a:p>
            <a:pPr>
              <a:buNone/>
            </a:pPr>
            <a:r>
              <a:rPr lang="en-US" sz="2100" dirty="0" smtClean="0"/>
              <a:t>	</a:t>
            </a:r>
            <a:r>
              <a:rPr lang="en-US" sz="1800" dirty="0" smtClean="0"/>
              <a:t>1</a:t>
            </a:r>
          </a:p>
          <a:p>
            <a:pPr>
              <a:buNone/>
            </a:pPr>
            <a:r>
              <a:rPr lang="en-US" sz="1800" dirty="0" smtClean="0"/>
              <a:t>	1</a:t>
            </a:r>
          </a:p>
          <a:p>
            <a:pPr>
              <a:buNone/>
            </a:pPr>
            <a:r>
              <a:rPr lang="en-US" sz="1800" dirty="0" smtClean="0"/>
              <a:t>	1</a:t>
            </a:r>
          </a:p>
          <a:p>
            <a:r>
              <a:rPr lang="en-US" sz="2300" dirty="0" smtClean="0"/>
              <a:t>However, because $count is static, it retains its previous value each time the function is executed. Therefore, the outcome is the following:</a:t>
            </a:r>
          </a:p>
          <a:p>
            <a:pPr>
              <a:buNone/>
            </a:pPr>
            <a:r>
              <a:rPr lang="en-US" sz="2100" dirty="0" smtClean="0"/>
              <a:t>	</a:t>
            </a:r>
            <a:r>
              <a:rPr lang="en-US" sz="1800" dirty="0" smtClean="0"/>
              <a:t>1</a:t>
            </a:r>
          </a:p>
          <a:p>
            <a:pPr>
              <a:buNone/>
            </a:pPr>
            <a:r>
              <a:rPr lang="en-US" sz="1800" dirty="0" smtClean="0"/>
              <a:t>	2</a:t>
            </a:r>
          </a:p>
          <a:p>
            <a:pPr>
              <a:buNone/>
            </a:pPr>
            <a:r>
              <a:rPr lang="en-US" sz="1800" dirty="0" smtClean="0"/>
              <a:t>	3 </a:t>
            </a:r>
            <a:endParaRPr lang="en-US" sz="1800"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Functions</a:t>
            </a:r>
            <a:endParaRPr lang="en-US" dirty="0"/>
          </a:p>
        </p:txBody>
      </p:sp>
      <p:sp>
        <p:nvSpPr>
          <p:cNvPr id="3" name="Content Placeholder 2"/>
          <p:cNvSpPr>
            <a:spLocks noGrp="1"/>
          </p:cNvSpPr>
          <p:nvPr>
            <p:ph idx="1"/>
          </p:nvPr>
        </p:nvSpPr>
        <p:spPr/>
        <p:txBody>
          <a:bodyPr>
            <a:noAutofit/>
          </a:bodyPr>
          <a:lstStyle/>
          <a:p>
            <a:pPr>
              <a:buNone/>
            </a:pPr>
            <a:r>
              <a:rPr lang="en-US" sz="1600" b="1" dirty="0" smtClean="0"/>
              <a:t>Function Libraries:</a:t>
            </a:r>
          </a:p>
          <a:p>
            <a:r>
              <a:rPr lang="en-US" sz="1600" dirty="0" smtClean="0"/>
              <a:t>Functions offer a great way to reuse code and are often collectively assembled into libraries and subsequently repeatedly reused within similar applications. PHP libraries are created via the simple aggregation of function definitions in a single file, like this:</a:t>
            </a:r>
          </a:p>
          <a:p>
            <a:pPr lvl="2">
              <a:buNone/>
            </a:pPr>
            <a:r>
              <a:rPr lang="en-US" sz="1200" dirty="0" smtClean="0"/>
              <a:t>&lt;?</a:t>
            </a:r>
            <a:r>
              <a:rPr lang="en-US" sz="1200" dirty="0" err="1" smtClean="0"/>
              <a:t>php</a:t>
            </a:r>
            <a:endParaRPr lang="en-US" sz="1200" dirty="0" smtClean="0"/>
          </a:p>
          <a:p>
            <a:pPr lvl="2">
              <a:buNone/>
            </a:pPr>
            <a:r>
              <a:rPr lang="en-US" sz="1200" dirty="0" smtClean="0"/>
              <a:t>function </a:t>
            </a:r>
            <a:r>
              <a:rPr lang="en-US" sz="1200" dirty="0" err="1" smtClean="0"/>
              <a:t>localTax</a:t>
            </a:r>
            <a:r>
              <a:rPr lang="en-US" sz="1200" dirty="0" smtClean="0"/>
              <a:t>($</a:t>
            </a:r>
            <a:r>
              <a:rPr lang="en-US" sz="1200" dirty="0" err="1" smtClean="0"/>
              <a:t>grossIncome</a:t>
            </a:r>
            <a:r>
              <a:rPr lang="en-US" sz="1200" dirty="0" smtClean="0"/>
              <a:t>, $</a:t>
            </a:r>
            <a:r>
              <a:rPr lang="en-US" sz="1200" dirty="0" err="1" smtClean="0"/>
              <a:t>taxRate</a:t>
            </a:r>
            <a:r>
              <a:rPr lang="en-US" sz="1200" dirty="0" smtClean="0"/>
              <a:t>) {</a:t>
            </a:r>
          </a:p>
          <a:p>
            <a:pPr lvl="2">
              <a:buNone/>
            </a:pPr>
            <a:r>
              <a:rPr lang="en-US" sz="1200" dirty="0" smtClean="0"/>
              <a:t>// function body here</a:t>
            </a:r>
          </a:p>
          <a:p>
            <a:pPr lvl="2">
              <a:buNone/>
            </a:pPr>
            <a:r>
              <a:rPr lang="en-US" sz="1200" dirty="0" smtClean="0"/>
              <a:t>}</a:t>
            </a:r>
          </a:p>
          <a:p>
            <a:pPr lvl="2">
              <a:buNone/>
            </a:pPr>
            <a:r>
              <a:rPr lang="en-US" sz="1200" dirty="0" smtClean="0"/>
              <a:t>function </a:t>
            </a:r>
            <a:r>
              <a:rPr lang="en-US" sz="1200" dirty="0" err="1" smtClean="0"/>
              <a:t>stateTax</a:t>
            </a:r>
            <a:r>
              <a:rPr lang="en-US" sz="1200" dirty="0" smtClean="0"/>
              <a:t>($</a:t>
            </a:r>
            <a:r>
              <a:rPr lang="en-US" sz="1200" dirty="0" err="1" smtClean="0"/>
              <a:t>grossIncome</a:t>
            </a:r>
            <a:r>
              <a:rPr lang="en-US" sz="1200" dirty="0" smtClean="0"/>
              <a:t>, $</a:t>
            </a:r>
            <a:r>
              <a:rPr lang="en-US" sz="1200" dirty="0" err="1" smtClean="0"/>
              <a:t>taxRate</a:t>
            </a:r>
            <a:r>
              <a:rPr lang="en-US" sz="1200" dirty="0" smtClean="0"/>
              <a:t>, $age) {</a:t>
            </a:r>
          </a:p>
          <a:p>
            <a:pPr lvl="2">
              <a:buNone/>
            </a:pPr>
            <a:r>
              <a:rPr lang="en-US" sz="1200" dirty="0" smtClean="0"/>
              <a:t>// function body here</a:t>
            </a:r>
          </a:p>
          <a:p>
            <a:pPr lvl="2">
              <a:buNone/>
            </a:pPr>
            <a:r>
              <a:rPr lang="en-US" sz="1200" dirty="0" smtClean="0"/>
              <a:t>}</a:t>
            </a:r>
          </a:p>
          <a:p>
            <a:pPr lvl="2">
              <a:buNone/>
            </a:pPr>
            <a:r>
              <a:rPr lang="en-US" sz="1200" dirty="0" smtClean="0"/>
              <a:t>function </a:t>
            </a:r>
            <a:r>
              <a:rPr lang="en-US" sz="1200" dirty="0" err="1" smtClean="0"/>
              <a:t>medicare</a:t>
            </a:r>
            <a:r>
              <a:rPr lang="en-US" sz="1200" dirty="0" smtClean="0"/>
              <a:t>($</a:t>
            </a:r>
            <a:r>
              <a:rPr lang="en-US" sz="1200" dirty="0" err="1" smtClean="0"/>
              <a:t>grossIncome</a:t>
            </a:r>
            <a:r>
              <a:rPr lang="en-US" sz="1200" dirty="0" smtClean="0"/>
              <a:t>, $</a:t>
            </a:r>
            <a:r>
              <a:rPr lang="en-US" sz="1200" dirty="0" err="1" smtClean="0"/>
              <a:t>medicareRate</a:t>
            </a:r>
            <a:r>
              <a:rPr lang="en-US" sz="1200" dirty="0" smtClean="0"/>
              <a:t>) {</a:t>
            </a:r>
          </a:p>
          <a:p>
            <a:pPr lvl="2">
              <a:buNone/>
            </a:pPr>
            <a:r>
              <a:rPr lang="en-US" sz="1200" dirty="0" smtClean="0"/>
              <a:t>// function body here</a:t>
            </a:r>
          </a:p>
          <a:p>
            <a:pPr lvl="2">
              <a:buNone/>
            </a:pPr>
            <a:r>
              <a:rPr lang="en-US" sz="1200" dirty="0" smtClean="0"/>
              <a:t>}</a:t>
            </a:r>
          </a:p>
          <a:p>
            <a:pPr lvl="2">
              <a:buNone/>
            </a:pPr>
            <a:r>
              <a:rPr lang="en-US" sz="1200" dirty="0" smtClean="0"/>
              <a:t>?&gt;</a:t>
            </a:r>
          </a:p>
          <a:p>
            <a:r>
              <a:rPr lang="en-US" sz="1600" dirty="0" smtClean="0"/>
              <a:t>Save this library, preferably using a naming convention that will clearly denote its purpose, such as </a:t>
            </a:r>
            <a:r>
              <a:rPr lang="en-US" sz="1600" dirty="0" err="1" smtClean="0"/>
              <a:t>taxes.library.php</a:t>
            </a:r>
            <a:r>
              <a:rPr lang="en-US" sz="1600" dirty="0" smtClean="0"/>
              <a:t>. Do not however save this file within the server document root using an extension that would cause the Web server to pass the file contents unparsed. Doing so opens up the possibility for a user to call the file from the</a:t>
            </a:r>
            <a:endParaRPr lang="en-US" sz="1600"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Functions</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dirty="0" smtClean="0"/>
              <a:t>You can insert this file into scripts using include(), </a:t>
            </a:r>
            <a:r>
              <a:rPr lang="en-US" dirty="0" err="1" smtClean="0"/>
              <a:t>include_once</a:t>
            </a:r>
            <a:r>
              <a:rPr lang="en-US" dirty="0" smtClean="0"/>
              <a:t>(), require(), or </a:t>
            </a:r>
            <a:r>
              <a:rPr lang="en-US" dirty="0" err="1" smtClean="0"/>
              <a:t>require_once</a:t>
            </a:r>
            <a:r>
              <a:rPr lang="en-US" dirty="0" smtClean="0"/>
              <a:t>()</a:t>
            </a:r>
          </a:p>
          <a:p>
            <a:pPr algn="just"/>
            <a:r>
              <a:rPr lang="en-US" dirty="0" smtClean="0"/>
              <a:t>For example, assuming that you titled this library </a:t>
            </a:r>
            <a:r>
              <a:rPr lang="en-US" i="1" dirty="0" smtClean="0"/>
              <a:t>taxation.library.php</a:t>
            </a:r>
            <a:r>
              <a:rPr lang="en-US" dirty="0" smtClean="0"/>
              <a:t>, you could include it into a script like this:</a:t>
            </a:r>
          </a:p>
          <a:p>
            <a:pPr lvl="2">
              <a:buNone/>
            </a:pPr>
            <a:r>
              <a:rPr lang="en-US" dirty="0" smtClean="0"/>
              <a:t>&lt;?</a:t>
            </a:r>
            <a:r>
              <a:rPr lang="en-US" dirty="0" err="1" smtClean="0"/>
              <a:t>php</a:t>
            </a:r>
            <a:endParaRPr lang="en-US" dirty="0" smtClean="0"/>
          </a:p>
          <a:p>
            <a:pPr lvl="2">
              <a:buNone/>
            </a:pPr>
            <a:r>
              <a:rPr lang="en-US" dirty="0" err="1" smtClean="0"/>
              <a:t>require_once</a:t>
            </a:r>
            <a:r>
              <a:rPr lang="en-US" dirty="0" smtClean="0"/>
              <a:t>("taxation.library.php");</a:t>
            </a:r>
          </a:p>
          <a:p>
            <a:pPr lvl="2">
              <a:buNone/>
            </a:pPr>
            <a:r>
              <a:rPr lang="en-US" dirty="0" smtClean="0"/>
              <a:t>...</a:t>
            </a:r>
          </a:p>
          <a:p>
            <a:pPr lvl="2">
              <a:buNone/>
            </a:pPr>
            <a:r>
              <a:rPr lang="en-US" dirty="0" smtClean="0"/>
              <a:t>?&gt;</a:t>
            </a:r>
          </a:p>
          <a:p>
            <a:r>
              <a:rPr lang="en-US" dirty="0" smtClean="0"/>
              <a:t>Once included, any of the three functions found in this library can be invoked as needed.</a:t>
            </a:r>
            <a:endParaRPr lang="en-US"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Arrays</a:t>
            </a:r>
            <a:endParaRPr lang="en-US" b="1" dirty="0"/>
          </a:p>
        </p:txBody>
      </p:sp>
      <p:sp>
        <p:nvSpPr>
          <p:cNvPr id="3" name="Content Placeholder 2"/>
          <p:cNvSpPr>
            <a:spLocks noGrp="1"/>
          </p:cNvSpPr>
          <p:nvPr>
            <p:ph idx="1"/>
          </p:nvPr>
        </p:nvSpPr>
        <p:spPr/>
        <p:txBody>
          <a:bodyPr>
            <a:normAutofit lnSpcReduction="10000"/>
          </a:bodyPr>
          <a:lstStyle/>
          <a:p>
            <a:pPr algn="just"/>
            <a:r>
              <a:rPr lang="en-US" sz="1600" dirty="0" smtClean="0"/>
              <a:t>An </a:t>
            </a:r>
            <a:r>
              <a:rPr lang="en-US" sz="1600" i="1" dirty="0" smtClean="0"/>
              <a:t>array is traditionally defined as a group of items that share certain characteristics, </a:t>
            </a:r>
            <a:r>
              <a:rPr lang="en-US" sz="1600" dirty="0" smtClean="0"/>
              <a:t>such as similarity and type. </a:t>
            </a:r>
          </a:p>
          <a:p>
            <a:pPr algn="just"/>
            <a:r>
              <a:rPr lang="en-US" sz="1600" dirty="0" smtClean="0"/>
              <a:t>Each item is distinguished by a special identifier known as a </a:t>
            </a:r>
            <a:r>
              <a:rPr lang="en-US" sz="1600" i="1" dirty="0" smtClean="0"/>
              <a:t>key.</a:t>
            </a:r>
          </a:p>
          <a:p>
            <a:pPr algn="just"/>
            <a:r>
              <a:rPr lang="en-US" sz="1600" dirty="0" smtClean="0"/>
              <a:t>Each item consists of two components: the aforementioned key and a value</a:t>
            </a:r>
            <a:r>
              <a:rPr lang="en-US" sz="1600" i="1" dirty="0" smtClean="0"/>
              <a:t>.</a:t>
            </a:r>
          </a:p>
          <a:p>
            <a:pPr algn="just"/>
            <a:r>
              <a:rPr lang="en-US" sz="1600" i="1" dirty="0" smtClean="0"/>
              <a:t>Key </a:t>
            </a:r>
            <a:r>
              <a:rPr lang="en-US" sz="1600" i="1" dirty="0" smtClean="0">
                <a:sym typeface="Wingdings" pitchFamily="2" charset="2"/>
              </a:rPr>
              <a:t> </a:t>
            </a:r>
            <a:r>
              <a:rPr lang="en-US" sz="1600" dirty="0" smtClean="0"/>
              <a:t>serves as the lookup facility for retrieving its counterpart – it can be numerical or associative</a:t>
            </a:r>
          </a:p>
          <a:p>
            <a:r>
              <a:rPr lang="en-US" sz="1600" dirty="0" smtClean="0"/>
              <a:t>Numerical keys bear no real relation to the value other than the value’s position in the array.</a:t>
            </a:r>
          </a:p>
          <a:p>
            <a:r>
              <a:rPr lang="en-US" sz="1600" dirty="0" smtClean="0"/>
              <a:t>Using PHP syntax, this might look like the following:</a:t>
            </a:r>
          </a:p>
          <a:p>
            <a:pPr algn="ctr">
              <a:buNone/>
            </a:pPr>
            <a:r>
              <a:rPr lang="en-US" sz="1600" dirty="0" smtClean="0"/>
              <a:t>$states = array(0 =&gt; "Alabama", "1" =&gt; "Alaska"..."49" =&gt; "Wyoming");</a:t>
            </a:r>
          </a:p>
          <a:p>
            <a:r>
              <a:rPr lang="en-US" sz="1600" dirty="0" smtClean="0"/>
              <a:t>Using numerical indexing, you could reference the first state (Alabama) like so:</a:t>
            </a:r>
          </a:p>
          <a:p>
            <a:pPr>
              <a:buNone/>
            </a:pPr>
            <a:r>
              <a:rPr lang="en-US" sz="1600" dirty="0" smtClean="0"/>
              <a:t>	$states[0]</a:t>
            </a:r>
          </a:p>
          <a:p>
            <a:r>
              <a:rPr lang="en-US" sz="1600" dirty="0" smtClean="0"/>
              <a:t>An associative key logically bears a direct relation to its corresponding value.</a:t>
            </a:r>
          </a:p>
          <a:p>
            <a:r>
              <a:rPr lang="en-US" sz="1600" dirty="0" smtClean="0"/>
              <a:t>Using PHP syntax, this might look like the following:</a:t>
            </a:r>
          </a:p>
          <a:p>
            <a:pPr algn="ctr">
              <a:buNone/>
            </a:pPr>
            <a:r>
              <a:rPr lang="en-US" sz="1600" dirty="0" smtClean="0"/>
              <a:t>	$states = array("OH" =&gt; "Ohio", "PA" =&gt; "Pennsylvania", "NY" =&gt; "New York")</a:t>
            </a:r>
          </a:p>
          <a:p>
            <a:r>
              <a:rPr lang="en-US" sz="1600" i="1" dirty="0" smtClean="0"/>
              <a:t>You could then reference Ohio like this:</a:t>
            </a:r>
          </a:p>
          <a:p>
            <a:pPr>
              <a:buNone/>
            </a:pPr>
            <a:r>
              <a:rPr lang="en-US" sz="1600" i="1" dirty="0" smtClean="0"/>
              <a:t>	$states["OH“]</a:t>
            </a:r>
          </a:p>
          <a:p>
            <a:r>
              <a:rPr lang="en-US" sz="1600" i="1" dirty="0" smtClean="0"/>
              <a:t>It’s also possible to create arrays of arrays, known as multidimensional arrays.</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Arrays</a:t>
            </a:r>
            <a:endParaRPr lang="en-US" b="1" dirty="0"/>
          </a:p>
        </p:txBody>
      </p:sp>
      <p:sp>
        <p:nvSpPr>
          <p:cNvPr id="3" name="Content Placeholder 2"/>
          <p:cNvSpPr>
            <a:spLocks noGrp="1"/>
          </p:cNvSpPr>
          <p:nvPr>
            <p:ph idx="1"/>
          </p:nvPr>
        </p:nvSpPr>
        <p:spPr/>
        <p:txBody>
          <a:bodyPr>
            <a:normAutofit/>
          </a:bodyPr>
          <a:lstStyle/>
          <a:p>
            <a:r>
              <a:rPr lang="en-US" dirty="0" smtClean="0"/>
              <a:t>Using PHP syntax, it might look like this:</a:t>
            </a:r>
          </a:p>
          <a:p>
            <a:pPr lvl="2">
              <a:buNone/>
            </a:pPr>
            <a:r>
              <a:rPr lang="en-US" dirty="0" smtClean="0"/>
              <a:t>$states = array </a:t>
            </a:r>
            <a:r>
              <a:rPr lang="en-US" b="1" dirty="0" smtClean="0"/>
              <a:t>(</a:t>
            </a:r>
            <a:r>
              <a:rPr lang="en-US" dirty="0" smtClean="0"/>
              <a:t> "Ohio" =&gt; array("population" =&gt; "11,353,140", "capital" =&gt; "Columbus"), "Nebraska" =&gt; array("population" =&gt; "1,711,263", "capital" =&gt; "Omaha") </a:t>
            </a:r>
            <a:r>
              <a:rPr lang="en-US" b="1" dirty="0" smtClean="0"/>
              <a:t>)</a:t>
            </a:r>
            <a:r>
              <a:rPr lang="en-US" dirty="0" smtClean="0"/>
              <a:t>;</a:t>
            </a:r>
          </a:p>
          <a:p>
            <a:r>
              <a:rPr lang="en-US" dirty="0" smtClean="0"/>
              <a:t>You could then reference Ohio’s population:</a:t>
            </a:r>
          </a:p>
          <a:p>
            <a:pPr algn="ctr">
              <a:buNone/>
            </a:pPr>
            <a:r>
              <a:rPr lang="en-US" dirty="0" smtClean="0"/>
              <a:t>$states["Ohio"]["population"]</a:t>
            </a:r>
          </a:p>
          <a:p>
            <a:r>
              <a:rPr lang="en-US" dirty="0" smtClean="0"/>
              <a:t>This would return the following :</a:t>
            </a:r>
          </a:p>
          <a:p>
            <a:pPr algn="ctr">
              <a:buNone/>
            </a:pPr>
            <a:r>
              <a:rPr lang="en-US" dirty="0" smtClean="0"/>
              <a:t>11,353,140</a:t>
            </a:r>
            <a:endParaRPr lang="en-US"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Arrays</a:t>
            </a:r>
            <a:endParaRPr lang="en-US" b="1" dirty="0"/>
          </a:p>
        </p:txBody>
      </p:sp>
      <p:sp>
        <p:nvSpPr>
          <p:cNvPr id="3" name="Content Placeholder 2"/>
          <p:cNvSpPr>
            <a:spLocks noGrp="1"/>
          </p:cNvSpPr>
          <p:nvPr>
            <p:ph idx="1"/>
          </p:nvPr>
        </p:nvSpPr>
        <p:spPr/>
        <p:txBody>
          <a:bodyPr>
            <a:normAutofit fontScale="55000" lnSpcReduction="20000"/>
          </a:bodyPr>
          <a:lstStyle/>
          <a:p>
            <a:pPr algn="ctr">
              <a:buNone/>
            </a:pPr>
            <a:r>
              <a:rPr lang="en-US" sz="4400" b="1" dirty="0" smtClean="0"/>
              <a:t>Creating an Array</a:t>
            </a:r>
          </a:p>
          <a:p>
            <a:pPr algn="just"/>
            <a:r>
              <a:rPr lang="en-US" dirty="0" smtClean="0"/>
              <a:t>PHP doesn’t require that you assign a size to an array at creation time.</a:t>
            </a:r>
          </a:p>
          <a:p>
            <a:r>
              <a:rPr lang="en-US" dirty="0" smtClean="0"/>
              <a:t>PHP doesn’t even require that you declare the array before using it.</a:t>
            </a:r>
          </a:p>
          <a:p>
            <a:pPr algn="just"/>
            <a:r>
              <a:rPr lang="en-US" dirty="0" smtClean="0"/>
              <a:t>Individual elements of a PHP array are  referenced by denoting the element between a pair of square brackets.</a:t>
            </a:r>
          </a:p>
          <a:p>
            <a:pPr algn="just"/>
            <a:r>
              <a:rPr lang="en-US" dirty="0" smtClean="0"/>
              <a:t>Because there is no size limitation </a:t>
            </a:r>
          </a:p>
          <a:p>
            <a:pPr lvl="1"/>
            <a:r>
              <a:rPr lang="en-US" dirty="0" smtClean="0"/>
              <a:t>you can create the array by making reference to it</a:t>
            </a:r>
          </a:p>
          <a:p>
            <a:pPr lvl="1"/>
            <a:r>
              <a:rPr lang="en-US" dirty="0" smtClean="0"/>
              <a:t>Example:</a:t>
            </a:r>
          </a:p>
          <a:p>
            <a:pPr lvl="2"/>
            <a:r>
              <a:rPr lang="en-US" dirty="0" smtClean="0"/>
              <a:t>$state[0] = "Delaware";</a:t>
            </a:r>
          </a:p>
          <a:p>
            <a:pPr lvl="1"/>
            <a:r>
              <a:rPr lang="en-US" dirty="0" smtClean="0"/>
              <a:t>Display:</a:t>
            </a:r>
          </a:p>
          <a:p>
            <a:pPr lvl="2"/>
            <a:r>
              <a:rPr lang="en-US" dirty="0" smtClean="0"/>
              <a:t>echo $state[0];</a:t>
            </a:r>
          </a:p>
          <a:p>
            <a:r>
              <a:rPr lang="en-US" dirty="0" smtClean="0"/>
              <a:t>Additional values can be added by mapping each new value to an array index, like this:</a:t>
            </a:r>
          </a:p>
          <a:p>
            <a:pPr lvl="1">
              <a:buNone/>
            </a:pPr>
            <a:r>
              <a:rPr lang="en-US" dirty="0" smtClean="0"/>
              <a:t>$state[1] = "Pennsylvania";</a:t>
            </a:r>
          </a:p>
          <a:p>
            <a:pPr lvl="1">
              <a:buNone/>
            </a:pPr>
            <a:r>
              <a:rPr lang="en-US" dirty="0" smtClean="0"/>
              <a:t>$state[2] = "New Jersey";</a:t>
            </a:r>
          </a:p>
          <a:p>
            <a:pPr lvl="1">
              <a:buNone/>
            </a:pPr>
            <a:r>
              <a:rPr lang="en-US" dirty="0" smtClean="0"/>
              <a:t>...</a:t>
            </a:r>
          </a:p>
          <a:p>
            <a:pPr lvl="1">
              <a:buNone/>
            </a:pPr>
            <a:r>
              <a:rPr lang="en-US" dirty="0" smtClean="0"/>
              <a:t>$state[49] = "Hawaii”</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Arrays</a:t>
            </a:r>
            <a:endParaRPr lang="en-US" b="1" dirty="0"/>
          </a:p>
        </p:txBody>
      </p:sp>
      <p:sp>
        <p:nvSpPr>
          <p:cNvPr id="3" name="Content Placeholder 2"/>
          <p:cNvSpPr>
            <a:spLocks noGrp="1"/>
          </p:cNvSpPr>
          <p:nvPr>
            <p:ph idx="1"/>
          </p:nvPr>
        </p:nvSpPr>
        <p:spPr>
          <a:xfrm>
            <a:off x="457200" y="1600200"/>
            <a:ext cx="8229600" cy="4800600"/>
          </a:xfrm>
        </p:spPr>
        <p:txBody>
          <a:bodyPr>
            <a:normAutofit fontScale="92500" lnSpcReduction="10000"/>
          </a:bodyPr>
          <a:lstStyle/>
          <a:p>
            <a:pPr algn="just"/>
            <a:r>
              <a:rPr lang="en-US" sz="1600" dirty="0" smtClean="0"/>
              <a:t>if you intend for the index value to be numerical and ascending</a:t>
            </a:r>
          </a:p>
          <a:p>
            <a:pPr lvl="1" algn="just"/>
            <a:r>
              <a:rPr lang="en-US" sz="1400" dirty="0" smtClean="0"/>
              <a:t>you can omit the index value at creation time</a:t>
            </a:r>
          </a:p>
          <a:p>
            <a:pPr lvl="1" algn="just"/>
            <a:r>
              <a:rPr lang="en-US" sz="1400" dirty="0" smtClean="0"/>
              <a:t>Example:</a:t>
            </a:r>
          </a:p>
          <a:p>
            <a:pPr lvl="2">
              <a:buNone/>
            </a:pPr>
            <a:r>
              <a:rPr lang="en-US" sz="1200" dirty="0" smtClean="0"/>
              <a:t>$state[] = "Pennsylvania";</a:t>
            </a:r>
          </a:p>
          <a:p>
            <a:pPr lvl="2">
              <a:buNone/>
            </a:pPr>
            <a:r>
              <a:rPr lang="en-US" sz="1200" dirty="0" smtClean="0"/>
              <a:t>$state[] = "New Jersey";</a:t>
            </a:r>
          </a:p>
          <a:p>
            <a:pPr lvl="2">
              <a:buNone/>
            </a:pPr>
            <a:r>
              <a:rPr lang="en-US" sz="1200" dirty="0" smtClean="0"/>
              <a:t>...</a:t>
            </a:r>
          </a:p>
          <a:p>
            <a:pPr lvl="2">
              <a:buNone/>
            </a:pPr>
            <a:r>
              <a:rPr lang="en-US" sz="1200" dirty="0" smtClean="0"/>
              <a:t>$state[] = "Hawaii";</a:t>
            </a:r>
          </a:p>
          <a:p>
            <a:pPr algn="just"/>
            <a:r>
              <a:rPr lang="en-US" sz="1600" dirty="0" smtClean="0"/>
              <a:t>Creating associative arrays in this fashion is equally trivial except that the key is always required.</a:t>
            </a:r>
          </a:p>
          <a:p>
            <a:pPr lvl="2">
              <a:buNone/>
            </a:pPr>
            <a:r>
              <a:rPr lang="en-US" sz="1200" dirty="0" smtClean="0"/>
              <a:t>$state["Delaware"] = "December 7, 1787";</a:t>
            </a:r>
          </a:p>
          <a:p>
            <a:pPr lvl="2">
              <a:buNone/>
            </a:pPr>
            <a:r>
              <a:rPr lang="en-US" sz="1200" dirty="0" smtClean="0"/>
              <a:t>$state["Pennsylvania"] = "December 12, 1787";</a:t>
            </a:r>
          </a:p>
          <a:p>
            <a:pPr lvl="2">
              <a:buNone/>
            </a:pPr>
            <a:r>
              <a:rPr lang="en-US" sz="1200" dirty="0" smtClean="0"/>
              <a:t>...</a:t>
            </a:r>
          </a:p>
          <a:p>
            <a:pPr lvl="2">
              <a:buNone/>
            </a:pPr>
            <a:r>
              <a:rPr lang="en-US" sz="1200" dirty="0" smtClean="0"/>
              <a:t>$state["Hawaii"] = "August 21, 1959";</a:t>
            </a:r>
          </a:p>
          <a:p>
            <a:pPr algn="ctr">
              <a:buNone/>
            </a:pPr>
            <a:r>
              <a:rPr lang="en-US" sz="1600" b="1" dirty="0" smtClean="0"/>
              <a:t>Creating Arrays with array()</a:t>
            </a:r>
          </a:p>
          <a:p>
            <a:pPr algn="just"/>
            <a:r>
              <a:rPr lang="en-US" sz="1600" dirty="0" smtClean="0"/>
              <a:t>The array() construct takes as its input zero or more items and returns an array consisting of these input elements. Its prototype looks like this:</a:t>
            </a:r>
          </a:p>
          <a:p>
            <a:pPr algn="ctr">
              <a:buNone/>
            </a:pPr>
            <a:r>
              <a:rPr lang="en-US" sz="1600" dirty="0" smtClean="0"/>
              <a:t>array </a:t>
            </a:r>
            <a:r>
              <a:rPr lang="en-US" sz="1600" dirty="0" err="1" smtClean="0"/>
              <a:t>array</a:t>
            </a:r>
            <a:r>
              <a:rPr lang="en-US" sz="1600" dirty="0" smtClean="0"/>
              <a:t>([</a:t>
            </a:r>
            <a:r>
              <a:rPr lang="en-US" sz="1600" i="1" dirty="0" smtClean="0"/>
              <a:t>item1 [,item2 ... [,</a:t>
            </a:r>
            <a:r>
              <a:rPr lang="en-US" sz="1600" i="1" dirty="0" err="1" smtClean="0"/>
              <a:t>itemN</a:t>
            </a:r>
            <a:r>
              <a:rPr lang="en-US" sz="1600" i="1" dirty="0" smtClean="0"/>
              <a:t>]]])</a:t>
            </a:r>
          </a:p>
          <a:p>
            <a:pPr>
              <a:buNone/>
            </a:pPr>
            <a:r>
              <a:rPr lang="en-US" sz="1600" dirty="0" smtClean="0"/>
              <a:t>	</a:t>
            </a:r>
            <a:r>
              <a:rPr lang="en-US" sz="1600" b="1" dirty="0" smtClean="0"/>
              <a:t>//numerical array example</a:t>
            </a:r>
          </a:p>
          <a:p>
            <a:pPr>
              <a:buNone/>
            </a:pPr>
            <a:r>
              <a:rPr lang="en-US" sz="1600" dirty="0" smtClean="0"/>
              <a:t>	$languages = array("English", "Gaelic", "Spanish"); </a:t>
            </a:r>
          </a:p>
          <a:p>
            <a:pPr>
              <a:buNone/>
            </a:pPr>
            <a:r>
              <a:rPr lang="en-US" sz="1600" dirty="0" smtClean="0"/>
              <a:t>	</a:t>
            </a:r>
            <a:r>
              <a:rPr lang="en-US" sz="1600" b="1" dirty="0" smtClean="0"/>
              <a:t>// associative array example</a:t>
            </a:r>
          </a:p>
          <a:p>
            <a:pPr>
              <a:buNone/>
            </a:pPr>
            <a:r>
              <a:rPr lang="en-US" sz="1600" dirty="0" smtClean="0"/>
              <a:t>	$languages = array("Spain" =&gt; "Spanish", "Ireland" =&gt; "Gaelic", "United States" =&gt; "English"); </a:t>
            </a:r>
            <a:endParaRPr lang="en-US" sz="1600"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Arrays</a:t>
            </a:r>
            <a:endParaRPr lang="en-US" b="1" dirty="0"/>
          </a:p>
        </p:txBody>
      </p:sp>
      <p:sp>
        <p:nvSpPr>
          <p:cNvPr id="3" name="Content Placeholder 2"/>
          <p:cNvSpPr>
            <a:spLocks noGrp="1"/>
          </p:cNvSpPr>
          <p:nvPr>
            <p:ph idx="1"/>
          </p:nvPr>
        </p:nvSpPr>
        <p:spPr>
          <a:xfrm>
            <a:off x="457200" y="1600200"/>
            <a:ext cx="8229600" cy="4800600"/>
          </a:xfrm>
        </p:spPr>
        <p:txBody>
          <a:bodyPr>
            <a:noAutofit/>
          </a:bodyPr>
          <a:lstStyle/>
          <a:p>
            <a:pPr algn="ctr">
              <a:buNone/>
            </a:pPr>
            <a:r>
              <a:rPr lang="en-US" sz="1600" b="1" dirty="0" smtClean="0"/>
              <a:t>Extracting Arrays with list()</a:t>
            </a:r>
          </a:p>
          <a:p>
            <a:pPr algn="just"/>
            <a:r>
              <a:rPr lang="en-US" sz="1600" dirty="0" smtClean="0"/>
              <a:t>The list() construct is similar to array(), though it is used to make simultaneous variable assignments from values extracted from an array in just one operation. Its prototype looks like this:	</a:t>
            </a:r>
            <a:r>
              <a:rPr lang="en-US" sz="1600" b="1" i="1" dirty="0" smtClean="0"/>
              <a:t>void list(mixed...)</a:t>
            </a:r>
          </a:p>
          <a:p>
            <a:pPr algn="just"/>
            <a:r>
              <a:rPr lang="en-US" sz="1600" dirty="0" smtClean="0"/>
              <a:t>This construct can be particularly useful when you’re extracting information from a database or file. For example </a:t>
            </a:r>
            <a:r>
              <a:rPr lang="en-US" sz="1400" dirty="0" smtClean="0"/>
              <a:t>Suppose you wanted to format and output information read from a text file named </a:t>
            </a:r>
            <a:r>
              <a:rPr lang="en-US" sz="1400" b="1" i="1" dirty="0" smtClean="0"/>
              <a:t>users.txt</a:t>
            </a:r>
            <a:r>
              <a:rPr lang="en-US" sz="1400" dirty="0" smtClean="0"/>
              <a:t>.  Each line of the file contains user  information like: </a:t>
            </a:r>
          </a:p>
          <a:p>
            <a:pPr algn="ctr">
              <a:buNone/>
            </a:pPr>
            <a:r>
              <a:rPr lang="en-US" sz="1400" b="1" i="1" dirty="0" smtClean="0"/>
              <a:t>Nino </a:t>
            </a:r>
            <a:r>
              <a:rPr lang="en-US" sz="1400" b="1" i="1" dirty="0" err="1" smtClean="0"/>
              <a:t>Sanzi|professional</a:t>
            </a:r>
            <a:r>
              <a:rPr lang="en-US" sz="1400" b="1" i="1" dirty="0" smtClean="0"/>
              <a:t> </a:t>
            </a:r>
            <a:r>
              <a:rPr lang="en-US" sz="1400" b="1" i="1" dirty="0" err="1" smtClean="0"/>
              <a:t>golfer|green</a:t>
            </a:r>
            <a:endParaRPr lang="en-US" sz="1400" b="1" i="1" dirty="0" smtClean="0"/>
          </a:p>
          <a:p>
            <a:pPr algn="just"/>
            <a:r>
              <a:rPr lang="en-US" sz="1600" dirty="0" smtClean="0"/>
              <a:t>Using list(), a simple loop could read each line, assign each piece of data to a variable, and format and display the data as needed. </a:t>
            </a:r>
          </a:p>
          <a:p>
            <a:r>
              <a:rPr lang="en-US" sz="1600" b="1" dirty="0" smtClean="0"/>
              <a:t>Example:</a:t>
            </a:r>
          </a:p>
          <a:p>
            <a:pPr lvl="1">
              <a:buNone/>
            </a:pPr>
            <a:r>
              <a:rPr lang="en-US" sz="1400" dirty="0" smtClean="0"/>
              <a:t>$users = </a:t>
            </a:r>
            <a:r>
              <a:rPr lang="en-US" sz="1400" dirty="0" err="1" smtClean="0"/>
              <a:t>fopen</a:t>
            </a:r>
            <a:r>
              <a:rPr lang="en-US" sz="1400" dirty="0" smtClean="0"/>
              <a:t>("users.txt", "r"); 	// open a file</a:t>
            </a:r>
          </a:p>
          <a:p>
            <a:pPr lvl="1">
              <a:buNone/>
            </a:pPr>
            <a:r>
              <a:rPr lang="en-US" sz="1400" dirty="0" smtClean="0"/>
              <a:t>while ($line = </a:t>
            </a:r>
            <a:r>
              <a:rPr lang="en-US" sz="1400" dirty="0" err="1" smtClean="0"/>
              <a:t>fgets</a:t>
            </a:r>
            <a:r>
              <a:rPr lang="en-US" sz="1400" dirty="0" smtClean="0"/>
              <a:t>($users, 4096)) 	// While the EOF hasn't been reached, get next line</a:t>
            </a:r>
          </a:p>
          <a:p>
            <a:pPr lvl="1">
              <a:buNone/>
            </a:pPr>
            <a:r>
              <a:rPr lang="en-US" sz="1400" dirty="0" smtClean="0"/>
              <a:t>{ 	 list($name, $occupation, $color) = explode("|", $line);  </a:t>
            </a:r>
            <a:r>
              <a:rPr lang="en-US" sz="1200" dirty="0" smtClean="0"/>
              <a:t>// use explode() to separate each piece of data.</a:t>
            </a:r>
            <a:endParaRPr lang="en-US" sz="1400" dirty="0" smtClean="0"/>
          </a:p>
          <a:p>
            <a:pPr lvl="1">
              <a:buNone/>
            </a:pPr>
            <a:r>
              <a:rPr lang="en-US" sz="1400" dirty="0" err="1" smtClean="0"/>
              <a:t>printf</a:t>
            </a:r>
            <a:r>
              <a:rPr lang="en-US" sz="1400" dirty="0" smtClean="0"/>
              <a:t>("Name: %s &lt;</a:t>
            </a:r>
            <a:r>
              <a:rPr lang="en-US" sz="1400" dirty="0" err="1" smtClean="0"/>
              <a:t>br</a:t>
            </a:r>
            <a:r>
              <a:rPr lang="en-US" sz="1400" dirty="0" smtClean="0"/>
              <a:t> /&gt;", $name);			// format and output the data</a:t>
            </a:r>
          </a:p>
          <a:p>
            <a:pPr lvl="1">
              <a:buNone/>
            </a:pPr>
            <a:r>
              <a:rPr lang="en-US" sz="1400" dirty="0" err="1" smtClean="0"/>
              <a:t>printf</a:t>
            </a:r>
            <a:r>
              <a:rPr lang="en-US" sz="1400" dirty="0" smtClean="0"/>
              <a:t>("Occupation: %s &lt;</a:t>
            </a:r>
            <a:r>
              <a:rPr lang="en-US" sz="1400" dirty="0" err="1" smtClean="0"/>
              <a:t>br</a:t>
            </a:r>
            <a:r>
              <a:rPr lang="en-US" sz="1400" dirty="0" smtClean="0"/>
              <a:t> /&gt;", $occupation); 		// format and output the data</a:t>
            </a:r>
          </a:p>
          <a:p>
            <a:pPr lvl="1">
              <a:buNone/>
            </a:pPr>
            <a:r>
              <a:rPr lang="en-US" sz="1400" dirty="0" err="1" smtClean="0"/>
              <a:t>printf</a:t>
            </a:r>
            <a:r>
              <a:rPr lang="en-US" sz="1400" dirty="0" smtClean="0"/>
              <a:t>("Favorite color: %s &lt;</a:t>
            </a:r>
            <a:r>
              <a:rPr lang="en-US" sz="1400" dirty="0" err="1" smtClean="0"/>
              <a:t>br</a:t>
            </a:r>
            <a:r>
              <a:rPr lang="en-US" sz="1400" dirty="0" smtClean="0"/>
              <a:t> /&gt;", $color);		// format and output the data</a:t>
            </a:r>
          </a:p>
          <a:p>
            <a:pPr lvl="1">
              <a:buNone/>
            </a:pPr>
            <a:r>
              <a:rPr lang="en-US" sz="1400" dirty="0" smtClean="0"/>
              <a:t>} 	</a:t>
            </a:r>
            <a:r>
              <a:rPr lang="en-US" sz="1400" dirty="0" err="1" smtClean="0"/>
              <a:t>fclose</a:t>
            </a:r>
            <a:r>
              <a:rPr lang="en-US" sz="1400" dirty="0" smtClean="0"/>
              <a:t>($users);</a:t>
            </a:r>
            <a:endParaRPr lang="en-US" sz="1400"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Arrays</a:t>
            </a:r>
            <a:endParaRPr lang="en-US" b="1" dirty="0"/>
          </a:p>
        </p:txBody>
      </p:sp>
      <p:sp>
        <p:nvSpPr>
          <p:cNvPr id="3" name="Content Placeholder 2"/>
          <p:cNvSpPr>
            <a:spLocks noGrp="1"/>
          </p:cNvSpPr>
          <p:nvPr>
            <p:ph idx="1"/>
          </p:nvPr>
        </p:nvSpPr>
        <p:spPr/>
        <p:txBody>
          <a:bodyPr>
            <a:normAutofit lnSpcReduction="10000"/>
          </a:bodyPr>
          <a:lstStyle/>
          <a:p>
            <a:pPr algn="ctr">
              <a:buNone/>
            </a:pPr>
            <a:r>
              <a:rPr lang="en-US" sz="2400" b="1" dirty="0" smtClean="0"/>
              <a:t>Populating Arrays with a Predefined Value Range</a:t>
            </a:r>
          </a:p>
          <a:p>
            <a:pPr algn="just"/>
            <a:r>
              <a:rPr lang="en-US" sz="1600" dirty="0" smtClean="0"/>
              <a:t>The range() function provides an easy way to quickly create and fill an array consisting of a range of low and high integer values. </a:t>
            </a:r>
          </a:p>
          <a:p>
            <a:pPr algn="just"/>
            <a:r>
              <a:rPr lang="en-US" sz="1600" dirty="0" smtClean="0"/>
              <a:t>An array containing all integer values in this range is returned. </a:t>
            </a:r>
          </a:p>
          <a:p>
            <a:pPr algn="just"/>
            <a:r>
              <a:rPr lang="en-US" sz="1600" dirty="0" smtClean="0"/>
              <a:t>Its prototype looks like this:	</a:t>
            </a:r>
            <a:r>
              <a:rPr lang="en-US" sz="1600" b="1" dirty="0" smtClean="0"/>
              <a:t>array range(</a:t>
            </a:r>
            <a:r>
              <a:rPr lang="en-US" sz="1600" b="1" dirty="0" err="1" smtClean="0"/>
              <a:t>int</a:t>
            </a:r>
            <a:r>
              <a:rPr lang="en-US" sz="1600" b="1" dirty="0" smtClean="0"/>
              <a:t> </a:t>
            </a:r>
            <a:r>
              <a:rPr lang="en-US" sz="1600" b="1" i="1" dirty="0" smtClean="0"/>
              <a:t>low, </a:t>
            </a:r>
            <a:r>
              <a:rPr lang="en-US" sz="1600" b="1" i="1" dirty="0" err="1" smtClean="0"/>
              <a:t>int</a:t>
            </a:r>
            <a:r>
              <a:rPr lang="en-US" sz="1600" b="1" i="1" dirty="0" smtClean="0"/>
              <a:t> high [, </a:t>
            </a:r>
            <a:r>
              <a:rPr lang="en-US" sz="1600" b="1" i="1" dirty="0" err="1" smtClean="0"/>
              <a:t>int</a:t>
            </a:r>
            <a:r>
              <a:rPr lang="en-US" sz="1600" b="1" i="1" dirty="0" smtClean="0"/>
              <a:t> step])</a:t>
            </a:r>
          </a:p>
          <a:p>
            <a:pPr algn="just"/>
            <a:r>
              <a:rPr lang="en-US" sz="1600" dirty="0" smtClean="0"/>
              <a:t>For example, suppose you need an array consisting of all possible face values of a dice:</a:t>
            </a:r>
          </a:p>
          <a:p>
            <a:pPr algn="just"/>
            <a:r>
              <a:rPr lang="en-US" sz="1600" dirty="0" smtClean="0"/>
              <a:t>$dice = range(0,6); </a:t>
            </a:r>
            <a:r>
              <a:rPr lang="en-US" sz="1200" dirty="0" smtClean="0"/>
              <a:t>// Same as specifying $dice = array(0,1,2,3,4,5,6)</a:t>
            </a:r>
          </a:p>
          <a:p>
            <a:r>
              <a:rPr lang="en-US" sz="1600" dirty="0" smtClean="0"/>
              <a:t>$even = range(0,20,2); </a:t>
            </a:r>
            <a:r>
              <a:rPr lang="en-US" sz="1400" dirty="0" smtClean="0"/>
              <a:t>// $even = array(0,2,4,6,8,10,12,14,16,18,20);</a:t>
            </a:r>
          </a:p>
          <a:p>
            <a:r>
              <a:rPr lang="en-US" sz="1600" dirty="0" smtClean="0"/>
              <a:t>$letters = range("A","F"); </a:t>
            </a:r>
            <a:r>
              <a:rPr lang="en-US" sz="1400" dirty="0" smtClean="0"/>
              <a:t>// $letters = array("A,","B","C","D","E","F"); </a:t>
            </a:r>
          </a:p>
          <a:p>
            <a:pPr algn="ctr">
              <a:buNone/>
            </a:pPr>
            <a:r>
              <a:rPr lang="en-US" sz="2400" b="1" dirty="0" smtClean="0"/>
              <a:t>Testing for an Array</a:t>
            </a:r>
          </a:p>
          <a:p>
            <a:r>
              <a:rPr lang="en-US" sz="1600" dirty="0" err="1" smtClean="0"/>
              <a:t>boolean</a:t>
            </a:r>
            <a:r>
              <a:rPr lang="en-US" sz="1600" dirty="0" smtClean="0"/>
              <a:t> </a:t>
            </a:r>
            <a:r>
              <a:rPr lang="en-US" sz="1600" dirty="0" err="1" smtClean="0"/>
              <a:t>is_array</a:t>
            </a:r>
            <a:r>
              <a:rPr lang="en-US" sz="1600" dirty="0" smtClean="0"/>
              <a:t>(mixed </a:t>
            </a:r>
            <a:r>
              <a:rPr lang="en-US" sz="1600" i="1" dirty="0" smtClean="0"/>
              <a:t>variable)</a:t>
            </a:r>
          </a:p>
          <a:p>
            <a:r>
              <a:rPr lang="en-US" sz="1600" dirty="0" smtClean="0"/>
              <a:t>Example:</a:t>
            </a:r>
          </a:p>
          <a:p>
            <a:pPr lvl="1">
              <a:buNone/>
            </a:pPr>
            <a:r>
              <a:rPr lang="en-US" sz="1400" dirty="0" smtClean="0"/>
              <a:t>$states = array("Florida");</a:t>
            </a:r>
          </a:p>
          <a:p>
            <a:pPr lvl="1">
              <a:buNone/>
            </a:pPr>
            <a:r>
              <a:rPr lang="en-US" sz="1400" dirty="0" smtClean="0"/>
              <a:t>$state = "Ohio";</a:t>
            </a:r>
          </a:p>
          <a:p>
            <a:pPr lvl="1">
              <a:buNone/>
            </a:pPr>
            <a:r>
              <a:rPr lang="en-US" sz="1400" dirty="0" err="1" smtClean="0"/>
              <a:t>printf</a:t>
            </a:r>
            <a:r>
              <a:rPr lang="en-US" sz="1400" dirty="0" smtClean="0"/>
              <a:t>("\$states is an array: %s &lt;</a:t>
            </a:r>
            <a:r>
              <a:rPr lang="en-US" sz="1400" dirty="0" err="1" smtClean="0"/>
              <a:t>br</a:t>
            </a:r>
            <a:r>
              <a:rPr lang="en-US" sz="1400" dirty="0" smtClean="0"/>
              <a:t> /&gt;", (</a:t>
            </a:r>
            <a:r>
              <a:rPr lang="en-US" sz="1400" dirty="0" err="1" smtClean="0"/>
              <a:t>is_array</a:t>
            </a:r>
            <a:r>
              <a:rPr lang="en-US" sz="1400" dirty="0" smtClean="0"/>
              <a:t>($states) ? "TRUE" : "FALSE"));</a:t>
            </a:r>
          </a:p>
          <a:p>
            <a:pPr lvl="1">
              <a:buNone/>
            </a:pPr>
            <a:r>
              <a:rPr lang="en-US" sz="1400" dirty="0" err="1" smtClean="0"/>
              <a:t>printf</a:t>
            </a:r>
            <a:r>
              <a:rPr lang="en-US" sz="1400" dirty="0" smtClean="0"/>
              <a:t>("\$state is an array: %s &lt;</a:t>
            </a:r>
            <a:r>
              <a:rPr lang="en-US" sz="1400" dirty="0" err="1" smtClean="0"/>
              <a:t>br</a:t>
            </a:r>
            <a:r>
              <a:rPr lang="en-US" sz="1400" dirty="0" smtClean="0"/>
              <a:t> /&gt;", (</a:t>
            </a:r>
            <a:r>
              <a:rPr lang="en-US" sz="1400" dirty="0" err="1" smtClean="0"/>
              <a:t>is_array</a:t>
            </a:r>
            <a:r>
              <a:rPr lang="en-US" sz="1400" dirty="0" smtClean="0"/>
              <a:t>($state) ? "TRUE" : "FALSE"));</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Arrays</a:t>
            </a:r>
            <a:endParaRPr lang="en-US" b="1"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Adding and Removing Array Elements</a:t>
            </a:r>
          </a:p>
          <a:p>
            <a:r>
              <a:rPr lang="en-US" b="1" dirty="0" smtClean="0"/>
              <a:t>Adding a Value to the Front of an Array</a:t>
            </a:r>
          </a:p>
          <a:p>
            <a:pPr algn="just"/>
            <a:r>
              <a:rPr lang="en-US" dirty="0" smtClean="0"/>
              <a:t>The array_unshift() function adds elements onto the front of the array.</a:t>
            </a:r>
          </a:p>
          <a:p>
            <a:r>
              <a:rPr lang="en-US" dirty="0" smtClean="0"/>
              <a:t>Its prototype follows: </a:t>
            </a:r>
            <a:r>
              <a:rPr lang="en-US" sz="2000" b="1" i="1" dirty="0" err="1" smtClean="0"/>
              <a:t>int</a:t>
            </a:r>
            <a:r>
              <a:rPr lang="en-US" sz="2000" b="1" i="1" dirty="0" smtClean="0"/>
              <a:t> </a:t>
            </a:r>
            <a:r>
              <a:rPr lang="en-US" sz="2000" b="1" i="1" dirty="0" err="1" smtClean="0"/>
              <a:t>array_unshift</a:t>
            </a:r>
            <a:r>
              <a:rPr lang="en-US" sz="2000" b="1" i="1" dirty="0" smtClean="0"/>
              <a:t>(array </a:t>
            </a:r>
            <a:r>
              <a:rPr lang="en-US" sz="2000" b="1" i="1" dirty="0" err="1" smtClean="0"/>
              <a:t>array</a:t>
            </a:r>
            <a:r>
              <a:rPr lang="en-US" sz="2000" b="1" i="1" dirty="0" smtClean="0"/>
              <a:t>, mixed variable [, mixed variable...])</a:t>
            </a:r>
          </a:p>
          <a:p>
            <a:r>
              <a:rPr lang="en-US" dirty="0" smtClean="0"/>
              <a:t>Example</a:t>
            </a:r>
          </a:p>
          <a:p>
            <a:pPr lvl="2">
              <a:buNone/>
            </a:pPr>
            <a:r>
              <a:rPr lang="en-US" dirty="0" smtClean="0"/>
              <a:t>$states = array("Ohio", "New York");</a:t>
            </a:r>
          </a:p>
          <a:p>
            <a:pPr lvl="2">
              <a:buNone/>
            </a:pPr>
            <a:r>
              <a:rPr lang="en-US" dirty="0" smtClean="0"/>
              <a:t>array_unshift($states, "California", "Texas");</a:t>
            </a:r>
          </a:p>
          <a:p>
            <a:pPr lvl="2">
              <a:buNone/>
            </a:pPr>
            <a:r>
              <a:rPr lang="en-US" dirty="0" smtClean="0"/>
              <a:t>// $states = array("California", "Texas", "Ohio", "New York");</a:t>
            </a:r>
            <a:endParaRPr lang="en-US"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Arrays</a:t>
            </a:r>
            <a:endParaRPr lang="en-US" b="1"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Adding and Removing Array Elements</a:t>
            </a:r>
          </a:p>
          <a:p>
            <a:r>
              <a:rPr lang="en-US" b="1" dirty="0" smtClean="0"/>
              <a:t>Adding a Value onto the End of an Array</a:t>
            </a:r>
          </a:p>
          <a:p>
            <a:pPr algn="just"/>
            <a:r>
              <a:rPr lang="en-US" dirty="0" smtClean="0"/>
              <a:t>The </a:t>
            </a:r>
            <a:r>
              <a:rPr lang="en-US" dirty="0" err="1" smtClean="0"/>
              <a:t>array_push</a:t>
            </a:r>
            <a:r>
              <a:rPr lang="en-US" dirty="0" smtClean="0"/>
              <a:t>() function adds a value onto the end of an array, returning TRUE on success and FALSE otherwise.</a:t>
            </a:r>
          </a:p>
          <a:p>
            <a:r>
              <a:rPr lang="en-US" dirty="0" smtClean="0"/>
              <a:t>Its prototype follows: </a:t>
            </a:r>
            <a:r>
              <a:rPr lang="en-US" sz="2000" b="1" i="1" dirty="0" err="1" smtClean="0"/>
              <a:t>int</a:t>
            </a:r>
            <a:r>
              <a:rPr lang="en-US" sz="2000" b="1" i="1" dirty="0" smtClean="0"/>
              <a:t> </a:t>
            </a:r>
            <a:r>
              <a:rPr lang="en-US" sz="2000" b="1" i="1" dirty="0" err="1" smtClean="0"/>
              <a:t>array_push</a:t>
            </a:r>
            <a:r>
              <a:rPr lang="en-US" sz="2000" b="1" i="1" dirty="0" smtClean="0"/>
              <a:t>(array </a:t>
            </a:r>
            <a:r>
              <a:rPr lang="en-US" sz="2000" b="1" i="1" dirty="0" err="1" smtClean="0"/>
              <a:t>array</a:t>
            </a:r>
            <a:r>
              <a:rPr lang="en-US" sz="2000" b="1" i="1" dirty="0" smtClean="0"/>
              <a:t>, mixed variable [, mixed variable...])</a:t>
            </a:r>
          </a:p>
          <a:p>
            <a:r>
              <a:rPr lang="en-US" dirty="0" smtClean="0"/>
              <a:t>Example</a:t>
            </a:r>
          </a:p>
          <a:p>
            <a:pPr lvl="2">
              <a:buNone/>
            </a:pPr>
            <a:r>
              <a:rPr lang="en-US" dirty="0" smtClean="0"/>
              <a:t>$states = array("Ohio", "New York");</a:t>
            </a:r>
          </a:p>
          <a:p>
            <a:pPr lvl="2">
              <a:buNone/>
            </a:pPr>
            <a:r>
              <a:rPr lang="en-US" dirty="0" err="1" smtClean="0"/>
              <a:t>array_push</a:t>
            </a:r>
            <a:r>
              <a:rPr lang="en-US" dirty="0" smtClean="0"/>
              <a:t>($states, "California", "Texas");</a:t>
            </a:r>
          </a:p>
          <a:p>
            <a:pPr lvl="2">
              <a:buNone/>
            </a:pPr>
            <a:r>
              <a:rPr lang="en-US" dirty="0" smtClean="0"/>
              <a:t>// $states = array("Ohio", "New York", "California", "Texas");</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Data Types</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US" dirty="0" smtClean="0"/>
              <a:t>Variables can store data of different types, and different data types can do different things.</a:t>
            </a:r>
          </a:p>
          <a:p>
            <a:pPr algn="just"/>
            <a:r>
              <a:rPr lang="en-US" dirty="0" smtClean="0"/>
              <a:t>PHP supports the following data types:</a:t>
            </a:r>
          </a:p>
          <a:p>
            <a:pPr lvl="1" algn="just"/>
            <a:r>
              <a:rPr lang="en-US" dirty="0" smtClean="0"/>
              <a:t>String</a:t>
            </a:r>
          </a:p>
          <a:p>
            <a:pPr lvl="1" algn="just"/>
            <a:r>
              <a:rPr lang="en-US" dirty="0" smtClean="0"/>
              <a:t>Integer</a:t>
            </a:r>
          </a:p>
          <a:p>
            <a:pPr lvl="1" algn="just"/>
            <a:r>
              <a:rPr lang="en-US" dirty="0" smtClean="0"/>
              <a:t>Float (floating point numbers - also called double)</a:t>
            </a:r>
          </a:p>
          <a:p>
            <a:pPr lvl="1" algn="just"/>
            <a:r>
              <a:rPr lang="en-US" dirty="0" smtClean="0"/>
              <a:t>Boolean</a:t>
            </a:r>
          </a:p>
          <a:p>
            <a:pPr lvl="1" algn="just"/>
            <a:r>
              <a:rPr lang="en-US" dirty="0" smtClean="0"/>
              <a:t>Array</a:t>
            </a:r>
          </a:p>
          <a:p>
            <a:pPr lvl="1" algn="just"/>
            <a:r>
              <a:rPr lang="en-US" dirty="0" smtClean="0"/>
              <a:t>Object</a:t>
            </a:r>
          </a:p>
          <a:p>
            <a:pPr lvl="1" algn="just"/>
            <a:r>
              <a:rPr lang="en-US" dirty="0" smtClean="0"/>
              <a:t>NULL</a:t>
            </a:r>
            <a:endParaRPr lang="en-US"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Arrays</a:t>
            </a:r>
            <a:endParaRPr lang="en-US" b="1"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Adding and Removing Array Elements</a:t>
            </a:r>
          </a:p>
          <a:p>
            <a:r>
              <a:rPr lang="en-US" b="1" dirty="0" smtClean="0"/>
              <a:t>Removing a Value from the Front of an Array</a:t>
            </a:r>
            <a:endParaRPr lang="en-US" dirty="0" smtClean="0"/>
          </a:p>
          <a:p>
            <a:pPr algn="just"/>
            <a:r>
              <a:rPr lang="en-US" dirty="0" smtClean="0"/>
              <a:t>The </a:t>
            </a:r>
            <a:r>
              <a:rPr lang="en-US" dirty="0" err="1" smtClean="0"/>
              <a:t>array_shift</a:t>
            </a:r>
            <a:r>
              <a:rPr lang="en-US" dirty="0" smtClean="0"/>
              <a:t>() function removes and returns the item found in an array.</a:t>
            </a:r>
          </a:p>
          <a:p>
            <a:r>
              <a:rPr lang="en-US" dirty="0" smtClean="0"/>
              <a:t>Its prototype follows: </a:t>
            </a:r>
            <a:r>
              <a:rPr lang="en-US" sz="2000" b="1" i="1" dirty="0" smtClean="0"/>
              <a:t>mixed </a:t>
            </a:r>
            <a:r>
              <a:rPr lang="en-US" sz="2000" b="1" i="1" dirty="0" err="1" smtClean="0"/>
              <a:t>array_shift</a:t>
            </a:r>
            <a:r>
              <a:rPr lang="en-US" sz="2000" b="1" i="1" dirty="0" smtClean="0"/>
              <a:t>(array </a:t>
            </a:r>
            <a:r>
              <a:rPr lang="en-US" sz="2000" b="1" i="1" dirty="0" err="1" smtClean="0"/>
              <a:t>array</a:t>
            </a:r>
            <a:r>
              <a:rPr lang="en-US" sz="2000" b="1" i="1" dirty="0" smtClean="0"/>
              <a:t>)</a:t>
            </a:r>
          </a:p>
          <a:p>
            <a:r>
              <a:rPr lang="en-US" dirty="0" smtClean="0"/>
              <a:t>Example</a:t>
            </a:r>
          </a:p>
          <a:p>
            <a:pPr lvl="2">
              <a:buNone/>
            </a:pPr>
            <a:r>
              <a:rPr lang="en-US" dirty="0" smtClean="0"/>
              <a:t>$states = array("</a:t>
            </a:r>
            <a:r>
              <a:rPr lang="en-US" dirty="0" err="1" smtClean="0"/>
              <a:t>Ohio","New</a:t>
            </a:r>
            <a:r>
              <a:rPr lang="en-US" dirty="0" smtClean="0"/>
              <a:t> </a:t>
            </a:r>
            <a:r>
              <a:rPr lang="en-US" dirty="0" err="1" smtClean="0"/>
              <a:t>York","California","Texas</a:t>
            </a:r>
            <a:r>
              <a:rPr lang="en-US" dirty="0" smtClean="0"/>
              <a:t>");</a:t>
            </a:r>
          </a:p>
          <a:p>
            <a:pPr lvl="2">
              <a:buNone/>
            </a:pPr>
            <a:r>
              <a:rPr lang="en-US" dirty="0" smtClean="0"/>
              <a:t>$state = </a:t>
            </a:r>
            <a:r>
              <a:rPr lang="en-US" dirty="0" err="1" smtClean="0"/>
              <a:t>array_shift</a:t>
            </a:r>
            <a:r>
              <a:rPr lang="en-US" dirty="0" smtClean="0"/>
              <a:t>($states);</a:t>
            </a:r>
          </a:p>
          <a:p>
            <a:pPr lvl="2">
              <a:buNone/>
            </a:pPr>
            <a:r>
              <a:rPr lang="en-US" dirty="0" smtClean="0"/>
              <a:t>// $states = array("New </a:t>
            </a:r>
            <a:r>
              <a:rPr lang="en-US" dirty="0" err="1" smtClean="0"/>
              <a:t>York","California","Texas</a:t>
            </a:r>
            <a:r>
              <a:rPr lang="en-US" dirty="0" smtClean="0"/>
              <a:t>")</a:t>
            </a:r>
          </a:p>
          <a:p>
            <a:pPr lvl="2">
              <a:buNone/>
            </a:pPr>
            <a:r>
              <a:rPr lang="en-US" dirty="0" smtClean="0"/>
              <a:t>// $state = "Ohio"</a:t>
            </a:r>
            <a:endParaRPr lang="en-US"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Arrays</a:t>
            </a:r>
            <a:endParaRPr lang="en-US" b="1"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Adding and Removing Array Elements</a:t>
            </a:r>
          </a:p>
          <a:p>
            <a:r>
              <a:rPr lang="en-US" b="1" dirty="0" smtClean="0"/>
              <a:t>Removing a Value from the End of an Array </a:t>
            </a:r>
          </a:p>
          <a:p>
            <a:pPr algn="just"/>
            <a:r>
              <a:rPr lang="en-US" dirty="0" smtClean="0"/>
              <a:t>The </a:t>
            </a:r>
            <a:r>
              <a:rPr lang="en-US" dirty="0" err="1" smtClean="0"/>
              <a:t>array_pop</a:t>
            </a:r>
            <a:r>
              <a:rPr lang="en-US" dirty="0" smtClean="0"/>
              <a:t>() function removes and returns the last element from an array. </a:t>
            </a:r>
          </a:p>
          <a:p>
            <a:r>
              <a:rPr lang="en-US" dirty="0" smtClean="0"/>
              <a:t>Its prototype follows: </a:t>
            </a:r>
            <a:r>
              <a:rPr lang="en-US" sz="2000" b="1" i="1" dirty="0" smtClean="0"/>
              <a:t>mixed </a:t>
            </a:r>
            <a:r>
              <a:rPr lang="en-US" sz="2000" b="1" i="1" dirty="0" err="1" smtClean="0"/>
              <a:t>array_pop</a:t>
            </a:r>
            <a:r>
              <a:rPr lang="en-US" sz="2000" b="1" i="1" dirty="0" smtClean="0"/>
              <a:t>(array </a:t>
            </a:r>
            <a:r>
              <a:rPr lang="en-US" sz="2000" b="1" i="1" dirty="0" err="1" smtClean="0"/>
              <a:t>target_array</a:t>
            </a:r>
            <a:r>
              <a:rPr lang="en-US" sz="2000" b="1" i="1" dirty="0" smtClean="0"/>
              <a:t>)</a:t>
            </a:r>
          </a:p>
          <a:p>
            <a:r>
              <a:rPr lang="en-US" dirty="0" smtClean="0"/>
              <a:t>Example</a:t>
            </a:r>
          </a:p>
          <a:p>
            <a:pPr lvl="2">
              <a:buNone/>
            </a:pPr>
            <a:r>
              <a:rPr lang="en-US" dirty="0" smtClean="0"/>
              <a:t>$states = array("</a:t>
            </a:r>
            <a:r>
              <a:rPr lang="en-US" dirty="0" err="1" smtClean="0"/>
              <a:t>Ohio","New</a:t>
            </a:r>
            <a:r>
              <a:rPr lang="en-US" dirty="0" smtClean="0"/>
              <a:t> </a:t>
            </a:r>
            <a:r>
              <a:rPr lang="en-US" dirty="0" err="1" smtClean="0"/>
              <a:t>York","California","Texas</a:t>
            </a:r>
            <a:r>
              <a:rPr lang="en-US" dirty="0" smtClean="0"/>
              <a:t>");</a:t>
            </a:r>
          </a:p>
          <a:p>
            <a:pPr lvl="2">
              <a:buNone/>
            </a:pPr>
            <a:r>
              <a:rPr lang="en-US" dirty="0" smtClean="0"/>
              <a:t>$state = </a:t>
            </a:r>
            <a:r>
              <a:rPr lang="en-US" dirty="0" err="1" smtClean="0"/>
              <a:t>array_pop</a:t>
            </a:r>
            <a:r>
              <a:rPr lang="en-US" dirty="0" smtClean="0"/>
              <a:t>($states);</a:t>
            </a:r>
          </a:p>
          <a:p>
            <a:pPr lvl="2">
              <a:buNone/>
            </a:pPr>
            <a:r>
              <a:rPr lang="en-US" dirty="0" smtClean="0"/>
              <a:t>// $states = array("Ohio", "New York", "California"</a:t>
            </a:r>
          </a:p>
          <a:p>
            <a:pPr lvl="2">
              <a:buNone/>
            </a:pPr>
            <a:r>
              <a:rPr lang="en-US" dirty="0" smtClean="0"/>
              <a:t>// $state = "Texas"</a:t>
            </a:r>
            <a:endParaRPr lang="en-US"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Arrays</a:t>
            </a:r>
            <a:endParaRPr lang="en-US" b="1" dirty="0"/>
          </a:p>
        </p:txBody>
      </p:sp>
      <p:sp>
        <p:nvSpPr>
          <p:cNvPr id="3" name="Content Placeholder 2"/>
          <p:cNvSpPr>
            <a:spLocks noGrp="1"/>
          </p:cNvSpPr>
          <p:nvPr>
            <p:ph idx="1"/>
          </p:nvPr>
        </p:nvSpPr>
        <p:spPr/>
        <p:txBody>
          <a:bodyPr>
            <a:normAutofit fontScale="85000" lnSpcReduction="20000"/>
          </a:bodyPr>
          <a:lstStyle/>
          <a:p>
            <a:r>
              <a:rPr lang="en-US" b="1" dirty="0" smtClean="0"/>
              <a:t>Locating Array Elements</a:t>
            </a:r>
          </a:p>
          <a:p>
            <a:r>
              <a:rPr lang="en-US" b="1" dirty="0" smtClean="0"/>
              <a:t>Searching an Array</a:t>
            </a:r>
          </a:p>
          <a:p>
            <a:pPr lvl="1" algn="just"/>
            <a:r>
              <a:rPr lang="en-US" dirty="0" smtClean="0"/>
              <a:t>The </a:t>
            </a:r>
            <a:r>
              <a:rPr lang="en-US" dirty="0" err="1" smtClean="0"/>
              <a:t>in_array</a:t>
            </a:r>
            <a:r>
              <a:rPr lang="en-US" dirty="0" smtClean="0"/>
              <a:t>() function searches an array for a specific value, returning TRUE if the value is found, and FALSE otherwise. </a:t>
            </a:r>
          </a:p>
          <a:p>
            <a:pPr lvl="1" algn="just"/>
            <a:r>
              <a:rPr lang="en-US" dirty="0" smtClean="0"/>
              <a:t>Its prototype follows: </a:t>
            </a:r>
            <a:r>
              <a:rPr lang="en-US" sz="2000" b="1" i="1" dirty="0" err="1" smtClean="0"/>
              <a:t>boolean</a:t>
            </a:r>
            <a:r>
              <a:rPr lang="en-US" sz="2000" b="1" i="1" dirty="0" smtClean="0"/>
              <a:t> </a:t>
            </a:r>
            <a:r>
              <a:rPr lang="en-US" sz="2000" b="1" i="1" dirty="0" err="1" smtClean="0"/>
              <a:t>in_array</a:t>
            </a:r>
            <a:r>
              <a:rPr lang="en-US" sz="2000" b="1" i="1" dirty="0" smtClean="0"/>
              <a:t>(mixed needle, array haystack [, </a:t>
            </a:r>
            <a:r>
              <a:rPr lang="en-US" sz="2000" b="1" i="1" dirty="0" err="1" smtClean="0"/>
              <a:t>boolean</a:t>
            </a:r>
            <a:r>
              <a:rPr lang="en-US" sz="2000" b="1" i="1" dirty="0" smtClean="0"/>
              <a:t> strict])</a:t>
            </a:r>
          </a:p>
          <a:p>
            <a:r>
              <a:rPr lang="en-US" dirty="0" smtClean="0"/>
              <a:t>Example:</a:t>
            </a:r>
          </a:p>
          <a:p>
            <a:pPr lvl="2">
              <a:buNone/>
            </a:pPr>
            <a:r>
              <a:rPr lang="en-US" dirty="0" smtClean="0"/>
              <a:t>$state = "Ohio";</a:t>
            </a:r>
          </a:p>
          <a:p>
            <a:pPr lvl="2">
              <a:buNone/>
            </a:pPr>
            <a:r>
              <a:rPr lang="en-US" dirty="0" smtClean="0"/>
              <a:t>$states = array("California", "Hawaii", "Ohio", "New York");</a:t>
            </a:r>
          </a:p>
          <a:p>
            <a:pPr lvl="2">
              <a:buNone/>
            </a:pPr>
            <a:r>
              <a:rPr lang="en-US" dirty="0" smtClean="0"/>
              <a:t>if(</a:t>
            </a:r>
            <a:r>
              <a:rPr lang="en-US" dirty="0" err="1" smtClean="0"/>
              <a:t>in_array</a:t>
            </a:r>
            <a:r>
              <a:rPr lang="en-US" dirty="0" smtClean="0"/>
              <a:t>($state, $states)) echo "Not to worry, $state is smoke-free!";</a:t>
            </a:r>
          </a:p>
          <a:p>
            <a:pPr lvl="2">
              <a:buNone/>
            </a:pPr>
            <a:r>
              <a:rPr lang="en-US" b="1" dirty="0" smtClean="0"/>
              <a:t>Note:- </a:t>
            </a:r>
            <a:r>
              <a:rPr lang="en-US" dirty="0" smtClean="0"/>
              <a:t>The optional third parameter, strict, forces </a:t>
            </a:r>
            <a:r>
              <a:rPr lang="en-US" dirty="0" err="1" smtClean="0"/>
              <a:t>in_array</a:t>
            </a:r>
            <a:r>
              <a:rPr lang="en-US" dirty="0" smtClean="0"/>
              <a:t>() to also consider type.</a:t>
            </a:r>
            <a:endParaRPr lang="en-US"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Arrays</a:t>
            </a:r>
            <a:endParaRPr lang="en-US" b="1"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Locating Array Elements</a:t>
            </a:r>
          </a:p>
          <a:p>
            <a:r>
              <a:rPr lang="en-US" b="1" dirty="0" smtClean="0"/>
              <a:t>Searching Associative Array Keys</a:t>
            </a:r>
          </a:p>
          <a:p>
            <a:pPr lvl="1" algn="just"/>
            <a:r>
              <a:rPr lang="en-US" dirty="0" smtClean="0"/>
              <a:t>The function </a:t>
            </a:r>
            <a:r>
              <a:rPr lang="en-US" dirty="0" err="1" smtClean="0"/>
              <a:t>array_key_exists</a:t>
            </a:r>
            <a:r>
              <a:rPr lang="en-US" dirty="0" smtClean="0"/>
              <a:t>() returns TRUE if a specified key is found in an array, and returns FALSE otherwise. </a:t>
            </a:r>
          </a:p>
          <a:p>
            <a:pPr lvl="1" algn="just"/>
            <a:r>
              <a:rPr lang="en-US" dirty="0" smtClean="0"/>
              <a:t>Its prototype follows: </a:t>
            </a:r>
            <a:r>
              <a:rPr lang="en-US" sz="2000" b="1" i="1" dirty="0" err="1" smtClean="0"/>
              <a:t>boolean</a:t>
            </a:r>
            <a:r>
              <a:rPr lang="en-US" sz="2000" b="1" i="1" dirty="0" smtClean="0"/>
              <a:t> </a:t>
            </a:r>
            <a:r>
              <a:rPr lang="en-US" sz="2000" b="1" i="1" dirty="0" err="1" smtClean="0"/>
              <a:t>array_key_exists</a:t>
            </a:r>
            <a:r>
              <a:rPr lang="en-US" sz="2000" b="1" i="1" dirty="0" smtClean="0"/>
              <a:t>(mixed key, array </a:t>
            </a:r>
            <a:r>
              <a:rPr lang="en-US" sz="2000" b="1" i="1" dirty="0" err="1" smtClean="0"/>
              <a:t>array</a:t>
            </a:r>
            <a:r>
              <a:rPr lang="en-US" sz="2000" b="1" i="1" dirty="0" smtClean="0"/>
              <a:t>)</a:t>
            </a:r>
          </a:p>
          <a:p>
            <a:r>
              <a:rPr lang="en-US" dirty="0" smtClean="0"/>
              <a:t>Example:</a:t>
            </a:r>
          </a:p>
          <a:p>
            <a:pPr lvl="2">
              <a:buNone/>
            </a:pPr>
            <a:r>
              <a:rPr lang="en-US" dirty="0" smtClean="0"/>
              <a:t>$state["Delaware"] = "December 7, 1787";</a:t>
            </a:r>
          </a:p>
          <a:p>
            <a:pPr lvl="2">
              <a:buNone/>
            </a:pPr>
            <a:r>
              <a:rPr lang="en-US" dirty="0" smtClean="0"/>
              <a:t>$state["Pennsylvania"] = "December 12, 1787";</a:t>
            </a:r>
          </a:p>
          <a:p>
            <a:pPr lvl="2">
              <a:buNone/>
            </a:pPr>
            <a:r>
              <a:rPr lang="en-US" dirty="0" smtClean="0"/>
              <a:t>$state["Ohio"] = "March 1, 1803";</a:t>
            </a:r>
          </a:p>
          <a:p>
            <a:pPr lvl="2">
              <a:buNone/>
            </a:pPr>
            <a:r>
              <a:rPr lang="en-US" dirty="0" smtClean="0"/>
              <a:t>if (</a:t>
            </a:r>
            <a:r>
              <a:rPr lang="en-US" dirty="0" err="1" smtClean="0"/>
              <a:t>array_key_exists</a:t>
            </a:r>
            <a:r>
              <a:rPr lang="en-US" dirty="0" smtClean="0"/>
              <a:t>("Ohio", $state))</a:t>
            </a:r>
          </a:p>
          <a:p>
            <a:pPr lvl="2">
              <a:buNone/>
            </a:pPr>
            <a:r>
              <a:rPr lang="en-US" dirty="0" err="1" smtClean="0"/>
              <a:t>printf</a:t>
            </a:r>
            <a:r>
              <a:rPr lang="en-US" dirty="0" smtClean="0"/>
              <a:t>("Ohio joined the Union on %s", $state["Ohio"]);</a:t>
            </a:r>
          </a:p>
          <a:p>
            <a:pPr lvl="1"/>
            <a:r>
              <a:rPr lang="en-US" dirty="0" smtClean="0"/>
              <a:t>The following is the result:</a:t>
            </a:r>
          </a:p>
          <a:p>
            <a:pPr lvl="2">
              <a:buNone/>
            </a:pPr>
            <a:r>
              <a:rPr lang="en-US" dirty="0" smtClean="0"/>
              <a:t>Ohio joined the Union on March 1, 1803</a:t>
            </a:r>
            <a:endParaRPr lang="en-US"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Arrays</a:t>
            </a:r>
            <a:endParaRPr lang="en-US" b="1" dirty="0"/>
          </a:p>
        </p:txBody>
      </p:sp>
      <p:sp>
        <p:nvSpPr>
          <p:cNvPr id="3" name="Content Placeholder 2"/>
          <p:cNvSpPr>
            <a:spLocks noGrp="1"/>
          </p:cNvSpPr>
          <p:nvPr>
            <p:ph idx="1"/>
          </p:nvPr>
        </p:nvSpPr>
        <p:spPr/>
        <p:txBody>
          <a:bodyPr>
            <a:normAutofit fontScale="70000" lnSpcReduction="20000"/>
          </a:bodyPr>
          <a:lstStyle/>
          <a:p>
            <a:pPr>
              <a:buNone/>
            </a:pPr>
            <a:r>
              <a:rPr lang="en-US" sz="3400" b="1" dirty="0" smtClean="0"/>
              <a:t>Locating Array Elements</a:t>
            </a:r>
            <a:endParaRPr lang="en-US" sz="4000" b="1" dirty="0" smtClean="0"/>
          </a:p>
          <a:p>
            <a:r>
              <a:rPr lang="en-US" sz="3400" b="1" dirty="0" smtClean="0"/>
              <a:t>Retrieving Array Keys</a:t>
            </a:r>
          </a:p>
          <a:p>
            <a:pPr lvl="1" algn="just"/>
            <a:r>
              <a:rPr lang="en-US" dirty="0" smtClean="0"/>
              <a:t>The </a:t>
            </a:r>
            <a:r>
              <a:rPr lang="en-US" dirty="0" err="1" smtClean="0"/>
              <a:t>array_keys</a:t>
            </a:r>
            <a:r>
              <a:rPr lang="en-US" dirty="0" smtClean="0"/>
              <a:t>() function returns an array consisting of all keys located in an array.</a:t>
            </a:r>
          </a:p>
          <a:p>
            <a:pPr lvl="1"/>
            <a:r>
              <a:rPr lang="en-US" dirty="0" smtClean="0"/>
              <a:t>Its prototype follows: </a:t>
            </a:r>
            <a:r>
              <a:rPr lang="en-US" sz="2000" b="1" dirty="0" smtClean="0"/>
              <a:t>array </a:t>
            </a:r>
            <a:r>
              <a:rPr lang="en-US" sz="2000" b="1" dirty="0" err="1" smtClean="0"/>
              <a:t>array_keys</a:t>
            </a:r>
            <a:r>
              <a:rPr lang="en-US" sz="2000" b="1" dirty="0" smtClean="0"/>
              <a:t>(array </a:t>
            </a:r>
            <a:r>
              <a:rPr lang="en-US" sz="2000" b="1" i="1" dirty="0" err="1" smtClean="0"/>
              <a:t>array</a:t>
            </a:r>
            <a:r>
              <a:rPr lang="en-US" sz="2000" b="1" i="1" dirty="0" smtClean="0"/>
              <a:t> [, mixed </a:t>
            </a:r>
            <a:r>
              <a:rPr lang="en-US" sz="2000" b="1" i="1" dirty="0" err="1" smtClean="0"/>
              <a:t>search_value</a:t>
            </a:r>
            <a:r>
              <a:rPr lang="en-US" sz="2000" b="1" i="1" dirty="0" smtClean="0"/>
              <a:t>])</a:t>
            </a:r>
            <a:endParaRPr lang="en-US" b="1" i="1" dirty="0" smtClean="0"/>
          </a:p>
          <a:p>
            <a:pPr algn="just"/>
            <a:r>
              <a:rPr lang="en-US" dirty="0" smtClean="0"/>
              <a:t>If the optional </a:t>
            </a:r>
            <a:r>
              <a:rPr lang="en-US" dirty="0" err="1" smtClean="0"/>
              <a:t>search_value</a:t>
            </a:r>
            <a:r>
              <a:rPr lang="en-US" dirty="0" smtClean="0"/>
              <a:t> parameter is included, only keys matching that value will be returned.</a:t>
            </a:r>
          </a:p>
          <a:p>
            <a:pPr algn="just"/>
            <a:r>
              <a:rPr lang="en-US" dirty="0" smtClean="0"/>
              <a:t>Example:</a:t>
            </a:r>
          </a:p>
          <a:p>
            <a:pPr lvl="2">
              <a:buNone/>
            </a:pPr>
            <a:r>
              <a:rPr lang="en-US" dirty="0" smtClean="0"/>
              <a:t>$state["Delaware"] = "December 7, 1787";</a:t>
            </a:r>
          </a:p>
          <a:p>
            <a:pPr lvl="2">
              <a:buNone/>
            </a:pPr>
            <a:r>
              <a:rPr lang="en-US" dirty="0" smtClean="0"/>
              <a:t>$state["Pennsylvania"] = "December 12, 1787";</a:t>
            </a:r>
          </a:p>
          <a:p>
            <a:pPr lvl="2">
              <a:buNone/>
            </a:pPr>
            <a:r>
              <a:rPr lang="en-US" dirty="0" smtClean="0"/>
              <a:t>$state["New Jersey"] = "December 18, 1787";</a:t>
            </a:r>
          </a:p>
          <a:p>
            <a:pPr lvl="2">
              <a:buNone/>
            </a:pPr>
            <a:r>
              <a:rPr lang="en-US" dirty="0" smtClean="0"/>
              <a:t>$keys = </a:t>
            </a:r>
            <a:r>
              <a:rPr lang="en-US" dirty="0" err="1" smtClean="0"/>
              <a:t>array_keys</a:t>
            </a:r>
            <a:r>
              <a:rPr lang="en-US" dirty="0" smtClean="0"/>
              <a:t>($state);</a:t>
            </a:r>
          </a:p>
          <a:p>
            <a:pPr lvl="2">
              <a:buNone/>
            </a:pPr>
            <a:r>
              <a:rPr lang="en-US" dirty="0" err="1" smtClean="0"/>
              <a:t>print_r</a:t>
            </a:r>
            <a:r>
              <a:rPr lang="en-US" dirty="0" smtClean="0"/>
              <a:t>($keys);</a:t>
            </a:r>
          </a:p>
          <a:p>
            <a:r>
              <a:rPr lang="en-US" dirty="0" smtClean="0"/>
              <a:t>The output follows:</a:t>
            </a:r>
          </a:p>
          <a:p>
            <a:pPr lvl="2">
              <a:buNone/>
            </a:pPr>
            <a:r>
              <a:rPr lang="en-US" dirty="0" smtClean="0"/>
              <a:t>Array ( [0] =&gt; Delaware [1] =&gt; Pennsylvania [2] =&gt; New Jersey )</a:t>
            </a:r>
            <a:endParaRPr lang="en-US"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Arrays</a:t>
            </a:r>
            <a:endParaRPr lang="en-US" b="1"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Locating Array Elements</a:t>
            </a:r>
          </a:p>
          <a:p>
            <a:r>
              <a:rPr lang="en-US" b="1" dirty="0" smtClean="0"/>
              <a:t>Retrieving Array Values</a:t>
            </a:r>
          </a:p>
          <a:p>
            <a:pPr lvl="1" algn="just"/>
            <a:r>
              <a:rPr lang="en-US" dirty="0" smtClean="0"/>
              <a:t>The </a:t>
            </a:r>
            <a:r>
              <a:rPr lang="en-US" dirty="0" err="1" smtClean="0"/>
              <a:t>array_values</a:t>
            </a:r>
            <a:r>
              <a:rPr lang="en-US" dirty="0" smtClean="0"/>
              <a:t>() function returns all values located in an array, automatically providing numeric indexes for the returned array. </a:t>
            </a:r>
          </a:p>
          <a:p>
            <a:pPr lvl="1" algn="just"/>
            <a:r>
              <a:rPr lang="en-US" dirty="0" smtClean="0"/>
              <a:t>Its prototype follows: </a:t>
            </a:r>
            <a:r>
              <a:rPr lang="en-US" sz="2900" b="1" dirty="0" smtClean="0"/>
              <a:t>array </a:t>
            </a:r>
            <a:r>
              <a:rPr lang="en-US" sz="2900" b="1" dirty="0" err="1" smtClean="0"/>
              <a:t>array_values</a:t>
            </a:r>
            <a:r>
              <a:rPr lang="en-US" sz="2900" b="1" dirty="0" smtClean="0"/>
              <a:t>(array </a:t>
            </a:r>
            <a:r>
              <a:rPr lang="en-US" sz="2900" b="1" i="1" dirty="0" err="1" smtClean="0"/>
              <a:t>array</a:t>
            </a:r>
            <a:r>
              <a:rPr lang="en-US" sz="2900" b="1" i="1" dirty="0" smtClean="0"/>
              <a:t>)</a:t>
            </a:r>
          </a:p>
          <a:p>
            <a:pPr algn="just"/>
            <a:r>
              <a:rPr lang="en-US" dirty="0" smtClean="0"/>
              <a:t>The following example will retrieve the population numbers for all of the states found in $population:</a:t>
            </a:r>
          </a:p>
          <a:p>
            <a:pPr lvl="2">
              <a:buNone/>
            </a:pPr>
            <a:r>
              <a:rPr lang="en-US" dirty="0" smtClean="0"/>
              <a:t>$population = array("Ohio" =&gt; "11,421,267", "Iowa" =&gt; "2,936,760");</a:t>
            </a:r>
          </a:p>
          <a:p>
            <a:pPr lvl="2">
              <a:buNone/>
            </a:pPr>
            <a:r>
              <a:rPr lang="en-US" dirty="0" err="1" smtClean="0"/>
              <a:t>print_r</a:t>
            </a:r>
            <a:r>
              <a:rPr lang="en-US" dirty="0" smtClean="0"/>
              <a:t>(</a:t>
            </a:r>
            <a:r>
              <a:rPr lang="en-US" dirty="0" err="1" smtClean="0"/>
              <a:t>array_values</a:t>
            </a:r>
            <a:r>
              <a:rPr lang="en-US" dirty="0" smtClean="0"/>
              <a:t>($population));</a:t>
            </a:r>
          </a:p>
          <a:p>
            <a:r>
              <a:rPr lang="en-US" dirty="0" smtClean="0"/>
              <a:t>This example will output the following:</a:t>
            </a:r>
          </a:p>
          <a:p>
            <a:pPr lvl="2">
              <a:buNone/>
            </a:pPr>
            <a:r>
              <a:rPr lang="en-US" dirty="0" smtClean="0"/>
              <a:t>Array ( [0] =&gt; 11,421,267 [1] =&gt; 2,936,760 )</a:t>
            </a:r>
            <a:endParaRPr lang="en-US"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Arrays - Traversing Arrays</a:t>
            </a:r>
            <a:endParaRPr lang="en-US" b="1" dirty="0"/>
          </a:p>
        </p:txBody>
      </p:sp>
      <p:sp>
        <p:nvSpPr>
          <p:cNvPr id="3" name="Content Placeholder 2"/>
          <p:cNvSpPr>
            <a:spLocks noGrp="1"/>
          </p:cNvSpPr>
          <p:nvPr>
            <p:ph idx="1"/>
          </p:nvPr>
        </p:nvSpPr>
        <p:spPr>
          <a:xfrm>
            <a:off x="457200" y="1459520"/>
            <a:ext cx="8229600" cy="5017480"/>
          </a:xfrm>
        </p:spPr>
        <p:txBody>
          <a:bodyPr>
            <a:normAutofit fontScale="77500" lnSpcReduction="20000"/>
          </a:bodyPr>
          <a:lstStyle/>
          <a:p>
            <a:r>
              <a:rPr lang="en-US" b="1" dirty="0" smtClean="0"/>
              <a:t>Retrieving the Current Array Key</a:t>
            </a:r>
          </a:p>
          <a:p>
            <a:pPr lvl="1" algn="just"/>
            <a:r>
              <a:rPr lang="en-US" dirty="0" smtClean="0"/>
              <a:t>The key() function returns the key located at the current pointer position of </a:t>
            </a:r>
            <a:r>
              <a:rPr lang="en-US" dirty="0" err="1" smtClean="0"/>
              <a:t>input_array</a:t>
            </a:r>
            <a:r>
              <a:rPr lang="en-US" dirty="0" smtClean="0"/>
              <a:t>.</a:t>
            </a:r>
          </a:p>
          <a:p>
            <a:pPr lvl="1"/>
            <a:r>
              <a:rPr lang="en-US" dirty="0" smtClean="0"/>
              <a:t>Its prototype follows: </a:t>
            </a:r>
            <a:r>
              <a:rPr lang="en-US" b="1" dirty="0" smtClean="0"/>
              <a:t>mixed key(array </a:t>
            </a:r>
            <a:r>
              <a:rPr lang="en-US" b="1" i="1" dirty="0" err="1" smtClean="0"/>
              <a:t>array</a:t>
            </a:r>
            <a:r>
              <a:rPr lang="en-US" b="1" i="1" dirty="0" smtClean="0"/>
              <a:t>)</a:t>
            </a:r>
          </a:p>
          <a:p>
            <a:pPr lvl="1"/>
            <a:r>
              <a:rPr lang="en-US" dirty="0" smtClean="0"/>
              <a:t>The following example will output the $capitals array keys by iterating over the array and moving the pointer:</a:t>
            </a:r>
          </a:p>
          <a:p>
            <a:pPr lvl="3">
              <a:buNone/>
            </a:pPr>
            <a:r>
              <a:rPr lang="en-US" dirty="0" smtClean="0"/>
              <a:t>$capitals = array("Ohio" =&gt; "Columbus", "Iowa" =&gt; "Des Moines");</a:t>
            </a:r>
          </a:p>
          <a:p>
            <a:pPr lvl="3">
              <a:buNone/>
            </a:pPr>
            <a:r>
              <a:rPr lang="en-US" dirty="0" smtClean="0"/>
              <a:t>echo "&lt;p&gt;Can you name the capitals of these states?&lt;/p&gt;";</a:t>
            </a:r>
          </a:p>
          <a:p>
            <a:pPr lvl="3">
              <a:buNone/>
            </a:pPr>
            <a:r>
              <a:rPr lang="en-US" dirty="0" smtClean="0"/>
              <a:t>while($key = key($capitals)) {</a:t>
            </a:r>
          </a:p>
          <a:p>
            <a:pPr lvl="3">
              <a:buNone/>
            </a:pPr>
            <a:r>
              <a:rPr lang="en-US" dirty="0" err="1" smtClean="0"/>
              <a:t>printf</a:t>
            </a:r>
            <a:r>
              <a:rPr lang="en-US" dirty="0" smtClean="0"/>
              <a:t>("%s &lt;</a:t>
            </a:r>
            <a:r>
              <a:rPr lang="en-US" dirty="0" err="1" smtClean="0"/>
              <a:t>br</a:t>
            </a:r>
            <a:r>
              <a:rPr lang="en-US" dirty="0" smtClean="0"/>
              <a:t> /&gt;", $key);</a:t>
            </a:r>
          </a:p>
          <a:p>
            <a:pPr lvl="3">
              <a:buNone/>
            </a:pPr>
            <a:r>
              <a:rPr lang="en-US" dirty="0" smtClean="0"/>
              <a:t>next($capitals);</a:t>
            </a:r>
          </a:p>
          <a:p>
            <a:pPr lvl="3">
              <a:buNone/>
            </a:pPr>
            <a:r>
              <a:rPr lang="en-US" dirty="0" smtClean="0"/>
              <a:t>}</a:t>
            </a:r>
          </a:p>
          <a:p>
            <a:r>
              <a:rPr lang="en-US" dirty="0" smtClean="0"/>
              <a:t>This returns the following:</a:t>
            </a:r>
          </a:p>
          <a:p>
            <a:pPr lvl="2">
              <a:buNone/>
            </a:pPr>
            <a:r>
              <a:rPr lang="en-US" dirty="0" smtClean="0"/>
              <a:t>Can You name the capitals of these states?</a:t>
            </a:r>
          </a:p>
          <a:p>
            <a:pPr lvl="2">
              <a:buNone/>
            </a:pPr>
            <a:endParaRPr lang="en-US" dirty="0" smtClean="0"/>
          </a:p>
          <a:p>
            <a:pPr lvl="2">
              <a:buNone/>
            </a:pPr>
            <a:r>
              <a:rPr lang="en-US" dirty="0" smtClean="0"/>
              <a:t>Ohio</a:t>
            </a:r>
          </a:p>
          <a:p>
            <a:pPr lvl="2">
              <a:buNone/>
            </a:pPr>
            <a:r>
              <a:rPr lang="en-US" dirty="0" smtClean="0"/>
              <a:t>Iowa</a:t>
            </a:r>
            <a:endParaRPr lang="en-US" dirty="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Arrays - Traversing Arrays</a:t>
            </a:r>
            <a:endParaRPr lang="en-US" dirty="0"/>
          </a:p>
        </p:txBody>
      </p:sp>
      <p:sp>
        <p:nvSpPr>
          <p:cNvPr id="3" name="Content Placeholder 2"/>
          <p:cNvSpPr>
            <a:spLocks noGrp="1"/>
          </p:cNvSpPr>
          <p:nvPr>
            <p:ph idx="1"/>
          </p:nvPr>
        </p:nvSpPr>
        <p:spPr/>
        <p:txBody>
          <a:bodyPr>
            <a:normAutofit fontScale="70000" lnSpcReduction="20000"/>
          </a:bodyPr>
          <a:lstStyle/>
          <a:p>
            <a:r>
              <a:rPr lang="en-US" b="1" dirty="0" smtClean="0"/>
              <a:t>Retrieving the Current Array Value</a:t>
            </a:r>
          </a:p>
          <a:p>
            <a:pPr lvl="1" algn="just"/>
            <a:r>
              <a:rPr lang="en-US" dirty="0" smtClean="0"/>
              <a:t>The current() function returns the array value residing at the current pointer position of the array. </a:t>
            </a:r>
          </a:p>
          <a:p>
            <a:pPr lvl="1" algn="just"/>
            <a:r>
              <a:rPr lang="en-US" dirty="0" smtClean="0"/>
              <a:t>Its prototype follows: </a:t>
            </a:r>
            <a:r>
              <a:rPr lang="en-US" b="1" i="1" dirty="0" smtClean="0"/>
              <a:t>mixed current(array </a:t>
            </a:r>
            <a:r>
              <a:rPr lang="en-US" b="1" i="1" dirty="0" err="1" smtClean="0"/>
              <a:t>array</a:t>
            </a:r>
            <a:r>
              <a:rPr lang="en-US" b="1" i="1" dirty="0" smtClean="0"/>
              <a:t>)</a:t>
            </a:r>
          </a:p>
          <a:p>
            <a:pPr lvl="1" algn="just"/>
            <a:r>
              <a:rPr lang="en-US" b="1" i="1" dirty="0" smtClean="0"/>
              <a:t>Example:</a:t>
            </a:r>
          </a:p>
          <a:p>
            <a:pPr lvl="2">
              <a:buNone/>
            </a:pPr>
            <a:r>
              <a:rPr lang="en-US" dirty="0" smtClean="0"/>
              <a:t>$capitals = array("Ohio" =&gt; "Columbus", "Iowa" =&gt; "Des Moines");</a:t>
            </a:r>
          </a:p>
          <a:p>
            <a:pPr lvl="2">
              <a:buNone/>
            </a:pPr>
            <a:r>
              <a:rPr lang="en-US" dirty="0" smtClean="0"/>
              <a:t>echo "&lt;p&gt;</a:t>
            </a:r>
            <a:r>
              <a:rPr lang="en-US" dirty="0" smtClean="0">
                <a:solidFill>
                  <a:srgbClr val="FF0000"/>
                </a:solidFill>
              </a:rPr>
              <a:t>Can you name the states belonging to these capitals?</a:t>
            </a:r>
            <a:r>
              <a:rPr lang="en-US" dirty="0" smtClean="0"/>
              <a:t>&lt;/p&gt;";</a:t>
            </a:r>
          </a:p>
          <a:p>
            <a:pPr lvl="2">
              <a:buNone/>
            </a:pPr>
            <a:r>
              <a:rPr lang="en-US" dirty="0" smtClean="0"/>
              <a:t>while($capital = current($capitals)) {</a:t>
            </a:r>
          </a:p>
          <a:p>
            <a:pPr lvl="2">
              <a:buNone/>
            </a:pPr>
            <a:r>
              <a:rPr lang="en-US" dirty="0" err="1" smtClean="0"/>
              <a:t>printf</a:t>
            </a:r>
            <a:r>
              <a:rPr lang="en-US" dirty="0" smtClean="0"/>
              <a:t>("%s &lt;</a:t>
            </a:r>
            <a:r>
              <a:rPr lang="en-US" dirty="0" err="1" smtClean="0"/>
              <a:t>br</a:t>
            </a:r>
            <a:r>
              <a:rPr lang="en-US" dirty="0" smtClean="0"/>
              <a:t> /&gt;", $capital);</a:t>
            </a:r>
          </a:p>
          <a:p>
            <a:pPr lvl="2">
              <a:buNone/>
            </a:pPr>
            <a:r>
              <a:rPr lang="en-US" dirty="0" smtClean="0"/>
              <a:t>next($capitals);</a:t>
            </a:r>
          </a:p>
          <a:p>
            <a:pPr lvl="2">
              <a:buNone/>
            </a:pPr>
            <a:r>
              <a:rPr lang="en-US" dirty="0" smtClean="0"/>
              <a:t>}</a:t>
            </a:r>
          </a:p>
          <a:p>
            <a:pPr lvl="1"/>
            <a:r>
              <a:rPr lang="en-US" dirty="0" smtClean="0"/>
              <a:t>Output:</a:t>
            </a:r>
          </a:p>
          <a:p>
            <a:pPr lvl="2">
              <a:buNone/>
            </a:pPr>
            <a:r>
              <a:rPr lang="en-US" dirty="0" smtClean="0">
                <a:solidFill>
                  <a:srgbClr val="FF0000"/>
                </a:solidFill>
              </a:rPr>
              <a:t>Can you name the states belonging to these capitals?</a:t>
            </a:r>
          </a:p>
          <a:p>
            <a:pPr lvl="2">
              <a:buNone/>
            </a:pPr>
            <a:endParaRPr lang="en-US" dirty="0" smtClean="0"/>
          </a:p>
          <a:p>
            <a:pPr lvl="2">
              <a:buNone/>
            </a:pPr>
            <a:r>
              <a:rPr lang="en-US" dirty="0" smtClean="0"/>
              <a:t>Columbus</a:t>
            </a:r>
          </a:p>
          <a:p>
            <a:pPr lvl="2">
              <a:buNone/>
            </a:pPr>
            <a:r>
              <a:rPr lang="en-US" dirty="0" smtClean="0"/>
              <a:t>Des Moines</a:t>
            </a:r>
            <a:endParaRPr lang="en-US" dirty="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b="1" dirty="0" smtClean="0"/>
              <a:t>Embedding PHP Code in Web Pages</a:t>
            </a:r>
            <a:endParaRPr lang="en-US" dirty="0"/>
          </a:p>
        </p:txBody>
      </p:sp>
      <p:sp>
        <p:nvSpPr>
          <p:cNvPr id="7" name="Content Placeholder 6"/>
          <p:cNvSpPr>
            <a:spLocks noGrp="1"/>
          </p:cNvSpPr>
          <p:nvPr>
            <p:ph idx="1"/>
          </p:nvPr>
        </p:nvSpPr>
        <p:spPr/>
        <p:txBody>
          <a:bodyPr>
            <a:normAutofit fontScale="92500" lnSpcReduction="20000"/>
          </a:bodyPr>
          <a:lstStyle/>
          <a:p>
            <a:pPr algn="just"/>
            <a:r>
              <a:rPr lang="en-US" dirty="0" smtClean="0"/>
              <a:t>One of PHP’s advantages is that you can embed PHP code directly alongside HTML.</a:t>
            </a:r>
          </a:p>
          <a:p>
            <a:pPr>
              <a:buNone/>
            </a:pPr>
            <a:r>
              <a:rPr lang="en-US" b="1" dirty="0" smtClean="0"/>
              <a:t>	Default Syntax:</a:t>
            </a:r>
          </a:p>
          <a:p>
            <a:pPr lvl="1" algn="just"/>
            <a:r>
              <a:rPr lang="en-US" dirty="0" smtClean="0"/>
              <a:t>The default delimiter syntax opens with &lt;?php and concludes with ?&gt;, like this:</a:t>
            </a:r>
          </a:p>
          <a:p>
            <a:pPr lvl="2">
              <a:buNone/>
            </a:pPr>
            <a:r>
              <a:rPr lang="en-US" dirty="0" smtClean="0"/>
              <a:t>&lt;h3&gt;Welcome!&lt;/h3&gt;</a:t>
            </a:r>
          </a:p>
          <a:p>
            <a:pPr lvl="2">
              <a:buNone/>
            </a:pPr>
            <a:r>
              <a:rPr lang="en-US" dirty="0" smtClean="0"/>
              <a:t>&lt;?php</a:t>
            </a:r>
          </a:p>
          <a:p>
            <a:pPr lvl="2">
              <a:buNone/>
            </a:pPr>
            <a:r>
              <a:rPr lang="en-US" dirty="0" smtClean="0"/>
              <a:t>echo "&lt;p&gt;Some dynamic output here&lt;/p&gt;";</a:t>
            </a:r>
          </a:p>
          <a:p>
            <a:pPr lvl="2">
              <a:buNone/>
            </a:pPr>
            <a:r>
              <a:rPr lang="en-US" dirty="0" smtClean="0"/>
              <a:t>?&gt;</a:t>
            </a:r>
          </a:p>
          <a:p>
            <a:pPr lvl="2">
              <a:buNone/>
            </a:pPr>
            <a:r>
              <a:rPr lang="en-US" dirty="0" smtClean="0"/>
              <a:t>&lt;p&gt;Some static output here&lt;/p&gt;</a:t>
            </a:r>
          </a:p>
          <a:p>
            <a:pPr lvl="1"/>
            <a:r>
              <a:rPr lang="en-US" dirty="0" smtClean="0"/>
              <a:t>If you save this code as test.php and execute it from a PHP-enabled Web server, </a:t>
            </a:r>
            <a:r>
              <a:rPr lang="en-US" dirty="0" smtClean="0">
                <a:hlinkClick r:id="rId2" action="ppaction://hlinksldjump"/>
              </a:rPr>
              <a:t>Output</a:t>
            </a:r>
            <a:endParaRPr lang="en-US"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16406" t="37500" r="22656" b="9375"/>
          <a:stretch>
            <a:fillRect/>
          </a:stretch>
        </p:blipFill>
        <p:spPr bwMode="auto">
          <a:xfrm>
            <a:off x="1295400" y="1066800"/>
            <a:ext cx="6553200" cy="4284785"/>
          </a:xfrm>
          <a:prstGeom prst="rect">
            <a:avLst/>
          </a:prstGeom>
          <a:noFill/>
          <a:ln w="9525">
            <a:noFill/>
            <a:miter lim="800000"/>
            <a:headEnd/>
            <a:tailEnd/>
          </a:ln>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00600"/>
          </a:xfrm>
        </p:spPr>
        <p:txBody>
          <a:bodyPr>
            <a:noAutofit/>
          </a:bodyPr>
          <a:lstStyle/>
          <a:p>
            <a:pPr algn="just">
              <a:buNone/>
            </a:pPr>
            <a:r>
              <a:rPr lang="en-US" sz="2000" b="1" dirty="0" smtClean="0"/>
              <a:t>	PHP String</a:t>
            </a:r>
          </a:p>
          <a:p>
            <a:pPr algn="just"/>
            <a:r>
              <a:rPr lang="en-US" sz="2000" dirty="0" smtClean="0"/>
              <a:t>A string is a sequence of characters, like "Hello world!".</a:t>
            </a:r>
          </a:p>
          <a:p>
            <a:pPr algn="just"/>
            <a:r>
              <a:rPr lang="en-US" sz="2000" dirty="0" smtClean="0"/>
              <a:t>A string can be any text inside quotes. You can use single or double quotes</a:t>
            </a:r>
          </a:p>
          <a:p>
            <a:pPr>
              <a:buNone/>
            </a:pPr>
            <a:r>
              <a:rPr lang="en-US" sz="2000" dirty="0" smtClean="0"/>
              <a:t>	&lt;!DOCTYPE html&gt;</a:t>
            </a:r>
            <a:br>
              <a:rPr lang="en-US" sz="2000" dirty="0" smtClean="0"/>
            </a:br>
            <a:r>
              <a:rPr lang="en-US" sz="2000" dirty="0" smtClean="0"/>
              <a:t>&lt;html&gt;</a:t>
            </a:r>
            <a:br>
              <a:rPr lang="en-US" sz="2000" dirty="0" smtClean="0"/>
            </a:br>
            <a:r>
              <a:rPr lang="en-US" sz="2000" dirty="0" smtClean="0"/>
              <a:t>&lt;body&gt;</a:t>
            </a:r>
            <a:br>
              <a:rPr lang="en-US" sz="2000" dirty="0" smtClean="0"/>
            </a:br>
            <a:r>
              <a:rPr lang="en-US" sz="2000" dirty="0" smtClean="0"/>
              <a:t>&lt;?php </a:t>
            </a:r>
            <a:br>
              <a:rPr lang="en-US" sz="2000" dirty="0" smtClean="0"/>
            </a:br>
            <a:r>
              <a:rPr lang="en-US" sz="2000" dirty="0" smtClean="0"/>
              <a:t>$x = "Hello world!";</a:t>
            </a:r>
            <a:br>
              <a:rPr lang="en-US" sz="2000" dirty="0" smtClean="0"/>
            </a:br>
            <a:r>
              <a:rPr lang="en-US" sz="2000" dirty="0" smtClean="0"/>
              <a:t>$y = 'Hello world!';</a:t>
            </a:r>
            <a:br>
              <a:rPr lang="en-US" sz="2000" dirty="0" smtClean="0"/>
            </a:br>
            <a:r>
              <a:rPr lang="en-US" sz="2000" dirty="0" smtClean="0"/>
              <a:t>echo $x;</a:t>
            </a:r>
            <a:br>
              <a:rPr lang="en-US" sz="2000" dirty="0" smtClean="0"/>
            </a:br>
            <a:r>
              <a:rPr lang="en-US" sz="2000" dirty="0" smtClean="0"/>
              <a:t>echo "&lt;br&gt;"; </a:t>
            </a:r>
            <a:br>
              <a:rPr lang="en-US" sz="2000" dirty="0" smtClean="0"/>
            </a:br>
            <a:r>
              <a:rPr lang="en-US" sz="2000" dirty="0" smtClean="0"/>
              <a:t>echo $y;</a:t>
            </a:r>
            <a:br>
              <a:rPr lang="en-US" sz="2000" dirty="0" smtClean="0"/>
            </a:br>
            <a:r>
              <a:rPr lang="en-US" sz="2000" dirty="0" smtClean="0"/>
              <a:t>?&gt;</a:t>
            </a:r>
            <a:br>
              <a:rPr lang="en-US" sz="2000" dirty="0" smtClean="0"/>
            </a:br>
            <a:r>
              <a:rPr lang="en-US" sz="2000" dirty="0" smtClean="0"/>
              <a:t>&lt;/body&gt;</a:t>
            </a:r>
            <a:br>
              <a:rPr lang="en-US" sz="2000" dirty="0" smtClean="0"/>
            </a:br>
            <a:r>
              <a:rPr lang="en-US" sz="2000" dirty="0" smtClean="0"/>
              <a:t>&lt;/html&gt;</a:t>
            </a:r>
            <a:endParaRPr lang="en-US" sz="2000" dirty="0"/>
          </a:p>
        </p:txBody>
      </p:sp>
      <p:sp>
        <p:nvSpPr>
          <p:cNvPr id="4" name="Rectangle 3"/>
          <p:cNvSpPr/>
          <p:nvPr/>
        </p:nvSpPr>
        <p:spPr>
          <a:xfrm>
            <a:off x="5638800" y="4953000"/>
            <a:ext cx="2971800" cy="923330"/>
          </a:xfrm>
          <a:prstGeom prst="rect">
            <a:avLst/>
          </a:prstGeom>
        </p:spPr>
        <p:txBody>
          <a:bodyPr wrap="square">
            <a:spAutoFit/>
          </a:bodyPr>
          <a:lstStyle/>
          <a:p>
            <a:r>
              <a:rPr lang="en-US" b="1" dirty="0" smtClean="0"/>
              <a:t>Output:</a:t>
            </a:r>
          </a:p>
          <a:p>
            <a:r>
              <a:rPr lang="en-US" dirty="0" smtClean="0"/>
              <a:t>Hello world!</a:t>
            </a:r>
            <a:br>
              <a:rPr lang="en-US" dirty="0" smtClean="0"/>
            </a:br>
            <a:r>
              <a:rPr lang="en-US" dirty="0" smtClean="0"/>
              <a:t>Hello world! </a:t>
            </a:r>
            <a:endParaRPr lang="en-US" dirty="0"/>
          </a:p>
        </p:txBody>
      </p:sp>
      <p:sp>
        <p:nvSpPr>
          <p:cNvPr id="5" name="Title 4"/>
          <p:cNvSpPr>
            <a:spLocks noGrp="1"/>
          </p:cNvSpPr>
          <p:nvPr>
            <p:ph type="title"/>
          </p:nvPr>
        </p:nvSpPr>
        <p:spPr>
          <a:xfrm>
            <a:off x="457200" y="228600"/>
            <a:ext cx="8229600" cy="1143000"/>
          </a:xfrm>
        </p:spPr>
        <p:txBody>
          <a:bodyPr/>
          <a:lstStyle/>
          <a:p>
            <a:r>
              <a:rPr lang="en-US" b="1" dirty="0" smtClean="0"/>
              <a:t>Data Types</a:t>
            </a:r>
            <a:endParaRPr lang="en-US"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Embedding PHP Code in Web Pages</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US" b="1" dirty="0" smtClean="0"/>
              <a:t>Short-Tags</a:t>
            </a:r>
          </a:p>
          <a:p>
            <a:pPr lvl="1" algn="just"/>
            <a:r>
              <a:rPr lang="en-US" dirty="0" smtClean="0"/>
              <a:t>For less motivated typists an even shorter delimiter syntax is available. </a:t>
            </a:r>
          </a:p>
          <a:p>
            <a:pPr lvl="1" algn="just"/>
            <a:r>
              <a:rPr lang="en-US" dirty="0" smtClean="0"/>
              <a:t>Known as </a:t>
            </a:r>
            <a:r>
              <a:rPr lang="en-US" i="1" dirty="0" smtClean="0"/>
              <a:t>short-tags, this syntax forgoes the php reference required in the default syntax. </a:t>
            </a:r>
          </a:p>
          <a:p>
            <a:pPr lvl="1" algn="just"/>
            <a:r>
              <a:rPr lang="en-US" i="1" dirty="0" smtClean="0"/>
              <a:t>However, </a:t>
            </a:r>
            <a:r>
              <a:rPr lang="en-US" dirty="0" smtClean="0"/>
              <a:t>to use this feature, you need to enable PHP’s </a:t>
            </a:r>
            <a:r>
              <a:rPr lang="en-US" dirty="0" err="1" smtClean="0"/>
              <a:t>short_open_tag</a:t>
            </a:r>
            <a:r>
              <a:rPr lang="en-US" dirty="0" smtClean="0"/>
              <a:t> directive. </a:t>
            </a:r>
          </a:p>
          <a:p>
            <a:pPr lvl="1" algn="just"/>
            <a:r>
              <a:rPr lang="en-US" dirty="0" smtClean="0"/>
              <a:t>An example follows:</a:t>
            </a:r>
          </a:p>
          <a:p>
            <a:pPr lvl="2" algn="just">
              <a:buNone/>
            </a:pPr>
            <a:r>
              <a:rPr lang="en-US" dirty="0" smtClean="0"/>
              <a:t>&lt;?</a:t>
            </a:r>
          </a:p>
          <a:p>
            <a:pPr lvl="2" algn="just">
              <a:buNone/>
            </a:pPr>
            <a:r>
              <a:rPr lang="en-US" dirty="0" smtClean="0"/>
              <a:t>print "This is another PHP example.";</a:t>
            </a:r>
          </a:p>
          <a:p>
            <a:pPr lvl="2" algn="just">
              <a:buNone/>
            </a:pPr>
            <a:r>
              <a:rPr lang="en-US" dirty="0" smtClean="0"/>
              <a:t>?&gt;</a:t>
            </a:r>
            <a:endParaRPr lang="en-US"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Embedding PHP Code in Web Pages</a:t>
            </a:r>
            <a:endParaRPr lang="en-US" dirty="0"/>
          </a:p>
        </p:txBody>
      </p:sp>
      <p:sp>
        <p:nvSpPr>
          <p:cNvPr id="3" name="Content Placeholder 2"/>
          <p:cNvSpPr>
            <a:spLocks noGrp="1"/>
          </p:cNvSpPr>
          <p:nvPr>
            <p:ph idx="1"/>
          </p:nvPr>
        </p:nvSpPr>
        <p:spPr/>
        <p:txBody>
          <a:bodyPr>
            <a:normAutofit/>
          </a:bodyPr>
          <a:lstStyle/>
          <a:p>
            <a:pPr algn="just"/>
            <a:r>
              <a:rPr lang="en-US" b="1" dirty="0" smtClean="0"/>
              <a:t>Script</a:t>
            </a:r>
          </a:p>
          <a:p>
            <a:pPr lvl="1" algn="just"/>
            <a:r>
              <a:rPr lang="en-US" dirty="0" smtClean="0"/>
              <a:t>Historically, certain editors, Microsoft’s FrontPage editor in particular, have had problems dealing with escape syntax such as that employed by PHP. </a:t>
            </a:r>
          </a:p>
          <a:p>
            <a:pPr lvl="1" algn="just"/>
            <a:r>
              <a:rPr lang="en-US" dirty="0" smtClean="0"/>
              <a:t>Therefore, support for another mainstream delimiter variant, &lt;script&gt;, is offered:</a:t>
            </a:r>
          </a:p>
          <a:p>
            <a:pPr lvl="2" algn="just">
              <a:buNone/>
            </a:pPr>
            <a:r>
              <a:rPr lang="en-US" dirty="0" smtClean="0"/>
              <a:t>&lt;script language="php"&gt;</a:t>
            </a:r>
          </a:p>
          <a:p>
            <a:pPr lvl="2" algn="just">
              <a:buNone/>
            </a:pPr>
            <a:r>
              <a:rPr lang="en-US" dirty="0" smtClean="0"/>
              <a:t>print "This is another PHP example.";</a:t>
            </a:r>
          </a:p>
          <a:p>
            <a:pPr lvl="2" algn="just">
              <a:buNone/>
            </a:pPr>
            <a:r>
              <a:rPr lang="en-US" dirty="0" smtClean="0"/>
              <a:t>&lt;/script&gt;</a:t>
            </a:r>
            <a:endParaRPr lang="en-US" dirty="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Embedding PHP Code in Web Pages</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US" b="1" dirty="0" smtClean="0"/>
              <a:t>ASP Style</a:t>
            </a:r>
          </a:p>
          <a:p>
            <a:pPr lvl="1" algn="just"/>
            <a:r>
              <a:rPr lang="en-US" dirty="0" smtClean="0"/>
              <a:t>Microsoft ASP pages employ a similar strategy, delimiting static from dynamic syntax by using a predefined character pattern, opening dynamic syntax with &lt;%, and concluding with %&gt;. </a:t>
            </a:r>
          </a:p>
          <a:p>
            <a:pPr lvl="1" algn="just"/>
            <a:r>
              <a:rPr lang="en-US" dirty="0" smtClean="0"/>
              <a:t>If you’re coming from an ASP background and prefer to continue using this escape syntax, PHP supports it. </a:t>
            </a:r>
          </a:p>
          <a:p>
            <a:pPr lvl="1" algn="just"/>
            <a:r>
              <a:rPr lang="en-US" dirty="0" smtClean="0"/>
              <a:t>Here’s an example:</a:t>
            </a:r>
          </a:p>
          <a:p>
            <a:pPr lvl="2" algn="just">
              <a:buNone/>
            </a:pPr>
            <a:r>
              <a:rPr lang="en-US" dirty="0" smtClean="0"/>
              <a:t>&lt;%</a:t>
            </a:r>
          </a:p>
          <a:p>
            <a:pPr lvl="2" algn="just">
              <a:buNone/>
            </a:pPr>
            <a:r>
              <a:rPr lang="en-US" dirty="0" smtClean="0"/>
              <a:t>print "This is another PHP example.";</a:t>
            </a:r>
          </a:p>
          <a:p>
            <a:pPr lvl="2" algn="just">
              <a:buNone/>
            </a:pPr>
            <a:r>
              <a:rPr lang="en-US" dirty="0" smtClean="0"/>
              <a:t>%&gt;</a:t>
            </a:r>
            <a:endParaRPr lang="en-US" dirty="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Embedding PHP Code in Web Pages</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Embedding Multiple Code Blocks</a:t>
            </a:r>
          </a:p>
          <a:p>
            <a:pPr lvl="1" algn="just"/>
            <a:r>
              <a:rPr lang="en-US" dirty="0" smtClean="0"/>
              <a:t>You can escape to and from PHP as many times as required within a given page. For instance, the following example is perfectly acceptable:</a:t>
            </a:r>
          </a:p>
          <a:p>
            <a:pPr lvl="2">
              <a:buNone/>
            </a:pPr>
            <a:r>
              <a:rPr lang="en-US" dirty="0" smtClean="0"/>
              <a:t>&lt;html&gt; &lt;head&gt;</a:t>
            </a:r>
          </a:p>
          <a:p>
            <a:pPr lvl="2">
              <a:buNone/>
            </a:pPr>
            <a:r>
              <a:rPr lang="en-US" dirty="0" smtClean="0"/>
              <a:t>&lt;title&gt;&lt;?php echo "Welcome to my Web site!";?&gt;&lt;/title&gt;</a:t>
            </a:r>
          </a:p>
          <a:p>
            <a:pPr lvl="2">
              <a:buNone/>
            </a:pPr>
            <a:r>
              <a:rPr lang="en-US" dirty="0" smtClean="0"/>
              <a:t>&lt;/head&gt; &lt;body&gt;</a:t>
            </a:r>
          </a:p>
          <a:p>
            <a:pPr lvl="2">
              <a:buNone/>
            </a:pPr>
            <a:r>
              <a:rPr lang="en-US" dirty="0" smtClean="0"/>
              <a:t>&lt;?php</a:t>
            </a:r>
          </a:p>
          <a:p>
            <a:pPr lvl="2">
              <a:buNone/>
            </a:pPr>
            <a:r>
              <a:rPr lang="en-US" dirty="0" smtClean="0"/>
              <a:t>$date = "July 26, 2007";</a:t>
            </a:r>
          </a:p>
          <a:p>
            <a:pPr lvl="2">
              <a:buNone/>
            </a:pPr>
            <a:r>
              <a:rPr lang="en-US" dirty="0" smtClean="0"/>
              <a:t>?&gt;</a:t>
            </a:r>
          </a:p>
          <a:p>
            <a:pPr lvl="2">
              <a:buNone/>
            </a:pPr>
            <a:r>
              <a:rPr lang="en-US" dirty="0" smtClean="0"/>
              <a:t>&lt;p&gt;Today's date is &lt;?=$date;?&gt;&lt;/p&gt;</a:t>
            </a:r>
          </a:p>
          <a:p>
            <a:pPr lvl="2">
              <a:buNone/>
            </a:pPr>
            <a:r>
              <a:rPr lang="en-US" dirty="0" smtClean="0"/>
              <a:t>&lt;/body&gt; &lt;/html&gt;</a:t>
            </a:r>
            <a:endParaRPr lang="en-US" dirty="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Object Oriented PHP</a:t>
            </a:r>
            <a:endParaRPr lang="en-US" b="1" dirty="0"/>
          </a:p>
        </p:txBody>
      </p:sp>
      <p:sp>
        <p:nvSpPr>
          <p:cNvPr id="3" name="Content Placeholder 2"/>
          <p:cNvSpPr>
            <a:spLocks noGrp="1"/>
          </p:cNvSpPr>
          <p:nvPr>
            <p:ph idx="1"/>
          </p:nvPr>
        </p:nvSpPr>
        <p:spPr/>
        <p:txBody>
          <a:bodyPr>
            <a:normAutofit fontScale="92500" lnSpcReduction="10000"/>
          </a:bodyPr>
          <a:lstStyle/>
          <a:p>
            <a:r>
              <a:rPr lang="en-US" b="1" dirty="0" smtClean="0"/>
              <a:t>Encapsulation</a:t>
            </a:r>
          </a:p>
          <a:p>
            <a:pPr lvl="1" algn="just"/>
            <a:r>
              <a:rPr lang="en-US" dirty="0" smtClean="0"/>
              <a:t>The practice of separating the user from the true inner workings of an application through well-known interfaces is known as encapsulation.</a:t>
            </a:r>
          </a:p>
          <a:p>
            <a:pPr lvl="1" algn="just"/>
            <a:r>
              <a:rPr lang="en-US" dirty="0" smtClean="0"/>
              <a:t>Object-oriented programming promotes the same notion of hiding the inner workings of the application</a:t>
            </a:r>
          </a:p>
          <a:p>
            <a:pPr lvl="2" algn="just"/>
            <a:r>
              <a:rPr lang="en-US" dirty="0" smtClean="0"/>
              <a:t>By publishing well-defined interfaces from which each application </a:t>
            </a:r>
            <a:r>
              <a:rPr lang="en-US" b="1" dirty="0" smtClean="0"/>
              <a:t>component</a:t>
            </a:r>
            <a:r>
              <a:rPr lang="en-US" dirty="0" smtClean="0"/>
              <a:t> can be accessed.</a:t>
            </a:r>
          </a:p>
          <a:p>
            <a:pPr lvl="2" algn="just"/>
            <a:r>
              <a:rPr lang="en-US" dirty="0" smtClean="0"/>
              <a:t>These components are known as </a:t>
            </a:r>
            <a:r>
              <a:rPr lang="en-US" b="1" dirty="0" smtClean="0"/>
              <a:t>objects</a:t>
            </a:r>
            <a:endParaRPr lang="en-US" dirty="0" smtClean="0"/>
          </a:p>
          <a:p>
            <a:pPr lvl="3" algn="just"/>
            <a:r>
              <a:rPr lang="en-US" dirty="0" smtClean="0"/>
              <a:t>Objects are created from a template known as a </a:t>
            </a:r>
            <a:r>
              <a:rPr lang="en-US" b="1" i="1" dirty="0" smtClean="0"/>
              <a:t>class</a:t>
            </a:r>
            <a:r>
              <a:rPr lang="en-US" dirty="0" smtClean="0"/>
              <a:t> </a:t>
            </a:r>
          </a:p>
          <a:p>
            <a:pPr lvl="4" algn="just"/>
            <a:r>
              <a:rPr lang="en-US" dirty="0" smtClean="0"/>
              <a:t>Specifies what sorts of data the object might contain and the behavior one would expect.</a:t>
            </a:r>
            <a:endParaRPr lang="en-US" dirty="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Object Oriented PHP</a:t>
            </a:r>
            <a:endParaRPr lang="en-US" b="1" dirty="0"/>
          </a:p>
        </p:txBody>
      </p:sp>
      <p:sp>
        <p:nvSpPr>
          <p:cNvPr id="3" name="Content Placeholder 2"/>
          <p:cNvSpPr>
            <a:spLocks noGrp="1"/>
          </p:cNvSpPr>
          <p:nvPr>
            <p:ph idx="1"/>
          </p:nvPr>
        </p:nvSpPr>
        <p:spPr/>
        <p:txBody>
          <a:bodyPr>
            <a:normAutofit lnSpcReduction="10000"/>
          </a:bodyPr>
          <a:lstStyle/>
          <a:p>
            <a:r>
              <a:rPr lang="en-US" b="1" dirty="0" smtClean="0"/>
              <a:t>Inheritance</a:t>
            </a:r>
          </a:p>
          <a:p>
            <a:pPr lvl="1" algn="just"/>
            <a:r>
              <a:rPr lang="en-US" dirty="0" smtClean="0"/>
              <a:t>This strategy promotes code reusability because it assumes that one will be able to use well-designed classes.</a:t>
            </a:r>
          </a:p>
          <a:p>
            <a:pPr algn="just"/>
            <a:r>
              <a:rPr lang="en-US" b="1" dirty="0" smtClean="0"/>
              <a:t>Polymorphism</a:t>
            </a:r>
          </a:p>
          <a:p>
            <a:pPr lvl="1" algn="just"/>
            <a:r>
              <a:rPr lang="en-US" dirty="0" smtClean="0"/>
              <a:t>Polymorphism, a term originating from the Greek language that means “having multiple forms,” defines OOP’s ability to redefine</a:t>
            </a:r>
            <a:r>
              <a:rPr lang="en-US" smtClean="0"/>
              <a:t>, a </a:t>
            </a:r>
            <a:r>
              <a:rPr lang="en-US" dirty="0" smtClean="0"/>
              <a:t>class’s characteristic or behavior depending upon the context in which it is used.</a:t>
            </a:r>
            <a:endParaRPr lang="en-US" dirty="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Object Oriented PHP</a:t>
            </a:r>
            <a:endParaRPr lang="en-US" b="1" dirty="0"/>
          </a:p>
        </p:txBody>
      </p:sp>
      <p:sp>
        <p:nvSpPr>
          <p:cNvPr id="3" name="Content Placeholder 2"/>
          <p:cNvSpPr>
            <a:spLocks noGrp="1"/>
          </p:cNvSpPr>
          <p:nvPr>
            <p:ph idx="1"/>
          </p:nvPr>
        </p:nvSpPr>
        <p:spPr>
          <a:xfrm>
            <a:off x="457200" y="1600200"/>
            <a:ext cx="4267200" cy="4800600"/>
          </a:xfrm>
        </p:spPr>
        <p:txBody>
          <a:bodyPr>
            <a:normAutofit fontScale="92500" lnSpcReduction="20000"/>
          </a:bodyPr>
          <a:lstStyle/>
          <a:p>
            <a:pPr>
              <a:buNone/>
            </a:pPr>
            <a:r>
              <a:rPr lang="en-US" sz="2000" b="1" dirty="0" smtClean="0"/>
              <a:t>Key OOP Concepts</a:t>
            </a:r>
          </a:p>
          <a:p>
            <a:pPr>
              <a:buNone/>
            </a:pPr>
            <a:r>
              <a:rPr lang="en-US" sz="2000" b="1" dirty="0" smtClean="0"/>
              <a:t>Classes:</a:t>
            </a:r>
          </a:p>
          <a:p>
            <a:pPr algn="just"/>
            <a:r>
              <a:rPr lang="en-US" sz="2000" dirty="0" smtClean="0"/>
              <a:t>In the vocabulary of OOP, such an embodiment of </a:t>
            </a:r>
            <a:r>
              <a:rPr lang="en-US" sz="2000" i="1" dirty="0" smtClean="0"/>
              <a:t>an entity’s defining attributes and behaviors</a:t>
            </a:r>
            <a:r>
              <a:rPr lang="en-US" sz="2000" dirty="0" smtClean="0"/>
              <a:t> is known as a </a:t>
            </a:r>
            <a:r>
              <a:rPr lang="en-US" sz="2000" i="1" dirty="0" smtClean="0"/>
              <a:t>class</a:t>
            </a:r>
          </a:p>
          <a:p>
            <a:pPr algn="just"/>
            <a:r>
              <a:rPr lang="en-US" sz="2000" dirty="0" smtClean="0"/>
              <a:t>Each of these entities embodies a certain set of characteristics and behaviors, better known in OOP as </a:t>
            </a:r>
            <a:r>
              <a:rPr lang="en-US" sz="2000" i="1" dirty="0" smtClean="0"/>
              <a:t>fields and methods, respectively, that define the entity as what it is.</a:t>
            </a:r>
          </a:p>
          <a:p>
            <a:r>
              <a:rPr lang="en-US" sz="2000" dirty="0" smtClean="0"/>
              <a:t>PHP’s generalized class creation syntax follows:</a:t>
            </a:r>
          </a:p>
          <a:p>
            <a:pPr lvl="1">
              <a:buNone/>
            </a:pPr>
            <a:r>
              <a:rPr lang="en-US" sz="1600" dirty="0" smtClean="0"/>
              <a:t>class </a:t>
            </a:r>
            <a:r>
              <a:rPr lang="en-US" sz="1600" dirty="0" err="1" smtClean="0"/>
              <a:t>Class_Name</a:t>
            </a:r>
            <a:endParaRPr lang="en-US" sz="1600" dirty="0" smtClean="0"/>
          </a:p>
          <a:p>
            <a:pPr lvl="1">
              <a:buNone/>
            </a:pPr>
            <a:r>
              <a:rPr lang="en-US" sz="1600" dirty="0" smtClean="0"/>
              <a:t>{</a:t>
            </a:r>
          </a:p>
          <a:p>
            <a:pPr lvl="1">
              <a:buNone/>
            </a:pPr>
            <a:r>
              <a:rPr lang="en-US" sz="1600" dirty="0" smtClean="0"/>
              <a:t>// Field declarations defined here</a:t>
            </a:r>
          </a:p>
          <a:p>
            <a:pPr lvl="1">
              <a:buNone/>
            </a:pPr>
            <a:r>
              <a:rPr lang="en-US" sz="1600" dirty="0" smtClean="0"/>
              <a:t>// Method declarations defined here</a:t>
            </a:r>
          </a:p>
          <a:p>
            <a:pPr lvl="1">
              <a:buNone/>
            </a:pPr>
            <a:r>
              <a:rPr lang="en-US" sz="1600" dirty="0" smtClean="0"/>
              <a:t>}</a:t>
            </a:r>
            <a:endParaRPr lang="en-US" sz="1600" dirty="0"/>
          </a:p>
        </p:txBody>
      </p:sp>
      <p:sp>
        <p:nvSpPr>
          <p:cNvPr id="4" name="Rectangle 3"/>
          <p:cNvSpPr/>
          <p:nvPr/>
        </p:nvSpPr>
        <p:spPr>
          <a:xfrm>
            <a:off x="4876800" y="1447800"/>
            <a:ext cx="4038600" cy="4247317"/>
          </a:xfrm>
          <a:prstGeom prst="rect">
            <a:avLst/>
          </a:prstGeom>
        </p:spPr>
        <p:txBody>
          <a:bodyPr wrap="square">
            <a:spAutoFit/>
          </a:bodyPr>
          <a:lstStyle/>
          <a:p>
            <a:r>
              <a:rPr lang="en-US" b="1" i="1" dirty="0" smtClean="0"/>
              <a:t>Example: </a:t>
            </a:r>
            <a:r>
              <a:rPr lang="en-US" i="1" dirty="0" smtClean="0"/>
              <a:t>Class Creation</a:t>
            </a:r>
          </a:p>
          <a:p>
            <a:r>
              <a:rPr lang="en-US" dirty="0" smtClean="0"/>
              <a:t>class Employee</a:t>
            </a:r>
          </a:p>
          <a:p>
            <a:r>
              <a:rPr lang="en-US" dirty="0" smtClean="0"/>
              <a:t>{</a:t>
            </a:r>
          </a:p>
          <a:p>
            <a:r>
              <a:rPr lang="en-US" dirty="0" smtClean="0"/>
              <a:t>private $name;</a:t>
            </a:r>
          </a:p>
          <a:p>
            <a:r>
              <a:rPr lang="en-US" dirty="0" smtClean="0"/>
              <a:t>private $title;</a:t>
            </a:r>
          </a:p>
          <a:p>
            <a:r>
              <a:rPr lang="en-US" dirty="0" smtClean="0"/>
              <a:t>protected $wage;</a:t>
            </a:r>
          </a:p>
          <a:p>
            <a:r>
              <a:rPr lang="en-US" dirty="0" smtClean="0"/>
              <a:t>protected function </a:t>
            </a:r>
            <a:r>
              <a:rPr lang="en-US" dirty="0" err="1" smtClean="0"/>
              <a:t>clockIn</a:t>
            </a:r>
            <a:r>
              <a:rPr lang="en-US" dirty="0" smtClean="0"/>
              <a:t>() {</a:t>
            </a:r>
          </a:p>
          <a:p>
            <a:r>
              <a:rPr lang="en-US" dirty="0" smtClean="0"/>
              <a:t>echo "Member $this-&gt;name clocked in at ".date("h:i:s");</a:t>
            </a:r>
          </a:p>
          <a:p>
            <a:r>
              <a:rPr lang="en-US" dirty="0" smtClean="0"/>
              <a:t>}</a:t>
            </a:r>
          </a:p>
          <a:p>
            <a:r>
              <a:rPr lang="en-US" dirty="0" smtClean="0"/>
              <a:t>protected function </a:t>
            </a:r>
            <a:r>
              <a:rPr lang="en-US" dirty="0" err="1" smtClean="0"/>
              <a:t>clockOut</a:t>
            </a:r>
            <a:r>
              <a:rPr lang="en-US" dirty="0" smtClean="0"/>
              <a:t>() {</a:t>
            </a:r>
          </a:p>
          <a:p>
            <a:r>
              <a:rPr lang="en-US" dirty="0" smtClean="0"/>
              <a:t>echo "Member $this-&gt;name clocked out at ".date("h:i:s");</a:t>
            </a:r>
          </a:p>
          <a:p>
            <a:r>
              <a:rPr lang="en-US" dirty="0" smtClean="0"/>
              <a:t>}</a:t>
            </a:r>
          </a:p>
          <a:p>
            <a:r>
              <a:rPr lang="en-US" dirty="0" smtClean="0"/>
              <a:t>}</a:t>
            </a:r>
            <a:endParaRPr lang="en-US" dirty="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Object Oriented PHP</a:t>
            </a:r>
            <a:endParaRPr lang="en-US" b="1" dirty="0"/>
          </a:p>
        </p:txBody>
      </p:sp>
      <p:sp>
        <p:nvSpPr>
          <p:cNvPr id="3" name="Content Placeholder 2"/>
          <p:cNvSpPr>
            <a:spLocks noGrp="1"/>
          </p:cNvSpPr>
          <p:nvPr>
            <p:ph idx="1"/>
          </p:nvPr>
        </p:nvSpPr>
        <p:spPr>
          <a:xfrm>
            <a:off x="457200" y="1600200"/>
            <a:ext cx="8229600" cy="4724400"/>
          </a:xfrm>
        </p:spPr>
        <p:txBody>
          <a:bodyPr>
            <a:normAutofit fontScale="92500" lnSpcReduction="10000"/>
          </a:bodyPr>
          <a:lstStyle/>
          <a:p>
            <a:pPr algn="just">
              <a:buNone/>
            </a:pPr>
            <a:r>
              <a:rPr lang="en-US" sz="1600" b="1" dirty="0" smtClean="0"/>
              <a:t>Objects:</a:t>
            </a:r>
          </a:p>
          <a:p>
            <a:pPr algn="just"/>
            <a:r>
              <a:rPr lang="en-US" sz="1600" dirty="0" smtClean="0"/>
              <a:t>A class provides a basis from which you can create specific instances of the entity the class models, better known as </a:t>
            </a:r>
            <a:r>
              <a:rPr lang="en-US" sz="1600" i="1" dirty="0" smtClean="0"/>
              <a:t>objects.</a:t>
            </a:r>
          </a:p>
          <a:p>
            <a:pPr algn="just"/>
            <a:r>
              <a:rPr lang="en-US" sz="1600" dirty="0" smtClean="0"/>
              <a:t>Objects are created using the new keyword, like this:</a:t>
            </a:r>
          </a:p>
          <a:p>
            <a:pPr algn="ctr">
              <a:buNone/>
            </a:pPr>
            <a:r>
              <a:rPr lang="en-US" sz="1600" i="1" dirty="0" smtClean="0"/>
              <a:t>$employee = new Employee();</a:t>
            </a:r>
          </a:p>
          <a:p>
            <a:pPr algn="just"/>
            <a:r>
              <a:rPr lang="en-US" sz="1600" dirty="0" smtClean="0"/>
              <a:t>Once the object is created, all of the characteristics and behaviors defined within the class are made available to the newly instantiated object.</a:t>
            </a:r>
          </a:p>
          <a:p>
            <a:pPr algn="just">
              <a:buNone/>
            </a:pPr>
            <a:r>
              <a:rPr lang="en-US" sz="1600" b="1" dirty="0" smtClean="0"/>
              <a:t>Fields:</a:t>
            </a:r>
          </a:p>
          <a:p>
            <a:pPr algn="just"/>
            <a:r>
              <a:rPr lang="en-US" sz="1600" dirty="0" smtClean="0"/>
              <a:t>Fields are attributes that are intended to describe some aspect of a class. They are quite similar to standard PHP variables, except for a few minor differences Declaring Fields</a:t>
            </a:r>
          </a:p>
          <a:p>
            <a:pPr algn="just"/>
            <a:r>
              <a:rPr lang="en-US" sz="1600" dirty="0" smtClean="0"/>
              <a:t>The rules regarding field declaration are quite similar to those in place for variable declaration; essentially, there are none. </a:t>
            </a:r>
          </a:p>
          <a:p>
            <a:pPr algn="just"/>
            <a:r>
              <a:rPr lang="en-US" sz="1600" dirty="0" smtClean="0"/>
              <a:t>Because PHP is a loosely typed language, fields don’t even necessarily need to be declared; they can simply be created and assigned simultaneously by a class object.</a:t>
            </a:r>
          </a:p>
          <a:p>
            <a:pPr algn="just"/>
            <a:r>
              <a:rPr lang="en-US" sz="1600" b="1" dirty="0" smtClean="0"/>
              <a:t>Example:</a:t>
            </a:r>
          </a:p>
          <a:p>
            <a:pPr lvl="2">
              <a:buNone/>
            </a:pPr>
            <a:r>
              <a:rPr lang="en-US" sz="1200" dirty="0" smtClean="0"/>
              <a:t>class Employee</a:t>
            </a:r>
          </a:p>
          <a:p>
            <a:pPr lvl="2">
              <a:buNone/>
            </a:pPr>
            <a:r>
              <a:rPr lang="en-US" sz="1200" dirty="0" smtClean="0"/>
              <a:t>{</a:t>
            </a:r>
          </a:p>
          <a:p>
            <a:pPr lvl="2">
              <a:buNone/>
            </a:pPr>
            <a:r>
              <a:rPr lang="en-US" sz="1200" dirty="0" smtClean="0"/>
              <a:t>public $name = "John";</a:t>
            </a:r>
          </a:p>
          <a:p>
            <a:pPr lvl="2">
              <a:buNone/>
            </a:pPr>
            <a:r>
              <a:rPr lang="en-US" sz="1200" dirty="0" smtClean="0"/>
              <a:t>private $wage;</a:t>
            </a:r>
          </a:p>
          <a:p>
            <a:pPr lvl="2">
              <a:buNone/>
            </a:pPr>
            <a:r>
              <a:rPr lang="en-US" sz="1200" dirty="0" smtClean="0"/>
              <a:t>}</a:t>
            </a:r>
            <a:endParaRPr lang="en-US" sz="1200" dirty="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Object Oriented PHP</a:t>
            </a:r>
            <a:endParaRPr lang="en-US" b="1" dirty="0"/>
          </a:p>
        </p:txBody>
      </p:sp>
      <p:sp>
        <p:nvSpPr>
          <p:cNvPr id="3" name="Content Placeholder 2"/>
          <p:cNvSpPr>
            <a:spLocks noGrp="1"/>
          </p:cNvSpPr>
          <p:nvPr>
            <p:ph idx="1"/>
          </p:nvPr>
        </p:nvSpPr>
        <p:spPr/>
        <p:txBody>
          <a:bodyPr>
            <a:normAutofit fontScale="70000" lnSpcReduction="20000"/>
          </a:bodyPr>
          <a:lstStyle/>
          <a:p>
            <a:pPr>
              <a:buNone/>
            </a:pPr>
            <a:r>
              <a:rPr lang="en-US" b="1" dirty="0" smtClean="0"/>
              <a:t>Invoking Fields:</a:t>
            </a:r>
          </a:p>
          <a:p>
            <a:pPr algn="just"/>
            <a:r>
              <a:rPr lang="en-US" dirty="0" smtClean="0"/>
              <a:t>Fields are referred to using the -&gt; operator and, unlike variables, are not prefaced with a dollar sign. </a:t>
            </a:r>
          </a:p>
          <a:p>
            <a:pPr algn="just"/>
            <a:r>
              <a:rPr lang="en-US" dirty="0" smtClean="0"/>
              <a:t>Furthermore, because a field’s value typically is specific to a given object, it is correlated to that object like this:</a:t>
            </a:r>
          </a:p>
          <a:p>
            <a:pPr algn="ctr">
              <a:buNone/>
            </a:pPr>
            <a:r>
              <a:rPr lang="en-US" i="1" dirty="0" smtClean="0"/>
              <a:t>$object-&gt;field</a:t>
            </a:r>
          </a:p>
          <a:p>
            <a:pPr algn="just"/>
            <a:r>
              <a:rPr lang="en-US" dirty="0" smtClean="0"/>
              <a:t>When you refer to a field from within the class in which it is defined, it is still prefaced with the -&gt; operator, although instead of correlating it to the class name, you use the $this keyword.</a:t>
            </a:r>
          </a:p>
          <a:p>
            <a:pPr algn="just"/>
            <a:r>
              <a:rPr lang="en-US" b="1" dirty="0" smtClean="0"/>
              <a:t>Example:</a:t>
            </a:r>
          </a:p>
          <a:p>
            <a:pPr lvl="2">
              <a:buNone/>
            </a:pPr>
            <a:r>
              <a:rPr lang="en-US" dirty="0" smtClean="0"/>
              <a:t>function </a:t>
            </a:r>
            <a:r>
              <a:rPr lang="en-US" dirty="0" err="1" smtClean="0"/>
              <a:t>setName</a:t>
            </a:r>
            <a:r>
              <a:rPr lang="en-US" dirty="0" smtClean="0"/>
              <a:t>($name)</a:t>
            </a:r>
          </a:p>
          <a:p>
            <a:pPr lvl="2">
              <a:buNone/>
            </a:pPr>
            <a:r>
              <a:rPr lang="en-US" dirty="0" smtClean="0"/>
              <a:t>{</a:t>
            </a:r>
          </a:p>
          <a:p>
            <a:pPr lvl="2">
              <a:buNone/>
            </a:pPr>
            <a:r>
              <a:rPr lang="en-US" dirty="0" smtClean="0"/>
              <a:t>$this-&gt;name = $name;</a:t>
            </a:r>
          </a:p>
          <a:p>
            <a:pPr lvl="2">
              <a:buNone/>
            </a:pPr>
            <a:r>
              <a:rPr lang="en-US" dirty="0" smtClean="0"/>
              <a:t>}</a:t>
            </a:r>
            <a:endParaRPr lang="en-US" dirty="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Object Oriented PHP</a:t>
            </a:r>
            <a:endParaRPr lang="en-US" b="1" dirty="0"/>
          </a:p>
        </p:txBody>
      </p:sp>
      <p:sp>
        <p:nvSpPr>
          <p:cNvPr id="3" name="Content Placeholder 2"/>
          <p:cNvSpPr>
            <a:spLocks noGrp="1"/>
          </p:cNvSpPr>
          <p:nvPr>
            <p:ph idx="1"/>
          </p:nvPr>
        </p:nvSpPr>
        <p:spPr/>
        <p:txBody>
          <a:bodyPr>
            <a:normAutofit fontScale="85000" lnSpcReduction="20000"/>
          </a:bodyPr>
          <a:lstStyle/>
          <a:p>
            <a:pPr algn="just">
              <a:buNone/>
            </a:pPr>
            <a:r>
              <a:rPr lang="en-US" b="1" dirty="0" smtClean="0"/>
              <a:t>Field Scopes:</a:t>
            </a:r>
          </a:p>
          <a:p>
            <a:pPr algn="just"/>
            <a:r>
              <a:rPr lang="en-US" dirty="0" smtClean="0"/>
              <a:t>PHP supports five class field scopes: </a:t>
            </a:r>
            <a:r>
              <a:rPr lang="en-US" i="1" dirty="0" smtClean="0"/>
              <a:t>public, private, protected, final, and static.</a:t>
            </a:r>
          </a:p>
          <a:p>
            <a:pPr algn="just">
              <a:buNone/>
            </a:pPr>
            <a:r>
              <a:rPr lang="en-US" b="1" dirty="0" smtClean="0"/>
              <a:t>Public:</a:t>
            </a:r>
          </a:p>
          <a:p>
            <a:pPr algn="just"/>
            <a:r>
              <a:rPr lang="en-US" dirty="0" smtClean="0"/>
              <a:t>You can declare fields in the public scope by prefacing the field with the keyword public. </a:t>
            </a:r>
          </a:p>
          <a:p>
            <a:pPr algn="just"/>
            <a:r>
              <a:rPr lang="en-US" dirty="0" smtClean="0"/>
              <a:t>An example follows:</a:t>
            </a:r>
          </a:p>
          <a:p>
            <a:pPr lvl="2">
              <a:buNone/>
            </a:pPr>
            <a:r>
              <a:rPr lang="en-US" dirty="0" smtClean="0"/>
              <a:t>class Employee</a:t>
            </a:r>
          </a:p>
          <a:p>
            <a:pPr lvl="2">
              <a:buNone/>
            </a:pPr>
            <a:r>
              <a:rPr lang="en-US" dirty="0" smtClean="0"/>
              <a:t>{</a:t>
            </a:r>
          </a:p>
          <a:p>
            <a:pPr lvl="2">
              <a:buNone/>
            </a:pPr>
            <a:r>
              <a:rPr lang="en-US" dirty="0" smtClean="0"/>
              <a:t>public $name;</a:t>
            </a:r>
          </a:p>
          <a:p>
            <a:pPr lvl="2">
              <a:buNone/>
            </a:pPr>
            <a:r>
              <a:rPr lang="en-US" dirty="0" smtClean="0"/>
              <a:t>// Other field and method declarations follow...</a:t>
            </a:r>
          </a:p>
          <a:p>
            <a:pPr lvl="2">
              <a:buNone/>
            </a:pPr>
            <a:r>
              <a:rPr lang="en-US" dirty="0" smtClean="0"/>
              <a:t>}</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Data Types</a:t>
            </a:r>
            <a:endParaRPr lang="en-US" dirty="0"/>
          </a:p>
        </p:txBody>
      </p:sp>
      <p:sp>
        <p:nvSpPr>
          <p:cNvPr id="3" name="Content Placeholder 2"/>
          <p:cNvSpPr>
            <a:spLocks noGrp="1"/>
          </p:cNvSpPr>
          <p:nvPr>
            <p:ph idx="1"/>
          </p:nvPr>
        </p:nvSpPr>
        <p:spPr/>
        <p:txBody>
          <a:bodyPr>
            <a:noAutofit/>
          </a:bodyPr>
          <a:lstStyle/>
          <a:p>
            <a:pPr algn="just">
              <a:buNone/>
            </a:pPr>
            <a:r>
              <a:rPr lang="en-US" sz="1600" b="1" dirty="0" smtClean="0"/>
              <a:t>	PHP Integer</a:t>
            </a:r>
          </a:p>
          <a:p>
            <a:pPr algn="just"/>
            <a:r>
              <a:rPr lang="en-US" sz="1600" dirty="0" smtClean="0"/>
              <a:t>An integer data type is a non-decimal number between -2,147,483,648 and 2,147,483,647.</a:t>
            </a:r>
          </a:p>
          <a:p>
            <a:pPr algn="just"/>
            <a:r>
              <a:rPr lang="en-US" sz="1600" dirty="0" smtClean="0"/>
              <a:t>Rules for integers:</a:t>
            </a:r>
          </a:p>
          <a:p>
            <a:pPr lvl="1" algn="just"/>
            <a:r>
              <a:rPr lang="en-US" sz="1400" dirty="0" smtClean="0"/>
              <a:t>An integer must have at least one digit</a:t>
            </a:r>
          </a:p>
          <a:p>
            <a:pPr lvl="1" algn="just"/>
            <a:r>
              <a:rPr lang="en-US" sz="1400" dirty="0" smtClean="0"/>
              <a:t>An integer must not have a decimal point</a:t>
            </a:r>
          </a:p>
          <a:p>
            <a:pPr lvl="1" algn="just"/>
            <a:r>
              <a:rPr lang="en-US" sz="1400" dirty="0" smtClean="0"/>
              <a:t>An integer can be either positive or negative</a:t>
            </a:r>
          </a:p>
          <a:p>
            <a:pPr lvl="1" algn="just"/>
            <a:r>
              <a:rPr lang="en-US" sz="1400" dirty="0" smtClean="0"/>
              <a:t>Integers can be specified in three formats: decimal (10-based), hexadecimal (16-based - prefixed with 0x) or octal (8-based - prefixed with 0)</a:t>
            </a:r>
          </a:p>
          <a:p>
            <a:pPr algn="just"/>
            <a:r>
              <a:rPr lang="en-US" sz="1600" dirty="0" smtClean="0"/>
              <a:t>In the following example $x is an integer. The PHP var_dump() function returns the data type and value</a:t>
            </a:r>
          </a:p>
          <a:p>
            <a:pPr>
              <a:buNone/>
            </a:pPr>
            <a:r>
              <a:rPr lang="en-US" sz="1600" dirty="0" smtClean="0"/>
              <a:t>	&lt;!DOCTYPE html&gt;</a:t>
            </a:r>
            <a:br>
              <a:rPr lang="en-US" sz="1600" dirty="0" smtClean="0"/>
            </a:br>
            <a:r>
              <a:rPr lang="en-US" sz="1600" dirty="0" smtClean="0"/>
              <a:t>&lt;html&gt;	&lt;body&gt;</a:t>
            </a:r>
            <a:br>
              <a:rPr lang="en-US" sz="1600" dirty="0" smtClean="0"/>
            </a:br>
            <a:r>
              <a:rPr lang="en-US" sz="1600" dirty="0" smtClean="0"/>
              <a:t>&lt;?php  </a:t>
            </a:r>
            <a:br>
              <a:rPr lang="en-US" sz="1600" dirty="0" smtClean="0"/>
            </a:br>
            <a:r>
              <a:rPr lang="en-US" sz="1600" dirty="0" smtClean="0"/>
              <a:t>$x = 5985;</a:t>
            </a:r>
            <a:br>
              <a:rPr lang="en-US" sz="1600" dirty="0" smtClean="0"/>
            </a:br>
            <a:r>
              <a:rPr lang="en-US" sz="1600" dirty="0" smtClean="0"/>
              <a:t>var_dump($x);</a:t>
            </a:r>
            <a:br>
              <a:rPr lang="en-US" sz="1600" dirty="0" smtClean="0"/>
            </a:br>
            <a:r>
              <a:rPr lang="en-US" sz="1600" dirty="0" smtClean="0"/>
              <a:t>?&gt;  </a:t>
            </a:r>
            <a:br>
              <a:rPr lang="en-US" sz="1600" dirty="0" smtClean="0"/>
            </a:br>
            <a:r>
              <a:rPr lang="en-US" sz="1600" dirty="0" smtClean="0"/>
              <a:t>&lt;/body&gt;	&lt;/html&gt;</a:t>
            </a:r>
            <a:endParaRPr lang="en-US" sz="1600" dirty="0"/>
          </a:p>
        </p:txBody>
      </p:sp>
      <p:sp>
        <p:nvSpPr>
          <p:cNvPr id="4" name="Rectangle 3"/>
          <p:cNvSpPr/>
          <p:nvPr/>
        </p:nvSpPr>
        <p:spPr>
          <a:xfrm>
            <a:off x="5075938" y="5068669"/>
            <a:ext cx="1096262" cy="646331"/>
          </a:xfrm>
          <a:prstGeom prst="rect">
            <a:avLst/>
          </a:prstGeom>
        </p:spPr>
        <p:txBody>
          <a:bodyPr wrap="none">
            <a:spAutoFit/>
          </a:bodyPr>
          <a:lstStyle/>
          <a:p>
            <a:r>
              <a:rPr lang="en-US" b="1" dirty="0" smtClean="0"/>
              <a:t>Output:</a:t>
            </a:r>
          </a:p>
          <a:p>
            <a:r>
              <a:rPr lang="en-US" dirty="0" smtClean="0"/>
              <a:t>int(5985) </a:t>
            </a:r>
            <a:endParaRPr lang="en-US"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Object Oriented PHP</a:t>
            </a:r>
            <a:endParaRPr lang="en-US" b="1" dirty="0"/>
          </a:p>
        </p:txBody>
      </p:sp>
      <p:sp>
        <p:nvSpPr>
          <p:cNvPr id="3" name="Content Placeholder 2"/>
          <p:cNvSpPr>
            <a:spLocks noGrp="1"/>
          </p:cNvSpPr>
          <p:nvPr>
            <p:ph idx="1"/>
          </p:nvPr>
        </p:nvSpPr>
        <p:spPr/>
        <p:txBody>
          <a:bodyPr>
            <a:normAutofit/>
          </a:bodyPr>
          <a:lstStyle/>
          <a:p>
            <a:pPr algn="just"/>
            <a:r>
              <a:rPr lang="en-US" dirty="0" smtClean="0"/>
              <a:t>Public fields can then be manipulated and accessed directly by a corresponding object, like so:</a:t>
            </a:r>
          </a:p>
          <a:p>
            <a:pPr lvl="2" algn="just">
              <a:buNone/>
            </a:pPr>
            <a:r>
              <a:rPr lang="en-US" dirty="0" smtClean="0"/>
              <a:t>$employee = new Employee();</a:t>
            </a:r>
          </a:p>
          <a:p>
            <a:pPr lvl="2" algn="just">
              <a:buNone/>
            </a:pPr>
            <a:r>
              <a:rPr lang="en-US" dirty="0" smtClean="0"/>
              <a:t>$employee-&gt;name = "Mary Swanson";</a:t>
            </a:r>
          </a:p>
          <a:p>
            <a:pPr lvl="2" algn="just">
              <a:buNone/>
            </a:pPr>
            <a:r>
              <a:rPr lang="en-US" dirty="0" smtClean="0"/>
              <a:t>$name = $employee-&gt;name;</a:t>
            </a:r>
          </a:p>
          <a:p>
            <a:pPr lvl="2" algn="just">
              <a:buNone/>
            </a:pPr>
            <a:r>
              <a:rPr lang="en-US" dirty="0" smtClean="0"/>
              <a:t>echo "New employee: $name";</a:t>
            </a:r>
          </a:p>
          <a:p>
            <a:pPr algn="just"/>
            <a:r>
              <a:rPr lang="en-US" dirty="0" smtClean="0"/>
              <a:t>Executing this code produces the following:</a:t>
            </a:r>
          </a:p>
          <a:p>
            <a:pPr lvl="2" algn="just">
              <a:buNone/>
            </a:pPr>
            <a:r>
              <a:rPr lang="en-US" dirty="0" smtClean="0"/>
              <a:t>New employee: Mary Swanson</a:t>
            </a:r>
            <a:endParaRPr lang="en-US" dirty="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Object Oriented PHP</a:t>
            </a:r>
            <a:endParaRPr lang="en-US" b="1"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Private:</a:t>
            </a:r>
          </a:p>
          <a:p>
            <a:r>
              <a:rPr lang="en-US" i="1" dirty="0" smtClean="0"/>
              <a:t>Private fields are only accessible from within the class in which they are defined. An </a:t>
            </a:r>
            <a:r>
              <a:rPr lang="en-US" dirty="0" smtClean="0"/>
              <a:t>example follows:</a:t>
            </a:r>
          </a:p>
          <a:p>
            <a:pPr lvl="2">
              <a:buNone/>
            </a:pPr>
            <a:r>
              <a:rPr lang="en-US" dirty="0" smtClean="0"/>
              <a:t>class Employee</a:t>
            </a:r>
          </a:p>
          <a:p>
            <a:pPr lvl="2">
              <a:buNone/>
            </a:pPr>
            <a:r>
              <a:rPr lang="en-US" dirty="0" smtClean="0"/>
              <a:t>{</a:t>
            </a:r>
          </a:p>
          <a:p>
            <a:pPr lvl="2">
              <a:buNone/>
            </a:pPr>
            <a:r>
              <a:rPr lang="en-US" dirty="0" smtClean="0"/>
              <a:t>private $name;</a:t>
            </a:r>
          </a:p>
          <a:p>
            <a:pPr lvl="2">
              <a:buNone/>
            </a:pPr>
            <a:r>
              <a:rPr lang="en-US" dirty="0" smtClean="0"/>
              <a:t>private $telephone;</a:t>
            </a:r>
          </a:p>
          <a:p>
            <a:pPr lvl="2">
              <a:buNone/>
            </a:pPr>
            <a:r>
              <a:rPr lang="en-US" dirty="0" smtClean="0"/>
              <a:t>}</a:t>
            </a:r>
          </a:p>
          <a:p>
            <a:pPr algn="just"/>
            <a:r>
              <a:rPr lang="en-US" dirty="0" smtClean="0"/>
              <a:t>Fields designated as private are not directly accessible by an instantiated object, nor are they available to subclasses. </a:t>
            </a:r>
          </a:p>
        </p:txBody>
      </p:sp>
      <p:sp>
        <p:nvSpPr>
          <p:cNvPr id="4" name="Rectangle 3"/>
          <p:cNvSpPr/>
          <p:nvPr/>
        </p:nvSpPr>
        <p:spPr>
          <a:xfrm>
            <a:off x="3962400" y="2893539"/>
            <a:ext cx="4953000" cy="203132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b="1" dirty="0" smtClean="0"/>
              <a:t>Example:</a:t>
            </a:r>
          </a:p>
          <a:p>
            <a:r>
              <a:rPr lang="en-US" dirty="0" smtClean="0"/>
              <a:t>class Employee</a:t>
            </a:r>
          </a:p>
          <a:p>
            <a:r>
              <a:rPr lang="en-US" dirty="0" smtClean="0"/>
              <a:t>{</a:t>
            </a:r>
          </a:p>
          <a:p>
            <a:r>
              <a:rPr lang="en-US" dirty="0" smtClean="0"/>
              <a:t>private $name;</a:t>
            </a:r>
          </a:p>
          <a:p>
            <a:r>
              <a:rPr lang="en-US" dirty="0" smtClean="0"/>
              <a:t>public function </a:t>
            </a:r>
            <a:r>
              <a:rPr lang="en-US" dirty="0" err="1" smtClean="0"/>
              <a:t>setName</a:t>
            </a:r>
            <a:r>
              <a:rPr lang="en-US" dirty="0" smtClean="0"/>
              <a:t>($name) {</a:t>
            </a:r>
          </a:p>
          <a:p>
            <a:r>
              <a:rPr lang="en-US" dirty="0" smtClean="0"/>
              <a:t>$this-&gt;name = $name;	}	}</a:t>
            </a:r>
          </a:p>
          <a:p>
            <a:r>
              <a:rPr lang="en-US" dirty="0" smtClean="0"/>
              <a:t>$staff = new Employee; $staff-&gt;</a:t>
            </a:r>
            <a:r>
              <a:rPr lang="en-US" dirty="0" err="1" smtClean="0"/>
              <a:t>setName</a:t>
            </a:r>
            <a:r>
              <a:rPr lang="en-US" dirty="0" smtClean="0"/>
              <a:t>("Mary");</a:t>
            </a:r>
            <a:endParaRPr lang="en-US" dirty="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Object Oriented PHP</a:t>
            </a:r>
            <a:endParaRPr lang="en-US" b="1" dirty="0"/>
          </a:p>
        </p:txBody>
      </p:sp>
      <p:sp>
        <p:nvSpPr>
          <p:cNvPr id="3" name="Content Placeholder 2"/>
          <p:cNvSpPr>
            <a:spLocks noGrp="1"/>
          </p:cNvSpPr>
          <p:nvPr>
            <p:ph idx="1"/>
          </p:nvPr>
        </p:nvSpPr>
        <p:spPr/>
        <p:txBody>
          <a:bodyPr>
            <a:normAutofit fontScale="70000" lnSpcReduction="20000"/>
          </a:bodyPr>
          <a:lstStyle/>
          <a:p>
            <a:pPr algn="just">
              <a:buNone/>
            </a:pPr>
            <a:r>
              <a:rPr lang="en-US" sz="4000" b="1" dirty="0" smtClean="0"/>
              <a:t>Protected:</a:t>
            </a:r>
          </a:p>
          <a:p>
            <a:pPr algn="just"/>
            <a:r>
              <a:rPr lang="en-US" dirty="0" smtClean="0"/>
              <a:t>Just like functions often require variables intended for use only within the function, classes can include fields used for solely internal purposes. </a:t>
            </a:r>
          </a:p>
          <a:p>
            <a:pPr algn="just"/>
            <a:r>
              <a:rPr lang="en-US" dirty="0" smtClean="0"/>
              <a:t>Such fields are deemed </a:t>
            </a:r>
            <a:r>
              <a:rPr lang="en-US" i="1" dirty="0" smtClean="0"/>
              <a:t>protected and are prefaced accordingly. An example follows:</a:t>
            </a:r>
          </a:p>
          <a:p>
            <a:pPr lvl="2">
              <a:buNone/>
            </a:pPr>
            <a:r>
              <a:rPr lang="en-US" dirty="0" smtClean="0"/>
              <a:t>class Employee</a:t>
            </a:r>
          </a:p>
          <a:p>
            <a:pPr lvl="2">
              <a:buNone/>
            </a:pPr>
            <a:r>
              <a:rPr lang="en-US" dirty="0" smtClean="0"/>
              <a:t>{</a:t>
            </a:r>
          </a:p>
          <a:p>
            <a:pPr lvl="2">
              <a:buNone/>
            </a:pPr>
            <a:r>
              <a:rPr lang="en-US" dirty="0" smtClean="0"/>
              <a:t>protected $wage;</a:t>
            </a:r>
          </a:p>
          <a:p>
            <a:pPr lvl="2">
              <a:buNone/>
            </a:pPr>
            <a:r>
              <a:rPr lang="en-US" dirty="0" smtClean="0"/>
              <a:t>}</a:t>
            </a:r>
          </a:p>
          <a:p>
            <a:pPr algn="just"/>
            <a:r>
              <a:rPr lang="en-US" dirty="0" smtClean="0"/>
              <a:t>Protected fields are also made available to inherited classes for access and manipulation, a feature not shared by private fields. </a:t>
            </a:r>
          </a:p>
          <a:p>
            <a:pPr algn="just"/>
            <a:r>
              <a:rPr lang="en-US" dirty="0" smtClean="0"/>
              <a:t>Any attempt by an object to access a protected field will result in a fatal error.</a:t>
            </a:r>
            <a:endParaRPr lang="en-US" dirty="0"/>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Object Oriented PHP</a:t>
            </a:r>
            <a:endParaRPr lang="en-US" b="1" dirty="0"/>
          </a:p>
        </p:txBody>
      </p:sp>
      <p:sp>
        <p:nvSpPr>
          <p:cNvPr id="3" name="Content Placeholder 2"/>
          <p:cNvSpPr>
            <a:spLocks noGrp="1"/>
          </p:cNvSpPr>
          <p:nvPr>
            <p:ph idx="1"/>
          </p:nvPr>
        </p:nvSpPr>
        <p:spPr/>
        <p:txBody>
          <a:bodyPr>
            <a:normAutofit/>
          </a:bodyPr>
          <a:lstStyle/>
          <a:p>
            <a:pPr algn="just">
              <a:buNone/>
            </a:pPr>
            <a:r>
              <a:rPr lang="en-US" b="1" dirty="0" smtClean="0"/>
              <a:t>Final:</a:t>
            </a:r>
          </a:p>
          <a:p>
            <a:pPr algn="just"/>
            <a:r>
              <a:rPr lang="en-US" dirty="0" smtClean="0"/>
              <a:t>Marking a field as </a:t>
            </a:r>
            <a:r>
              <a:rPr lang="en-US" i="1" dirty="0" smtClean="0"/>
              <a:t>final prevents it from being overridden by a subclass. </a:t>
            </a:r>
          </a:p>
          <a:p>
            <a:pPr algn="just"/>
            <a:r>
              <a:rPr lang="en-US" dirty="0" smtClean="0"/>
              <a:t>A finalized field is declared like so:</a:t>
            </a:r>
          </a:p>
          <a:p>
            <a:pPr lvl="2" algn="just">
              <a:buNone/>
            </a:pPr>
            <a:r>
              <a:rPr lang="en-US" dirty="0" smtClean="0"/>
              <a:t>class Employee</a:t>
            </a:r>
          </a:p>
          <a:p>
            <a:pPr lvl="2" algn="just">
              <a:buNone/>
            </a:pPr>
            <a:r>
              <a:rPr lang="en-US" dirty="0" smtClean="0"/>
              <a:t>{</a:t>
            </a:r>
          </a:p>
          <a:p>
            <a:pPr lvl="2" algn="just">
              <a:buNone/>
            </a:pPr>
            <a:r>
              <a:rPr lang="en-US" dirty="0" smtClean="0"/>
              <a:t>final $</a:t>
            </a:r>
            <a:r>
              <a:rPr lang="en-US" dirty="0" err="1" smtClean="0"/>
              <a:t>ssn</a:t>
            </a:r>
            <a:r>
              <a:rPr lang="en-US" dirty="0" smtClean="0"/>
              <a:t>;</a:t>
            </a:r>
          </a:p>
          <a:p>
            <a:pPr lvl="2" algn="just">
              <a:buNone/>
            </a:pPr>
            <a:r>
              <a:rPr lang="en-US" dirty="0" smtClean="0"/>
              <a:t>}</a:t>
            </a:r>
          </a:p>
          <a:p>
            <a:pPr algn="just"/>
            <a:endParaRPr lang="en-US" dirty="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Object Oriented PHP</a:t>
            </a:r>
            <a:endParaRPr lang="en-US" b="1" dirty="0"/>
          </a:p>
        </p:txBody>
      </p:sp>
      <p:sp>
        <p:nvSpPr>
          <p:cNvPr id="3" name="Content Placeholder 2"/>
          <p:cNvSpPr>
            <a:spLocks noGrp="1"/>
          </p:cNvSpPr>
          <p:nvPr>
            <p:ph idx="1"/>
          </p:nvPr>
        </p:nvSpPr>
        <p:spPr>
          <a:xfrm>
            <a:off x="457200" y="1600200"/>
            <a:ext cx="8229600" cy="4876800"/>
          </a:xfrm>
        </p:spPr>
        <p:txBody>
          <a:bodyPr>
            <a:normAutofit fontScale="55000" lnSpcReduction="20000"/>
          </a:bodyPr>
          <a:lstStyle/>
          <a:p>
            <a:pPr algn="just">
              <a:buNone/>
            </a:pPr>
            <a:r>
              <a:rPr lang="en-US" sz="4400" b="1" dirty="0" smtClean="0"/>
              <a:t>Static:</a:t>
            </a:r>
          </a:p>
          <a:p>
            <a:pPr algn="just"/>
            <a:r>
              <a:rPr lang="en-US" dirty="0" smtClean="0"/>
              <a:t>Sometimes it’s useful to create fields and methods that are not invoked by any particular object but rather are pertinent to and are shared by all class instances. </a:t>
            </a:r>
          </a:p>
          <a:p>
            <a:pPr algn="just"/>
            <a:r>
              <a:rPr lang="en-US" dirty="0" smtClean="0"/>
              <a:t>For example, suppose that you are writing a class that tracks the number of Web page visitors. </a:t>
            </a:r>
          </a:p>
          <a:p>
            <a:pPr algn="just"/>
            <a:r>
              <a:rPr lang="en-US" dirty="0" smtClean="0"/>
              <a:t>You wouldn’t want the visitor count to reset to zero every time the class is instantiated, and therefore you would set the field to be of the static scope:</a:t>
            </a:r>
          </a:p>
          <a:p>
            <a:pPr lvl="2" algn="just">
              <a:buNone/>
            </a:pPr>
            <a:r>
              <a:rPr lang="en-US" dirty="0" smtClean="0"/>
              <a:t>&lt;?php</a:t>
            </a:r>
          </a:p>
          <a:p>
            <a:pPr lvl="2" algn="just">
              <a:buNone/>
            </a:pPr>
            <a:r>
              <a:rPr lang="en-US" dirty="0" smtClean="0"/>
              <a:t>class Visitor</a:t>
            </a:r>
          </a:p>
          <a:p>
            <a:pPr lvl="2" algn="just">
              <a:buNone/>
            </a:pPr>
            <a:r>
              <a:rPr lang="en-US" dirty="0" smtClean="0"/>
              <a:t>{</a:t>
            </a:r>
          </a:p>
          <a:p>
            <a:pPr lvl="2" algn="just">
              <a:buNone/>
            </a:pPr>
            <a:r>
              <a:rPr lang="en-US" dirty="0" smtClean="0"/>
              <a:t>private static $visitors = 0;</a:t>
            </a:r>
          </a:p>
          <a:p>
            <a:pPr lvl="2">
              <a:buNone/>
            </a:pPr>
            <a:r>
              <a:rPr lang="en-US" dirty="0" smtClean="0"/>
              <a:t>function __construct()</a:t>
            </a:r>
          </a:p>
          <a:p>
            <a:pPr lvl="2">
              <a:buNone/>
            </a:pPr>
            <a:r>
              <a:rPr lang="en-US" dirty="0" smtClean="0"/>
              <a:t>{	self::$visitors++;	}</a:t>
            </a:r>
          </a:p>
          <a:p>
            <a:pPr lvl="2">
              <a:buNone/>
            </a:pPr>
            <a:r>
              <a:rPr lang="en-US" dirty="0" smtClean="0"/>
              <a:t>static function </a:t>
            </a:r>
            <a:r>
              <a:rPr lang="en-US" dirty="0" err="1" smtClean="0"/>
              <a:t>getVisitors</a:t>
            </a:r>
            <a:r>
              <a:rPr lang="en-US" dirty="0" smtClean="0"/>
              <a:t>()</a:t>
            </a:r>
          </a:p>
          <a:p>
            <a:pPr lvl="2">
              <a:buNone/>
            </a:pPr>
            <a:r>
              <a:rPr lang="en-US" dirty="0" smtClean="0"/>
              <a:t>{	return self::$visitors;	}</a:t>
            </a:r>
          </a:p>
          <a:p>
            <a:pPr lvl="2">
              <a:buNone/>
            </a:pPr>
            <a:r>
              <a:rPr lang="en-US" dirty="0" smtClean="0"/>
              <a:t>}</a:t>
            </a:r>
          </a:p>
          <a:p>
            <a:pPr lvl="2">
              <a:buNone/>
            </a:pPr>
            <a:r>
              <a:rPr lang="en-US" dirty="0" smtClean="0"/>
              <a:t>$visits = new Visitor(); /* Instantiate the Visitor class. */</a:t>
            </a:r>
          </a:p>
          <a:p>
            <a:pPr lvl="2">
              <a:buNone/>
            </a:pPr>
            <a:r>
              <a:rPr lang="en-US" dirty="0" smtClean="0"/>
              <a:t>echo Visitor::</a:t>
            </a:r>
            <a:r>
              <a:rPr lang="en-US" dirty="0" err="1" smtClean="0"/>
              <a:t>getVisitors</a:t>
            </a:r>
            <a:r>
              <a:rPr lang="en-US" dirty="0" smtClean="0"/>
              <a:t>()."&lt;br /&gt;";</a:t>
            </a:r>
          </a:p>
          <a:p>
            <a:pPr lvl="2">
              <a:buNone/>
            </a:pPr>
            <a:r>
              <a:rPr lang="en-US" dirty="0" smtClean="0"/>
              <a:t>$visits2 = new Visitor(); /* Instantiate another Visitor class. */</a:t>
            </a:r>
          </a:p>
          <a:p>
            <a:pPr lvl="2">
              <a:buNone/>
            </a:pPr>
            <a:r>
              <a:rPr lang="en-US" dirty="0" smtClean="0"/>
              <a:t>echo Visitor::</a:t>
            </a:r>
            <a:r>
              <a:rPr lang="en-US" dirty="0" err="1" smtClean="0"/>
              <a:t>getVisitors</a:t>
            </a:r>
            <a:r>
              <a:rPr lang="en-US" dirty="0" smtClean="0"/>
              <a:t>()."&lt;br /&gt;";</a:t>
            </a:r>
          </a:p>
          <a:p>
            <a:pPr lvl="2">
              <a:buNone/>
            </a:pPr>
            <a:r>
              <a:rPr lang="en-US" dirty="0" smtClean="0"/>
              <a:t>?&gt;</a:t>
            </a:r>
          </a:p>
        </p:txBody>
      </p:sp>
      <p:sp>
        <p:nvSpPr>
          <p:cNvPr id="4" name="Rectangle 3"/>
          <p:cNvSpPr/>
          <p:nvPr/>
        </p:nvSpPr>
        <p:spPr>
          <a:xfrm>
            <a:off x="4267200" y="3581400"/>
            <a:ext cx="4572000" cy="923330"/>
          </a:xfrm>
          <a:prstGeom prst="rect">
            <a:avLst/>
          </a:prstGeom>
        </p:spPr>
        <p:txBody>
          <a:bodyPr>
            <a:spAutoFit/>
          </a:bodyPr>
          <a:lstStyle/>
          <a:p>
            <a:pPr lvl="2">
              <a:buNone/>
            </a:pPr>
            <a:r>
              <a:rPr lang="en-US" dirty="0" smtClean="0"/>
              <a:t>The results are as follows:</a:t>
            </a:r>
          </a:p>
          <a:p>
            <a:pPr lvl="2">
              <a:buNone/>
            </a:pPr>
            <a:r>
              <a:rPr lang="en-US" dirty="0" smtClean="0"/>
              <a:t>1</a:t>
            </a:r>
          </a:p>
          <a:p>
            <a:pPr lvl="2">
              <a:buNone/>
            </a:pPr>
            <a:r>
              <a:rPr lang="en-US" dirty="0" smtClean="0"/>
              <a:t>2</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1"/>
                                          </p:val>
                                        </p:tav>
                                        <p:tav tm="100000">
                                          <p:val>
                                            <p:strVal val="#ppt_x"/>
                                          </p:val>
                                        </p:tav>
                                      </p:tavLst>
                                    </p:anim>
                                    <p:anim calcmode="lin" valueType="num">
                                      <p:cBhvr>
                                        <p:cTn id="9"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Object Oriented PHP</a:t>
            </a:r>
            <a:endParaRPr lang="en-US" b="1" dirty="0"/>
          </a:p>
        </p:txBody>
      </p:sp>
      <p:sp>
        <p:nvSpPr>
          <p:cNvPr id="3" name="Content Placeholder 2"/>
          <p:cNvSpPr>
            <a:spLocks noGrp="1"/>
          </p:cNvSpPr>
          <p:nvPr>
            <p:ph idx="1"/>
          </p:nvPr>
        </p:nvSpPr>
        <p:spPr/>
        <p:txBody>
          <a:bodyPr>
            <a:normAutofit fontScale="70000" lnSpcReduction="20000"/>
          </a:bodyPr>
          <a:lstStyle/>
          <a:p>
            <a:pPr algn="just">
              <a:buNone/>
            </a:pPr>
            <a:r>
              <a:rPr lang="en-US" b="1" dirty="0" smtClean="0"/>
              <a:t>Constants</a:t>
            </a:r>
          </a:p>
          <a:p>
            <a:pPr algn="just"/>
            <a:r>
              <a:rPr lang="en-US" dirty="0" smtClean="0"/>
              <a:t>You can define </a:t>
            </a:r>
            <a:r>
              <a:rPr lang="en-US" i="1" dirty="0" smtClean="0"/>
              <a:t>constants, or values that are not intended to change, within a class.</a:t>
            </a:r>
          </a:p>
          <a:p>
            <a:pPr algn="just"/>
            <a:r>
              <a:rPr lang="en-US" dirty="0" smtClean="0"/>
              <a:t>These values will remain unchanged throughout the lifetime of any object instantiated from that class. </a:t>
            </a:r>
          </a:p>
          <a:p>
            <a:pPr algn="just"/>
            <a:r>
              <a:rPr lang="en-US" dirty="0" smtClean="0"/>
              <a:t>Class constants are created like so:</a:t>
            </a:r>
          </a:p>
          <a:p>
            <a:pPr algn="ctr">
              <a:buNone/>
            </a:pPr>
            <a:r>
              <a:rPr lang="en-US" dirty="0" smtClean="0"/>
              <a:t>const NAME = 'VALUE';</a:t>
            </a:r>
          </a:p>
          <a:p>
            <a:pPr algn="just"/>
            <a:r>
              <a:rPr lang="en-US" b="1" dirty="0" smtClean="0"/>
              <a:t>Example:</a:t>
            </a:r>
          </a:p>
          <a:p>
            <a:pPr lvl="2">
              <a:buNone/>
            </a:pPr>
            <a:r>
              <a:rPr lang="en-US" dirty="0" smtClean="0"/>
              <a:t>class </a:t>
            </a:r>
            <a:r>
              <a:rPr lang="en-US" dirty="0" err="1" smtClean="0"/>
              <a:t>math_functions</a:t>
            </a:r>
            <a:endParaRPr lang="en-US" dirty="0" smtClean="0"/>
          </a:p>
          <a:p>
            <a:pPr lvl="2">
              <a:buNone/>
            </a:pPr>
            <a:r>
              <a:rPr lang="en-US" dirty="0" smtClean="0"/>
              <a:t>{</a:t>
            </a:r>
          </a:p>
          <a:p>
            <a:pPr lvl="2">
              <a:buNone/>
            </a:pPr>
            <a:r>
              <a:rPr lang="en-US" dirty="0" smtClean="0"/>
              <a:t>const PI = '3.14159265';</a:t>
            </a:r>
          </a:p>
          <a:p>
            <a:pPr lvl="2">
              <a:buNone/>
            </a:pPr>
            <a:r>
              <a:rPr lang="en-US" dirty="0" smtClean="0"/>
              <a:t>const E = '2.7182818284';</a:t>
            </a:r>
          </a:p>
          <a:p>
            <a:pPr lvl="2">
              <a:buNone/>
            </a:pPr>
            <a:r>
              <a:rPr lang="en-US" dirty="0" smtClean="0"/>
              <a:t>const EULER = '0.5772156649';</a:t>
            </a:r>
          </a:p>
          <a:p>
            <a:pPr lvl="2">
              <a:buNone/>
            </a:pPr>
            <a:r>
              <a:rPr lang="en-US" dirty="0" smtClean="0"/>
              <a:t>// define other constants and methods here...</a:t>
            </a:r>
          </a:p>
          <a:p>
            <a:pPr lvl="2">
              <a:buNone/>
            </a:pPr>
            <a:r>
              <a:rPr lang="en-US" dirty="0" smtClean="0"/>
              <a:t>}</a:t>
            </a:r>
            <a:endParaRPr lang="en-US" dirty="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Object Oriented PHP</a:t>
            </a:r>
            <a:endParaRPr lang="en-US" b="1" dirty="0"/>
          </a:p>
        </p:txBody>
      </p:sp>
      <p:sp>
        <p:nvSpPr>
          <p:cNvPr id="3" name="Content Placeholder 2"/>
          <p:cNvSpPr>
            <a:spLocks noGrp="1"/>
          </p:cNvSpPr>
          <p:nvPr>
            <p:ph idx="1"/>
          </p:nvPr>
        </p:nvSpPr>
        <p:spPr/>
        <p:txBody>
          <a:bodyPr>
            <a:normAutofit fontScale="70000" lnSpcReduction="20000"/>
          </a:bodyPr>
          <a:lstStyle/>
          <a:p>
            <a:pPr algn="just">
              <a:buNone/>
            </a:pPr>
            <a:r>
              <a:rPr lang="en-US" b="1" dirty="0" smtClean="0"/>
              <a:t>Methods</a:t>
            </a:r>
          </a:p>
          <a:p>
            <a:pPr algn="just"/>
            <a:r>
              <a:rPr lang="en-US" dirty="0" smtClean="0"/>
              <a:t>A </a:t>
            </a:r>
            <a:r>
              <a:rPr lang="en-US" i="1" dirty="0" smtClean="0"/>
              <a:t>method is quite similar to a function, except that it is intended to define the behavior of </a:t>
            </a:r>
            <a:r>
              <a:rPr lang="en-US" dirty="0" smtClean="0"/>
              <a:t>a particular class. </a:t>
            </a:r>
          </a:p>
          <a:p>
            <a:pPr algn="just"/>
            <a:r>
              <a:rPr lang="en-US" dirty="0" smtClean="0"/>
              <a:t>Like a function, a method can accept arguments as input and can return a value to the caller. </a:t>
            </a:r>
          </a:p>
          <a:p>
            <a:pPr algn="just"/>
            <a:r>
              <a:rPr lang="en-US" dirty="0" smtClean="0"/>
              <a:t>Methods are also invoked like functions, except that the method is prefaced with the name of the object invoking the method, like this:</a:t>
            </a:r>
          </a:p>
          <a:p>
            <a:pPr algn="ctr">
              <a:buNone/>
            </a:pPr>
            <a:r>
              <a:rPr lang="en-US" dirty="0" smtClean="0"/>
              <a:t>$object-&gt;</a:t>
            </a:r>
            <a:r>
              <a:rPr lang="en-US" dirty="0" err="1" smtClean="0"/>
              <a:t>method_name</a:t>
            </a:r>
            <a:r>
              <a:rPr lang="en-US" dirty="0" smtClean="0"/>
              <a:t>();</a:t>
            </a:r>
          </a:p>
          <a:p>
            <a:pPr algn="just">
              <a:buNone/>
            </a:pPr>
            <a:r>
              <a:rPr lang="en-US" b="1" dirty="0" smtClean="0"/>
              <a:t>Declaring Methods</a:t>
            </a:r>
          </a:p>
          <a:p>
            <a:pPr algn="just"/>
            <a:r>
              <a:rPr lang="en-US" i="1" dirty="0" smtClean="0"/>
              <a:t>Syntax:</a:t>
            </a:r>
          </a:p>
          <a:p>
            <a:pPr lvl="1">
              <a:buNone/>
            </a:pPr>
            <a:r>
              <a:rPr lang="en-US" dirty="0" smtClean="0"/>
              <a:t>scope function </a:t>
            </a:r>
            <a:r>
              <a:rPr lang="en-US" dirty="0" err="1" smtClean="0"/>
              <a:t>functionName</a:t>
            </a:r>
            <a:r>
              <a:rPr lang="en-US" dirty="0" smtClean="0"/>
              <a:t>()</a:t>
            </a:r>
          </a:p>
          <a:p>
            <a:pPr lvl="1">
              <a:buNone/>
            </a:pPr>
            <a:r>
              <a:rPr lang="en-US" dirty="0" smtClean="0"/>
              <a:t>{</a:t>
            </a:r>
          </a:p>
          <a:p>
            <a:pPr lvl="1">
              <a:buNone/>
            </a:pPr>
            <a:r>
              <a:rPr lang="en-US" dirty="0" smtClean="0"/>
              <a:t>// Function body goes here</a:t>
            </a:r>
          </a:p>
          <a:p>
            <a:pPr lvl="1">
              <a:buNone/>
            </a:pPr>
            <a:r>
              <a:rPr lang="en-US" dirty="0" smtClean="0"/>
              <a:t>}</a:t>
            </a:r>
            <a:endParaRPr lang="en-US" b="1" i="1" dirty="0"/>
          </a:p>
        </p:txBody>
      </p:sp>
      <p:sp>
        <p:nvSpPr>
          <p:cNvPr id="4" name="Rectangle 3"/>
          <p:cNvSpPr/>
          <p:nvPr/>
        </p:nvSpPr>
        <p:spPr>
          <a:xfrm>
            <a:off x="5029200" y="4419600"/>
            <a:ext cx="3733800" cy="1477328"/>
          </a:xfrm>
          <a:prstGeom prst="rect">
            <a:avLst/>
          </a:prstGeom>
        </p:spPr>
        <p:txBody>
          <a:bodyPr wrap="square">
            <a:spAutoFit/>
          </a:bodyPr>
          <a:lstStyle/>
          <a:p>
            <a:r>
              <a:rPr lang="en-US" b="1" dirty="0" smtClean="0"/>
              <a:t>Example:</a:t>
            </a:r>
          </a:p>
          <a:p>
            <a:r>
              <a:rPr lang="en-US" dirty="0" smtClean="0"/>
              <a:t>public function </a:t>
            </a:r>
            <a:r>
              <a:rPr lang="en-US" dirty="0" err="1" smtClean="0"/>
              <a:t>calculateSalary</a:t>
            </a:r>
            <a:r>
              <a:rPr lang="en-US" dirty="0" smtClean="0"/>
              <a:t>()</a:t>
            </a:r>
          </a:p>
          <a:p>
            <a:r>
              <a:rPr lang="en-US" dirty="0" smtClean="0"/>
              <a:t>{</a:t>
            </a:r>
          </a:p>
          <a:p>
            <a:r>
              <a:rPr lang="en-US" dirty="0" smtClean="0"/>
              <a:t>return $this-&gt;wage * $this-&gt;hours;</a:t>
            </a:r>
          </a:p>
          <a:p>
            <a:r>
              <a:rPr lang="en-US" dirty="0" smtClean="0"/>
              <a:t>}</a:t>
            </a:r>
            <a:endParaRPr lang="en-US" dirty="0"/>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Object Oriented PHP</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Invoking Methods:</a:t>
            </a:r>
          </a:p>
          <a:p>
            <a:r>
              <a:rPr lang="en-US" dirty="0" smtClean="0"/>
              <a:t>Example:</a:t>
            </a:r>
          </a:p>
          <a:p>
            <a:pPr lvl="2">
              <a:buNone/>
            </a:pPr>
            <a:r>
              <a:rPr lang="en-US" dirty="0" smtClean="0"/>
              <a:t>$employee = new Employee("Janie");</a:t>
            </a:r>
          </a:p>
          <a:p>
            <a:pPr lvl="2">
              <a:buNone/>
            </a:pPr>
            <a:r>
              <a:rPr lang="en-US" dirty="0" smtClean="0"/>
              <a:t>$salary = $employee-&gt;</a:t>
            </a:r>
            <a:r>
              <a:rPr lang="en-US" dirty="0" err="1" smtClean="0"/>
              <a:t>calculateSalary</a:t>
            </a:r>
            <a:r>
              <a:rPr lang="en-US" dirty="0" smtClean="0"/>
              <a:t>();</a:t>
            </a:r>
          </a:p>
          <a:p>
            <a:r>
              <a:rPr lang="en-US" dirty="0" smtClean="0"/>
              <a:t>Method Scopes</a:t>
            </a:r>
          </a:p>
          <a:p>
            <a:pPr algn="just"/>
            <a:r>
              <a:rPr lang="en-US" dirty="0" smtClean="0"/>
              <a:t>PHP supports six method scopes: </a:t>
            </a:r>
          </a:p>
          <a:p>
            <a:pPr lvl="2" algn="just"/>
            <a:r>
              <a:rPr lang="en-US" i="1" dirty="0" smtClean="0"/>
              <a:t>Public</a:t>
            </a:r>
          </a:p>
          <a:p>
            <a:pPr lvl="2" algn="just"/>
            <a:r>
              <a:rPr lang="en-US" i="1" dirty="0" smtClean="0"/>
              <a:t>Private</a:t>
            </a:r>
          </a:p>
          <a:p>
            <a:pPr lvl="2" algn="just"/>
            <a:r>
              <a:rPr lang="en-US" i="1" dirty="0" smtClean="0"/>
              <a:t>Protected</a:t>
            </a:r>
          </a:p>
          <a:p>
            <a:pPr lvl="2" algn="just"/>
            <a:r>
              <a:rPr lang="en-US" i="1" dirty="0" smtClean="0"/>
              <a:t>Abstract</a:t>
            </a:r>
          </a:p>
          <a:p>
            <a:pPr lvl="2" algn="just"/>
            <a:r>
              <a:rPr lang="en-US" i="1" dirty="0" smtClean="0"/>
              <a:t>Final</a:t>
            </a:r>
          </a:p>
          <a:p>
            <a:pPr lvl="2" algn="just"/>
            <a:r>
              <a:rPr lang="en-US" i="1" dirty="0" smtClean="0"/>
              <a:t>Static</a:t>
            </a:r>
            <a:endParaRPr lang="en-US" dirty="0"/>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Object Oriented PHP</a:t>
            </a:r>
            <a:endParaRPr lang="en-US" b="1" dirty="0"/>
          </a:p>
        </p:txBody>
      </p:sp>
      <p:sp>
        <p:nvSpPr>
          <p:cNvPr id="3" name="Content Placeholder 2"/>
          <p:cNvSpPr>
            <a:spLocks noGrp="1"/>
          </p:cNvSpPr>
          <p:nvPr>
            <p:ph idx="1"/>
          </p:nvPr>
        </p:nvSpPr>
        <p:spPr/>
        <p:txBody>
          <a:bodyPr>
            <a:normAutofit fontScale="55000" lnSpcReduction="20000"/>
          </a:bodyPr>
          <a:lstStyle/>
          <a:p>
            <a:r>
              <a:rPr lang="en-US" sz="3600" dirty="0" smtClean="0"/>
              <a:t>Public methods can be accessed from anywhere at any time.</a:t>
            </a:r>
          </a:p>
          <a:p>
            <a:pPr lvl="1">
              <a:buNone/>
            </a:pPr>
            <a:r>
              <a:rPr lang="en-US" sz="2900" dirty="0" smtClean="0"/>
              <a:t>&lt;?php</a:t>
            </a:r>
          </a:p>
          <a:p>
            <a:pPr lvl="1">
              <a:buNone/>
            </a:pPr>
            <a:r>
              <a:rPr lang="en-US" sz="2900" dirty="0" smtClean="0"/>
              <a:t>class Visitors</a:t>
            </a:r>
          </a:p>
          <a:p>
            <a:pPr lvl="1">
              <a:buNone/>
            </a:pPr>
            <a:r>
              <a:rPr lang="en-US" sz="2900" dirty="0" smtClean="0"/>
              <a:t>{</a:t>
            </a:r>
          </a:p>
          <a:p>
            <a:pPr lvl="1">
              <a:buNone/>
            </a:pPr>
            <a:r>
              <a:rPr lang="en-US" sz="2900" b="1" dirty="0" smtClean="0"/>
              <a:t>public </a:t>
            </a:r>
            <a:r>
              <a:rPr lang="en-US" sz="2900" dirty="0" smtClean="0"/>
              <a:t>function </a:t>
            </a:r>
            <a:r>
              <a:rPr lang="en-US" sz="2900" dirty="0" err="1" smtClean="0"/>
              <a:t>greetVisitor</a:t>
            </a:r>
            <a:r>
              <a:rPr lang="en-US" sz="2900" dirty="0" smtClean="0"/>
              <a:t>()</a:t>
            </a:r>
          </a:p>
          <a:p>
            <a:pPr lvl="1">
              <a:buNone/>
            </a:pPr>
            <a:r>
              <a:rPr lang="en-US" sz="2900" dirty="0" smtClean="0"/>
              <a:t>{</a:t>
            </a:r>
          </a:p>
          <a:p>
            <a:pPr lvl="1">
              <a:buNone/>
            </a:pPr>
            <a:r>
              <a:rPr lang="en-US" sz="2900" dirty="0" smtClean="0"/>
              <a:t>echo "Hello&lt;br /&gt;";</a:t>
            </a:r>
          </a:p>
          <a:p>
            <a:pPr lvl="1">
              <a:buNone/>
            </a:pPr>
            <a:r>
              <a:rPr lang="en-US" sz="2900" dirty="0" smtClean="0"/>
              <a:t>}</a:t>
            </a:r>
          </a:p>
          <a:p>
            <a:pPr lvl="1">
              <a:buNone/>
            </a:pPr>
            <a:r>
              <a:rPr lang="en-US" sz="2900" dirty="0" smtClean="0"/>
              <a:t>function </a:t>
            </a:r>
            <a:r>
              <a:rPr lang="en-US" sz="2900" dirty="0" err="1" smtClean="0"/>
              <a:t>sayGoodbye</a:t>
            </a:r>
            <a:r>
              <a:rPr lang="en-US" sz="2900" dirty="0" smtClean="0"/>
              <a:t>()</a:t>
            </a:r>
          </a:p>
          <a:p>
            <a:pPr lvl="1">
              <a:buNone/>
            </a:pPr>
            <a:r>
              <a:rPr lang="en-US" sz="2900" dirty="0" smtClean="0"/>
              <a:t>{</a:t>
            </a:r>
          </a:p>
          <a:p>
            <a:pPr lvl="1">
              <a:buNone/>
            </a:pPr>
            <a:r>
              <a:rPr lang="en-US" sz="2900" dirty="0" smtClean="0"/>
              <a:t>echo "Goodbye&lt;br /&gt;";</a:t>
            </a:r>
          </a:p>
          <a:p>
            <a:pPr lvl="1">
              <a:buNone/>
            </a:pPr>
            <a:r>
              <a:rPr lang="en-US" sz="2900" dirty="0" smtClean="0"/>
              <a:t>}</a:t>
            </a:r>
          </a:p>
          <a:p>
            <a:pPr lvl="1">
              <a:buNone/>
            </a:pPr>
            <a:r>
              <a:rPr lang="en-US" sz="2900" dirty="0" smtClean="0"/>
              <a:t>}</a:t>
            </a:r>
          </a:p>
          <a:p>
            <a:pPr lvl="1">
              <a:buNone/>
            </a:pPr>
            <a:r>
              <a:rPr lang="en-US" sz="2900" dirty="0" smtClean="0"/>
              <a:t>Visitors::</a:t>
            </a:r>
            <a:r>
              <a:rPr lang="en-US" sz="2900" dirty="0" err="1" smtClean="0"/>
              <a:t>greetVisitor</a:t>
            </a:r>
            <a:r>
              <a:rPr lang="en-US" sz="2900" dirty="0" smtClean="0"/>
              <a:t>();</a:t>
            </a:r>
          </a:p>
          <a:p>
            <a:pPr lvl="1">
              <a:buNone/>
            </a:pPr>
            <a:r>
              <a:rPr lang="en-US" sz="2900" dirty="0" smtClean="0"/>
              <a:t>$visitor = new Visitors();</a:t>
            </a:r>
          </a:p>
          <a:p>
            <a:pPr lvl="1">
              <a:buNone/>
            </a:pPr>
            <a:r>
              <a:rPr lang="en-US" sz="2900" dirty="0" smtClean="0"/>
              <a:t>$visitor-&gt;</a:t>
            </a:r>
            <a:r>
              <a:rPr lang="en-US" sz="2900" dirty="0" err="1" smtClean="0"/>
              <a:t>sayGoodbye</a:t>
            </a:r>
            <a:r>
              <a:rPr lang="en-US" sz="2900" dirty="0" smtClean="0"/>
              <a:t>();</a:t>
            </a:r>
          </a:p>
          <a:p>
            <a:pPr lvl="1">
              <a:buNone/>
            </a:pPr>
            <a:r>
              <a:rPr lang="en-US" sz="2900" dirty="0" smtClean="0"/>
              <a:t>?&gt;</a:t>
            </a:r>
            <a:endParaRPr lang="en-US" sz="2900" dirty="0"/>
          </a:p>
        </p:txBody>
      </p:sp>
      <p:sp>
        <p:nvSpPr>
          <p:cNvPr id="4" name="Rectangle 3"/>
          <p:cNvSpPr/>
          <p:nvPr/>
        </p:nvSpPr>
        <p:spPr>
          <a:xfrm>
            <a:off x="6248400" y="3581400"/>
            <a:ext cx="1447800" cy="923330"/>
          </a:xfrm>
          <a:prstGeom prst="rect">
            <a:avLst/>
          </a:prstGeom>
        </p:spPr>
        <p:txBody>
          <a:bodyPr wrap="square">
            <a:spAutoFit/>
          </a:bodyPr>
          <a:lstStyle/>
          <a:p>
            <a:r>
              <a:rPr lang="en-US" b="1" dirty="0" smtClean="0"/>
              <a:t>Output:</a:t>
            </a:r>
          </a:p>
          <a:p>
            <a:r>
              <a:rPr lang="en-US" dirty="0" smtClean="0"/>
              <a:t>Hello</a:t>
            </a:r>
          </a:p>
          <a:p>
            <a:r>
              <a:rPr lang="en-US" dirty="0" smtClean="0"/>
              <a:t>Goodbye</a:t>
            </a:r>
            <a:endParaRPr lang="en-US" dirty="0"/>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Object Oriented PHP</a:t>
            </a:r>
            <a:endParaRPr lang="en-US" b="1"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Private:</a:t>
            </a:r>
          </a:p>
          <a:p>
            <a:pPr algn="just"/>
            <a:r>
              <a:rPr lang="en-US" dirty="0" smtClean="0"/>
              <a:t>Methods marked as </a:t>
            </a:r>
            <a:r>
              <a:rPr lang="en-US" i="1" dirty="0" smtClean="0"/>
              <a:t>private are available for use only within the originating class and </a:t>
            </a:r>
            <a:r>
              <a:rPr lang="en-US" dirty="0" smtClean="0"/>
              <a:t>cannot be called by the instantiated object, nor by any of the originating class’s subclasses.</a:t>
            </a:r>
          </a:p>
          <a:p>
            <a:pPr algn="just"/>
            <a:r>
              <a:rPr lang="en-US" b="1" dirty="0" smtClean="0"/>
              <a:t>Example:</a:t>
            </a:r>
          </a:p>
          <a:p>
            <a:pPr lvl="2">
              <a:buNone/>
            </a:pPr>
            <a:r>
              <a:rPr lang="en-US" dirty="0" smtClean="0"/>
              <a:t>private function </a:t>
            </a:r>
            <a:r>
              <a:rPr lang="en-US" dirty="0" err="1" smtClean="0"/>
              <a:t>validateCardNumber</a:t>
            </a:r>
            <a:r>
              <a:rPr lang="en-US" dirty="0" smtClean="0"/>
              <a:t>($number)</a:t>
            </a:r>
          </a:p>
          <a:p>
            <a:pPr lvl="2">
              <a:buNone/>
            </a:pPr>
            <a:r>
              <a:rPr lang="en-US" dirty="0" smtClean="0"/>
              <a:t>{</a:t>
            </a:r>
          </a:p>
          <a:p>
            <a:pPr lvl="2">
              <a:buNone/>
            </a:pPr>
            <a:r>
              <a:rPr lang="en-US" dirty="0" smtClean="0"/>
              <a:t>if (! ereg('^([0-9]{4})-([0-9]{3})-([0-9]{2})') ) return FALSE;</a:t>
            </a:r>
          </a:p>
          <a:p>
            <a:pPr lvl="2">
              <a:buNone/>
            </a:pPr>
            <a:r>
              <a:rPr lang="en-US" dirty="0" smtClean="0"/>
              <a:t>else return TRUE;</a:t>
            </a:r>
          </a:p>
          <a:p>
            <a:pPr lvl="2">
              <a:buNone/>
            </a:pPr>
            <a:r>
              <a:rPr lang="en-US" dirty="0" smtClean="0"/>
              <a:t>}</a:t>
            </a:r>
          </a:p>
        </p:txBody>
      </p:sp>
      <p:sp>
        <p:nvSpPr>
          <p:cNvPr id="5" name="Rectangle 4"/>
          <p:cNvSpPr/>
          <p:nvPr/>
        </p:nvSpPr>
        <p:spPr>
          <a:xfrm>
            <a:off x="2667000" y="5638800"/>
            <a:ext cx="6096000" cy="923330"/>
          </a:xfrm>
          <a:prstGeom prst="rect">
            <a:avLst/>
          </a:prstGeom>
        </p:spPr>
        <p:txBody>
          <a:bodyPr wrap="square">
            <a:spAutoFit/>
          </a:bodyPr>
          <a:lstStyle/>
          <a:p>
            <a:pPr algn="just"/>
            <a:r>
              <a:rPr lang="en-US" b="1" dirty="0" smtClean="0"/>
              <a:t>Output:</a:t>
            </a:r>
          </a:p>
          <a:p>
            <a:pPr algn="just"/>
            <a:r>
              <a:rPr lang="en-US" dirty="0" smtClean="0"/>
              <a:t>Attempts to call this method from an instantiated object result in a fatal error.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0.05"/>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anim calcmode="lin" valueType="num">
                                      <p:cBhvr>
                                        <p:cTn id="9" dur="500" fill="hold"/>
                                        <p:tgtEl>
                                          <p:spTgt spid="5"/>
                                        </p:tgtEl>
                                        <p:attrNameLst>
                                          <p:attrName>ppt_x</p:attrName>
                                        </p:attrNameLst>
                                      </p:cBhvr>
                                      <p:tavLst>
                                        <p:tav tm="0">
                                          <p:val>
                                            <p:strVal val="#ppt_x-.2"/>
                                          </p:val>
                                        </p:tav>
                                        <p:tav tm="100000">
                                          <p:val>
                                            <p:strVal val="#ppt_x"/>
                                          </p:val>
                                        </p:tav>
                                      </p:tavLst>
                                    </p:anim>
                                    <p:anim calcmode="lin" valueType="num">
                                      <p:cBhvr>
                                        <p:cTn id="10" dur="500" fill="hold"/>
                                        <p:tgtEl>
                                          <p:spTgt spid="5"/>
                                        </p:tgtEl>
                                        <p:attrNameLst>
                                          <p:attrName>ppt_y</p:attrName>
                                        </p:attrNameLst>
                                      </p:cBhvr>
                                      <p:tavLst>
                                        <p:tav tm="0">
                                          <p:val>
                                            <p:strVal val="#ppt_y"/>
                                          </p:val>
                                        </p:tav>
                                        <p:tav tm="100000">
                                          <p:val>
                                            <p:strVal val="#ppt_y"/>
                                          </p:val>
                                        </p:tav>
                                      </p:tavLst>
                                    </p:anim>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70037"/>
            <a:ext cx="8229600" cy="4678363"/>
          </a:xfrm>
        </p:spPr>
        <p:txBody>
          <a:bodyPr>
            <a:noAutofit/>
          </a:bodyPr>
          <a:lstStyle/>
          <a:p>
            <a:pPr algn="just">
              <a:buNone/>
            </a:pPr>
            <a:r>
              <a:rPr lang="en-US" sz="2000" b="1" dirty="0" smtClean="0"/>
              <a:t>	PHP Float</a:t>
            </a:r>
          </a:p>
          <a:p>
            <a:pPr algn="just"/>
            <a:r>
              <a:rPr lang="en-US" sz="2000" dirty="0" smtClean="0"/>
              <a:t>A float (floating point number) is a number with a decimal point or a number in exponential form.</a:t>
            </a:r>
          </a:p>
          <a:p>
            <a:pPr algn="just"/>
            <a:r>
              <a:rPr lang="en-US" sz="2000" dirty="0" smtClean="0"/>
              <a:t>In the following example $x is a float. The PHP var_dump() function returns the data type and value</a:t>
            </a:r>
          </a:p>
          <a:p>
            <a:pPr>
              <a:buNone/>
            </a:pPr>
            <a:r>
              <a:rPr lang="en-US" sz="2000" dirty="0" smtClean="0"/>
              <a:t>	&lt;!DOCTYPE html&gt;</a:t>
            </a:r>
            <a:br>
              <a:rPr lang="en-US" sz="2000" dirty="0" smtClean="0"/>
            </a:br>
            <a:r>
              <a:rPr lang="en-US" sz="2000" dirty="0" smtClean="0"/>
              <a:t>&lt;html&gt;</a:t>
            </a:r>
            <a:br>
              <a:rPr lang="en-US" sz="2000" dirty="0" smtClean="0"/>
            </a:br>
            <a:r>
              <a:rPr lang="en-US" sz="2000" dirty="0" smtClean="0"/>
              <a:t>&lt;body&gt;</a:t>
            </a:r>
            <a:br>
              <a:rPr lang="en-US" sz="2000" dirty="0" smtClean="0"/>
            </a:br>
            <a:r>
              <a:rPr lang="en-US" sz="2000" dirty="0" smtClean="0"/>
              <a:t>&lt;?php  </a:t>
            </a:r>
            <a:br>
              <a:rPr lang="en-US" sz="2000" dirty="0" smtClean="0"/>
            </a:br>
            <a:r>
              <a:rPr lang="en-US" sz="2000" dirty="0" smtClean="0"/>
              <a:t>$x = 10.365;</a:t>
            </a:r>
            <a:br>
              <a:rPr lang="en-US" sz="2000" dirty="0" smtClean="0"/>
            </a:br>
            <a:r>
              <a:rPr lang="en-US" sz="2000" dirty="0" smtClean="0"/>
              <a:t>var_dump($x);</a:t>
            </a:r>
            <a:br>
              <a:rPr lang="en-US" sz="2000" dirty="0" smtClean="0"/>
            </a:br>
            <a:r>
              <a:rPr lang="en-US" sz="2000" dirty="0" smtClean="0"/>
              <a:t>?&gt;  </a:t>
            </a:r>
            <a:br>
              <a:rPr lang="en-US" sz="2000" dirty="0" smtClean="0"/>
            </a:br>
            <a:r>
              <a:rPr lang="en-US" sz="2000" dirty="0" smtClean="0"/>
              <a:t>&lt;/body&gt;</a:t>
            </a:r>
            <a:br>
              <a:rPr lang="en-US" sz="2000" dirty="0" smtClean="0"/>
            </a:br>
            <a:r>
              <a:rPr lang="en-US" sz="2000" dirty="0" smtClean="0"/>
              <a:t>&lt;/html&gt;</a:t>
            </a:r>
          </a:p>
          <a:p>
            <a:pPr algn="just"/>
            <a:endParaRPr lang="en-US" sz="2000" dirty="0"/>
          </a:p>
        </p:txBody>
      </p:sp>
      <p:sp>
        <p:nvSpPr>
          <p:cNvPr id="5" name="Rectangle 4"/>
          <p:cNvSpPr/>
          <p:nvPr/>
        </p:nvSpPr>
        <p:spPr>
          <a:xfrm>
            <a:off x="6096000" y="5410200"/>
            <a:ext cx="1452129" cy="646331"/>
          </a:xfrm>
          <a:prstGeom prst="rect">
            <a:avLst/>
          </a:prstGeom>
        </p:spPr>
        <p:txBody>
          <a:bodyPr wrap="none">
            <a:spAutoFit/>
          </a:bodyPr>
          <a:lstStyle/>
          <a:p>
            <a:r>
              <a:rPr lang="en-US" b="1" dirty="0" smtClean="0"/>
              <a:t>Output:</a:t>
            </a:r>
          </a:p>
          <a:p>
            <a:r>
              <a:rPr lang="en-US" dirty="0" smtClean="0"/>
              <a:t>float(10.365) </a:t>
            </a:r>
            <a:endParaRPr lang="en-US" dirty="0"/>
          </a:p>
        </p:txBody>
      </p:sp>
      <p:sp>
        <p:nvSpPr>
          <p:cNvPr id="4" name="Title 4"/>
          <p:cNvSpPr>
            <a:spLocks noGrp="1"/>
          </p:cNvSpPr>
          <p:nvPr>
            <p:ph type="title"/>
          </p:nvPr>
        </p:nvSpPr>
        <p:spPr>
          <a:xfrm>
            <a:off x="457200" y="274638"/>
            <a:ext cx="8229600" cy="1143000"/>
          </a:xfrm>
        </p:spPr>
        <p:txBody>
          <a:bodyPr/>
          <a:lstStyle/>
          <a:p>
            <a:r>
              <a:rPr lang="en-US" b="1" dirty="0" smtClean="0"/>
              <a:t>Data Types</a:t>
            </a:r>
            <a:endParaRPr lang="en-US" dirty="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Object Oriented PHP</a:t>
            </a:r>
            <a:endParaRPr lang="en-US" b="1" dirty="0"/>
          </a:p>
        </p:txBody>
      </p:sp>
      <p:sp>
        <p:nvSpPr>
          <p:cNvPr id="3" name="Content Placeholder 2"/>
          <p:cNvSpPr>
            <a:spLocks noGrp="1"/>
          </p:cNvSpPr>
          <p:nvPr>
            <p:ph idx="1"/>
          </p:nvPr>
        </p:nvSpPr>
        <p:spPr/>
        <p:txBody>
          <a:bodyPr>
            <a:normAutofit fontScale="70000" lnSpcReduction="20000"/>
          </a:bodyPr>
          <a:lstStyle/>
          <a:p>
            <a:pPr algn="just">
              <a:buNone/>
            </a:pPr>
            <a:r>
              <a:rPr lang="en-US" b="1" dirty="0" smtClean="0"/>
              <a:t>Protected:</a:t>
            </a:r>
          </a:p>
          <a:p>
            <a:pPr algn="just"/>
            <a:r>
              <a:rPr lang="en-US" dirty="0" smtClean="0"/>
              <a:t>Class methods marked as </a:t>
            </a:r>
            <a:r>
              <a:rPr lang="en-US" i="1" dirty="0" smtClean="0"/>
              <a:t>protected are available only to the originating class and its </a:t>
            </a:r>
            <a:r>
              <a:rPr lang="en-US" dirty="0" smtClean="0"/>
              <a:t>subclasses.</a:t>
            </a:r>
          </a:p>
          <a:p>
            <a:r>
              <a:rPr lang="en-US" b="1" dirty="0" smtClean="0"/>
              <a:t>Abstract</a:t>
            </a:r>
          </a:p>
          <a:p>
            <a:pPr algn="just"/>
            <a:r>
              <a:rPr lang="en-US" i="1" dirty="0" smtClean="0"/>
              <a:t>Abstract methods are special in that they are declared only within a parent class but are </a:t>
            </a:r>
            <a:r>
              <a:rPr lang="en-US" dirty="0" smtClean="0"/>
              <a:t>implemented in child classes.</a:t>
            </a:r>
          </a:p>
          <a:p>
            <a:pPr algn="ctr">
              <a:buNone/>
            </a:pPr>
            <a:r>
              <a:rPr lang="en-US" dirty="0" smtClean="0"/>
              <a:t>abstract function </a:t>
            </a:r>
            <a:r>
              <a:rPr lang="en-US" dirty="0" err="1" smtClean="0"/>
              <a:t>methodName</a:t>
            </a:r>
            <a:r>
              <a:rPr lang="en-US" dirty="0" smtClean="0"/>
              <a:t>();</a:t>
            </a:r>
          </a:p>
          <a:p>
            <a:pPr algn="just"/>
            <a:r>
              <a:rPr lang="en-US" b="1" dirty="0" smtClean="0"/>
              <a:t>Example:</a:t>
            </a:r>
          </a:p>
          <a:p>
            <a:pPr lvl="2">
              <a:buNone/>
            </a:pPr>
            <a:r>
              <a:rPr lang="en-US" dirty="0" smtClean="0"/>
              <a:t>abstract class Employee</a:t>
            </a:r>
          </a:p>
          <a:p>
            <a:pPr lvl="2">
              <a:buNone/>
            </a:pPr>
            <a:r>
              <a:rPr lang="en-US" dirty="0" smtClean="0"/>
              <a:t>{</a:t>
            </a:r>
          </a:p>
          <a:p>
            <a:pPr lvl="2">
              <a:buNone/>
            </a:pPr>
            <a:r>
              <a:rPr lang="en-US" dirty="0" smtClean="0"/>
              <a:t>abstract function hire();</a:t>
            </a:r>
          </a:p>
          <a:p>
            <a:pPr lvl="2">
              <a:buNone/>
            </a:pPr>
            <a:r>
              <a:rPr lang="en-US" dirty="0" smtClean="0"/>
              <a:t>abstract function fire();</a:t>
            </a:r>
          </a:p>
          <a:p>
            <a:pPr lvl="2">
              <a:buNone/>
            </a:pPr>
            <a:r>
              <a:rPr lang="en-US" dirty="0" smtClean="0"/>
              <a:t>abstract function promote();</a:t>
            </a:r>
          </a:p>
          <a:p>
            <a:pPr lvl="2">
              <a:buNone/>
            </a:pPr>
            <a:r>
              <a:rPr lang="en-US" dirty="0" smtClean="0"/>
              <a:t>abstract demote();</a:t>
            </a:r>
          </a:p>
          <a:p>
            <a:pPr lvl="2">
              <a:buNone/>
            </a:pPr>
            <a:r>
              <a:rPr lang="en-US" dirty="0" smtClean="0"/>
              <a:t>}</a:t>
            </a:r>
            <a:endParaRPr lang="en-US" dirty="0"/>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Object Oriented PHP</a:t>
            </a:r>
            <a:endParaRPr lang="en-US" b="1" dirty="0"/>
          </a:p>
        </p:txBody>
      </p:sp>
      <p:sp>
        <p:nvSpPr>
          <p:cNvPr id="3" name="Content Placeholder 2"/>
          <p:cNvSpPr>
            <a:spLocks noGrp="1"/>
          </p:cNvSpPr>
          <p:nvPr>
            <p:ph idx="1"/>
          </p:nvPr>
        </p:nvSpPr>
        <p:spPr/>
        <p:txBody>
          <a:bodyPr>
            <a:normAutofit fontScale="92500" lnSpcReduction="20000"/>
          </a:bodyPr>
          <a:lstStyle/>
          <a:p>
            <a:pPr algn="just"/>
            <a:r>
              <a:rPr lang="en-US" b="1" dirty="0" smtClean="0"/>
              <a:t>Final</a:t>
            </a:r>
          </a:p>
          <a:p>
            <a:pPr algn="just"/>
            <a:r>
              <a:rPr lang="en-US" dirty="0" smtClean="0"/>
              <a:t>Marking a method as </a:t>
            </a:r>
            <a:r>
              <a:rPr lang="en-US" i="1" dirty="0" smtClean="0"/>
              <a:t>final prevents it from being overridden by a subclass. A finalized </a:t>
            </a:r>
            <a:r>
              <a:rPr lang="en-US" dirty="0" smtClean="0"/>
              <a:t>method is declared like this:</a:t>
            </a:r>
          </a:p>
          <a:p>
            <a:pPr algn="just"/>
            <a:r>
              <a:rPr lang="en-US" b="1" dirty="0" smtClean="0"/>
              <a:t>Example:</a:t>
            </a:r>
          </a:p>
          <a:p>
            <a:pPr lvl="2" algn="just">
              <a:buNone/>
            </a:pPr>
            <a:r>
              <a:rPr lang="en-US" dirty="0" smtClean="0"/>
              <a:t>class Employee</a:t>
            </a:r>
          </a:p>
          <a:p>
            <a:pPr lvl="2" algn="just">
              <a:buNone/>
            </a:pPr>
            <a:r>
              <a:rPr lang="en-US" dirty="0" smtClean="0"/>
              <a:t>{</a:t>
            </a:r>
          </a:p>
          <a:p>
            <a:pPr lvl="2" algn="just">
              <a:buNone/>
            </a:pPr>
            <a:r>
              <a:rPr lang="en-US" dirty="0" smtClean="0"/>
              <a:t>...</a:t>
            </a:r>
          </a:p>
          <a:p>
            <a:pPr lvl="2" algn="just">
              <a:buNone/>
            </a:pPr>
            <a:r>
              <a:rPr lang="en-US" dirty="0" smtClean="0"/>
              <a:t>final function </a:t>
            </a:r>
            <a:r>
              <a:rPr lang="en-US" dirty="0" err="1" smtClean="0"/>
              <a:t>getName</a:t>
            </a:r>
            <a:r>
              <a:rPr lang="en-US" dirty="0" smtClean="0"/>
              <a:t>() {</a:t>
            </a:r>
          </a:p>
          <a:p>
            <a:pPr lvl="2" algn="just">
              <a:buNone/>
            </a:pPr>
            <a:r>
              <a:rPr lang="en-US" dirty="0" smtClean="0"/>
              <a:t>...</a:t>
            </a:r>
          </a:p>
          <a:p>
            <a:pPr lvl="2" algn="just">
              <a:buNone/>
            </a:pPr>
            <a:r>
              <a:rPr lang="en-US" dirty="0" smtClean="0"/>
              <a:t>}</a:t>
            </a:r>
          </a:p>
          <a:p>
            <a:pPr lvl="2" algn="just">
              <a:buNone/>
            </a:pPr>
            <a:r>
              <a:rPr lang="en-US" dirty="0" smtClean="0"/>
              <a:t>}</a:t>
            </a:r>
            <a:endParaRPr lang="en-US" dirty="0"/>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Object Oriented PHP</a:t>
            </a:r>
            <a:endParaRPr lang="en-US" b="1" dirty="0"/>
          </a:p>
        </p:txBody>
      </p:sp>
      <p:sp>
        <p:nvSpPr>
          <p:cNvPr id="3" name="Content Placeholder 2"/>
          <p:cNvSpPr>
            <a:spLocks noGrp="1"/>
          </p:cNvSpPr>
          <p:nvPr>
            <p:ph idx="1"/>
          </p:nvPr>
        </p:nvSpPr>
        <p:spPr/>
        <p:txBody>
          <a:bodyPr>
            <a:normAutofit fontScale="70000" lnSpcReduction="20000"/>
          </a:bodyPr>
          <a:lstStyle/>
          <a:p>
            <a:pPr>
              <a:buNone/>
            </a:pPr>
            <a:r>
              <a:rPr lang="en-US" b="1" dirty="0" smtClean="0"/>
              <a:t>Constructors:</a:t>
            </a:r>
          </a:p>
          <a:p>
            <a:pPr algn="just"/>
            <a:r>
              <a:rPr lang="en-US" dirty="0" smtClean="0"/>
              <a:t>To automatically initialize certain fields and even trigger the execution of methods found when an object is newly instantiated.</a:t>
            </a:r>
          </a:p>
          <a:p>
            <a:pPr lvl="1" algn="just"/>
            <a:r>
              <a:rPr lang="en-US" dirty="0" smtClean="0"/>
              <a:t>OOP constructors offer a number of advantages:</a:t>
            </a:r>
          </a:p>
          <a:p>
            <a:pPr lvl="2" algn="just"/>
            <a:r>
              <a:rPr lang="en-US" dirty="0" smtClean="0"/>
              <a:t>Constructors can accept parameters, which are assigned to specific object fields at creation time.</a:t>
            </a:r>
          </a:p>
          <a:p>
            <a:pPr lvl="2" algn="just"/>
            <a:r>
              <a:rPr lang="en-US" dirty="0" smtClean="0"/>
              <a:t>Constructors can call class methods or other functions.</a:t>
            </a:r>
          </a:p>
          <a:p>
            <a:pPr lvl="2" algn="just"/>
            <a:r>
              <a:rPr lang="en-US" dirty="0" smtClean="0"/>
              <a:t>Class constructors can call on other constructors, including those from the class parent.</a:t>
            </a:r>
          </a:p>
          <a:p>
            <a:pPr algn="just"/>
            <a:r>
              <a:rPr lang="en-US" dirty="0" smtClean="0"/>
              <a:t>PHP recognizes constructors by the name __construct. </a:t>
            </a:r>
          </a:p>
          <a:p>
            <a:pPr algn="just"/>
            <a:r>
              <a:rPr lang="en-US" dirty="0" smtClean="0"/>
              <a:t>The general syntax for constructor declaration follows:</a:t>
            </a:r>
          </a:p>
          <a:p>
            <a:pPr lvl="1">
              <a:buNone/>
            </a:pPr>
            <a:r>
              <a:rPr lang="en-US" dirty="0" smtClean="0"/>
              <a:t>function __construct([argument1, argument2, ..., argumentN])</a:t>
            </a:r>
          </a:p>
          <a:p>
            <a:pPr lvl="1">
              <a:buNone/>
            </a:pPr>
            <a:r>
              <a:rPr lang="en-US" dirty="0" smtClean="0"/>
              <a:t>{</a:t>
            </a:r>
          </a:p>
          <a:p>
            <a:pPr lvl="1">
              <a:buNone/>
            </a:pPr>
            <a:r>
              <a:rPr lang="en-US" dirty="0" smtClean="0"/>
              <a:t>// Class initialization code</a:t>
            </a:r>
          </a:p>
          <a:p>
            <a:pPr lvl="1">
              <a:buNone/>
            </a:pPr>
            <a:r>
              <a:rPr lang="en-US" dirty="0" smtClean="0"/>
              <a:t>}</a:t>
            </a:r>
            <a:endParaRPr lang="en-US" dirty="0"/>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Object Oriented PHP</a:t>
            </a:r>
            <a:endParaRPr lang="en-US" b="1" dirty="0"/>
          </a:p>
        </p:txBody>
      </p:sp>
      <p:sp>
        <p:nvSpPr>
          <p:cNvPr id="3" name="Content Placeholder 2"/>
          <p:cNvSpPr>
            <a:spLocks noGrp="1"/>
          </p:cNvSpPr>
          <p:nvPr>
            <p:ph idx="1"/>
          </p:nvPr>
        </p:nvSpPr>
        <p:spPr/>
        <p:txBody>
          <a:bodyPr/>
          <a:lstStyle/>
          <a:p>
            <a:r>
              <a:rPr lang="en-US" b="1" dirty="0" smtClean="0"/>
              <a:t>Destructors:</a:t>
            </a:r>
          </a:p>
          <a:p>
            <a:pPr algn="just"/>
            <a:r>
              <a:rPr lang="en-US" dirty="0" smtClean="0"/>
              <a:t>Destructors are created like any other method but must be titled __destruct().</a:t>
            </a:r>
          </a:p>
          <a:p>
            <a:pPr algn="just"/>
            <a:r>
              <a:rPr lang="en-US" b="1" dirty="0" smtClean="0"/>
              <a:t>Example:</a:t>
            </a:r>
          </a:p>
          <a:p>
            <a:pPr lvl="2">
              <a:buNone/>
            </a:pPr>
            <a:r>
              <a:rPr lang="en-US" dirty="0" smtClean="0"/>
              <a:t>function __destruct()</a:t>
            </a:r>
          </a:p>
          <a:p>
            <a:pPr lvl="2">
              <a:buNone/>
            </a:pPr>
            <a:r>
              <a:rPr lang="en-US" dirty="0" smtClean="0"/>
              <a:t>{</a:t>
            </a:r>
          </a:p>
          <a:p>
            <a:pPr lvl="2">
              <a:buNone/>
            </a:pPr>
            <a:r>
              <a:rPr lang="en-US" dirty="0" smtClean="0"/>
              <a:t>//Code . . .</a:t>
            </a:r>
          </a:p>
          <a:p>
            <a:pPr lvl="2">
              <a:buNone/>
            </a:pPr>
            <a:r>
              <a:rPr lang="en-US" dirty="0" smtClean="0"/>
              <a:t>}</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Data Types</a:t>
            </a:r>
            <a:endParaRPr lang="en-US" dirty="0"/>
          </a:p>
        </p:txBody>
      </p:sp>
      <p:sp>
        <p:nvSpPr>
          <p:cNvPr id="3" name="Content Placeholder 2"/>
          <p:cNvSpPr>
            <a:spLocks noGrp="1"/>
          </p:cNvSpPr>
          <p:nvPr>
            <p:ph idx="1"/>
          </p:nvPr>
        </p:nvSpPr>
        <p:spPr/>
        <p:txBody>
          <a:bodyPr>
            <a:normAutofit fontScale="55000" lnSpcReduction="20000"/>
          </a:bodyPr>
          <a:lstStyle/>
          <a:p>
            <a:pPr algn="just">
              <a:buNone/>
            </a:pPr>
            <a:r>
              <a:rPr lang="en-US" b="1" dirty="0" smtClean="0"/>
              <a:t>	PHP Boolean</a:t>
            </a:r>
          </a:p>
          <a:p>
            <a:pPr algn="just"/>
            <a:r>
              <a:rPr lang="en-US" dirty="0" smtClean="0"/>
              <a:t>A Boolean represents two possible states: TRUE or FALSE.</a:t>
            </a:r>
          </a:p>
          <a:p>
            <a:pPr>
              <a:buNone/>
            </a:pPr>
            <a:r>
              <a:rPr lang="en-US" dirty="0" smtClean="0"/>
              <a:t>	$x = true;</a:t>
            </a:r>
            <a:br>
              <a:rPr lang="en-US" dirty="0" smtClean="0"/>
            </a:br>
            <a:r>
              <a:rPr lang="en-US" dirty="0" smtClean="0"/>
              <a:t>$y = false;</a:t>
            </a:r>
          </a:p>
          <a:p>
            <a:pPr algn="just"/>
            <a:r>
              <a:rPr lang="en-US" dirty="0" smtClean="0"/>
              <a:t>Booleans are often used in conditional testing. </a:t>
            </a:r>
          </a:p>
          <a:p>
            <a:pPr algn="just">
              <a:buNone/>
            </a:pPr>
            <a:r>
              <a:rPr lang="en-US" b="1" dirty="0" smtClean="0"/>
              <a:t>	PHP Array</a:t>
            </a:r>
          </a:p>
          <a:p>
            <a:pPr algn="just"/>
            <a:r>
              <a:rPr lang="en-US" dirty="0" smtClean="0"/>
              <a:t>An array stores multiple values in one single variable.</a:t>
            </a:r>
          </a:p>
          <a:p>
            <a:pPr algn="just"/>
            <a:r>
              <a:rPr lang="en-US" dirty="0" smtClean="0"/>
              <a:t>In the following example $cars is an array. The PHP var_dump() function returns the data type and value</a:t>
            </a:r>
          </a:p>
          <a:p>
            <a:pPr>
              <a:buNone/>
            </a:pPr>
            <a:r>
              <a:rPr lang="en-US" dirty="0" smtClean="0"/>
              <a:t>	&lt;!DOCTYPE html&gt;</a:t>
            </a:r>
            <a:br>
              <a:rPr lang="en-US" dirty="0" smtClean="0"/>
            </a:br>
            <a:r>
              <a:rPr lang="en-US" dirty="0" smtClean="0"/>
              <a:t>&lt;html&gt;</a:t>
            </a:r>
            <a:br>
              <a:rPr lang="en-US" dirty="0" smtClean="0"/>
            </a:br>
            <a:r>
              <a:rPr lang="en-US" dirty="0" smtClean="0"/>
              <a:t>&lt;body&gt;</a:t>
            </a:r>
            <a:br>
              <a:rPr lang="en-US" dirty="0" smtClean="0"/>
            </a:br>
            <a:r>
              <a:rPr lang="en-US" dirty="0" smtClean="0"/>
              <a:t>&lt;?php  </a:t>
            </a:r>
            <a:br>
              <a:rPr lang="en-US" dirty="0" smtClean="0"/>
            </a:br>
            <a:r>
              <a:rPr lang="en-US" dirty="0" smtClean="0"/>
              <a:t>$cars = array("Volvo","BMW","Toyota");</a:t>
            </a:r>
            <a:br>
              <a:rPr lang="en-US" dirty="0" smtClean="0"/>
            </a:br>
            <a:r>
              <a:rPr lang="en-US" dirty="0" smtClean="0"/>
              <a:t>var_dump($cars);</a:t>
            </a:r>
            <a:br>
              <a:rPr lang="en-US" dirty="0" smtClean="0"/>
            </a:br>
            <a:r>
              <a:rPr lang="en-US" dirty="0" smtClean="0"/>
              <a:t>?&gt;  </a:t>
            </a:r>
            <a:br>
              <a:rPr lang="en-US" dirty="0" smtClean="0"/>
            </a:br>
            <a:r>
              <a:rPr lang="en-US" dirty="0" smtClean="0"/>
              <a:t>&lt;/body&gt;</a:t>
            </a:r>
            <a:br>
              <a:rPr lang="en-US" dirty="0" smtClean="0"/>
            </a:br>
            <a:r>
              <a:rPr lang="en-US" dirty="0" smtClean="0"/>
              <a:t>&lt;/html&gt;</a:t>
            </a:r>
            <a:endParaRPr lang="en-US" dirty="0"/>
          </a:p>
        </p:txBody>
      </p:sp>
      <p:sp>
        <p:nvSpPr>
          <p:cNvPr id="4" name="Rectangle 3"/>
          <p:cNvSpPr/>
          <p:nvPr/>
        </p:nvSpPr>
        <p:spPr>
          <a:xfrm>
            <a:off x="4154770" y="5126640"/>
            <a:ext cx="4572000" cy="923330"/>
          </a:xfrm>
          <a:prstGeom prst="rect">
            <a:avLst/>
          </a:prstGeom>
        </p:spPr>
        <p:txBody>
          <a:bodyPr>
            <a:spAutoFit/>
          </a:bodyPr>
          <a:lstStyle/>
          <a:p>
            <a:r>
              <a:rPr lang="en-US" b="1" dirty="0" smtClean="0"/>
              <a:t>Output:</a:t>
            </a:r>
          </a:p>
          <a:p>
            <a:r>
              <a:rPr lang="en-US" dirty="0" smtClean="0"/>
              <a:t>array(3) { [0]=&gt; string(5) "Volvo" [1]=&gt; string(3) "BMW" [2]=&gt; string(6) "Toyota"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Data Types</a:t>
            </a:r>
            <a:endParaRPr lang="en-US" dirty="0"/>
          </a:p>
        </p:txBody>
      </p:sp>
      <p:sp>
        <p:nvSpPr>
          <p:cNvPr id="3" name="Content Placeholder 2"/>
          <p:cNvSpPr>
            <a:spLocks noGrp="1"/>
          </p:cNvSpPr>
          <p:nvPr>
            <p:ph idx="1"/>
          </p:nvPr>
        </p:nvSpPr>
        <p:spPr>
          <a:xfrm>
            <a:off x="457200" y="1600200"/>
            <a:ext cx="8229600" cy="4648200"/>
          </a:xfrm>
        </p:spPr>
        <p:txBody>
          <a:bodyPr>
            <a:noAutofit/>
          </a:bodyPr>
          <a:lstStyle/>
          <a:p>
            <a:pPr algn="just">
              <a:buNone/>
            </a:pPr>
            <a:r>
              <a:rPr lang="en-US" sz="1600" b="1" dirty="0" smtClean="0"/>
              <a:t>	PHP Object</a:t>
            </a:r>
          </a:p>
          <a:p>
            <a:pPr algn="just"/>
            <a:r>
              <a:rPr lang="en-US" sz="1600" dirty="0" smtClean="0"/>
              <a:t>An object is a data type which stores data and information on how to process that data.</a:t>
            </a:r>
          </a:p>
          <a:p>
            <a:pPr algn="just"/>
            <a:r>
              <a:rPr lang="en-US" sz="1600" dirty="0" smtClean="0"/>
              <a:t>In PHP, an object must be explicitly declared.</a:t>
            </a:r>
          </a:p>
          <a:p>
            <a:pPr algn="just"/>
            <a:r>
              <a:rPr lang="en-US" sz="1600" dirty="0" smtClean="0"/>
              <a:t>First we must declare a class of object. For this, we use the class keyword. A class is a structure that can contain properties and methods</a:t>
            </a:r>
          </a:p>
          <a:p>
            <a:pPr>
              <a:buNone/>
            </a:pPr>
            <a:r>
              <a:rPr lang="en-US" sz="1600" dirty="0" smtClean="0"/>
              <a:t>	&lt;!DOCTYPE html&gt;</a:t>
            </a:r>
            <a:br>
              <a:rPr lang="en-US" sz="1600" dirty="0" smtClean="0"/>
            </a:br>
            <a:r>
              <a:rPr lang="en-US" sz="1600" dirty="0" smtClean="0"/>
              <a:t>&lt;html&gt;	&lt;body&gt;</a:t>
            </a:r>
            <a:br>
              <a:rPr lang="en-US" sz="1600" dirty="0" smtClean="0"/>
            </a:br>
            <a:r>
              <a:rPr lang="en-US" sz="1600" dirty="0" smtClean="0"/>
              <a:t>&lt;?php</a:t>
            </a:r>
            <a:br>
              <a:rPr lang="en-US" sz="1600" dirty="0" smtClean="0"/>
            </a:br>
            <a:r>
              <a:rPr lang="en-US" sz="1600" dirty="0" smtClean="0"/>
              <a:t>class Car {</a:t>
            </a:r>
            <a:br>
              <a:rPr lang="en-US" sz="1600" dirty="0" smtClean="0"/>
            </a:br>
            <a:r>
              <a:rPr lang="en-US" sz="1600" dirty="0" smtClean="0"/>
              <a:t>    function Car() </a:t>
            </a:r>
            <a:r>
              <a:rPr lang="en-US" sz="1600" b="1" dirty="0" smtClean="0"/>
              <a:t>{</a:t>
            </a:r>
            <a:r>
              <a:rPr lang="en-US" sz="1600" dirty="0" smtClean="0"/>
              <a:t/>
            </a:r>
            <a:br>
              <a:rPr lang="en-US" sz="1600" dirty="0" smtClean="0"/>
            </a:br>
            <a:r>
              <a:rPr lang="en-US" sz="1600" dirty="0" smtClean="0"/>
              <a:t>        $this-&gt;model = "VW";</a:t>
            </a:r>
            <a:br>
              <a:rPr lang="en-US" sz="1600" dirty="0" smtClean="0"/>
            </a:br>
            <a:r>
              <a:rPr lang="en-US" sz="1600" dirty="0" smtClean="0"/>
              <a:t>    </a:t>
            </a:r>
            <a:r>
              <a:rPr lang="en-US" sz="1600" b="1" dirty="0" smtClean="0"/>
              <a:t>}</a:t>
            </a:r>
            <a:r>
              <a:rPr lang="en-US" sz="1600" dirty="0" smtClean="0"/>
              <a:t>	}</a:t>
            </a:r>
            <a:br>
              <a:rPr lang="en-US" sz="1600" dirty="0" smtClean="0"/>
            </a:br>
            <a:r>
              <a:rPr lang="en-US" sz="1600" dirty="0" smtClean="0"/>
              <a:t>// create an object</a:t>
            </a:r>
            <a:br>
              <a:rPr lang="en-US" sz="1600" dirty="0" smtClean="0"/>
            </a:br>
            <a:r>
              <a:rPr lang="en-US" sz="1600" dirty="0" smtClean="0"/>
              <a:t>$</a:t>
            </a:r>
            <a:r>
              <a:rPr lang="en-US" sz="1600" dirty="0" err="1" smtClean="0"/>
              <a:t>herbie</a:t>
            </a:r>
            <a:r>
              <a:rPr lang="en-US" sz="1600" dirty="0" smtClean="0"/>
              <a:t> = new Car();</a:t>
            </a:r>
            <a:br>
              <a:rPr lang="en-US" sz="1600" dirty="0" smtClean="0"/>
            </a:br>
            <a:r>
              <a:rPr lang="en-US" sz="1600" dirty="0" smtClean="0"/>
              <a:t>// show object properties</a:t>
            </a:r>
            <a:br>
              <a:rPr lang="en-US" sz="1600" dirty="0" smtClean="0"/>
            </a:br>
            <a:r>
              <a:rPr lang="en-US" sz="1600" dirty="0" smtClean="0"/>
              <a:t>echo $</a:t>
            </a:r>
            <a:r>
              <a:rPr lang="en-US" sz="1600" dirty="0" err="1" smtClean="0"/>
              <a:t>herbie</a:t>
            </a:r>
            <a:r>
              <a:rPr lang="en-US" sz="1600" dirty="0" smtClean="0"/>
              <a:t>-&gt;model;</a:t>
            </a:r>
            <a:br>
              <a:rPr lang="en-US" sz="1600" dirty="0" smtClean="0"/>
            </a:br>
            <a:r>
              <a:rPr lang="en-US" sz="1600" dirty="0" smtClean="0"/>
              <a:t>?&gt;</a:t>
            </a:r>
            <a:br>
              <a:rPr lang="en-US" sz="1600" dirty="0" smtClean="0"/>
            </a:br>
            <a:r>
              <a:rPr lang="en-US" sz="1600" dirty="0" smtClean="0"/>
              <a:t>&lt;/body&gt;	&lt;/html&gt;</a:t>
            </a:r>
            <a:endParaRPr lang="en-US" sz="1600" dirty="0"/>
          </a:p>
        </p:txBody>
      </p:sp>
      <p:sp>
        <p:nvSpPr>
          <p:cNvPr id="4" name="Rectangle 3"/>
          <p:cNvSpPr/>
          <p:nvPr/>
        </p:nvSpPr>
        <p:spPr>
          <a:xfrm>
            <a:off x="6705600" y="5334000"/>
            <a:ext cx="933269" cy="646331"/>
          </a:xfrm>
          <a:prstGeom prst="rect">
            <a:avLst/>
          </a:prstGeom>
        </p:spPr>
        <p:txBody>
          <a:bodyPr wrap="none">
            <a:spAutoFit/>
          </a:bodyPr>
          <a:lstStyle/>
          <a:p>
            <a:r>
              <a:rPr lang="en-US" b="1" dirty="0" smtClean="0"/>
              <a:t>Output:</a:t>
            </a:r>
          </a:p>
          <a:p>
            <a:r>
              <a:rPr lang="en-US" dirty="0" smtClean="0"/>
              <a:t>VW </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p:txBody>
          <a:bodyPr/>
          <a:lstStyle/>
          <a:p>
            <a:r>
              <a:rPr lang="en-US" b="1" dirty="0" smtClean="0"/>
              <a:t>Data Types</a:t>
            </a:r>
            <a:endParaRPr lang="en-US" dirty="0"/>
          </a:p>
        </p:txBody>
      </p:sp>
      <p:sp>
        <p:nvSpPr>
          <p:cNvPr id="3" name="Content Placeholder 2"/>
          <p:cNvSpPr>
            <a:spLocks noGrp="1"/>
          </p:cNvSpPr>
          <p:nvPr>
            <p:ph idx="1"/>
          </p:nvPr>
        </p:nvSpPr>
        <p:spPr/>
        <p:txBody>
          <a:bodyPr>
            <a:normAutofit fontScale="62500" lnSpcReduction="20000"/>
          </a:bodyPr>
          <a:lstStyle/>
          <a:p>
            <a:pPr algn="just">
              <a:buNone/>
            </a:pPr>
            <a:r>
              <a:rPr lang="en-US" b="1" dirty="0" smtClean="0"/>
              <a:t>	PHP NULL Value</a:t>
            </a:r>
          </a:p>
          <a:p>
            <a:pPr algn="just"/>
            <a:r>
              <a:rPr lang="en-US" dirty="0" smtClean="0"/>
              <a:t>Null is a special data type which can have only one value: NULL.</a:t>
            </a:r>
          </a:p>
          <a:p>
            <a:pPr algn="just"/>
            <a:r>
              <a:rPr lang="en-US" dirty="0" smtClean="0"/>
              <a:t>A variable of data type NULL is a variable that has no value assigned to it.</a:t>
            </a:r>
          </a:p>
          <a:p>
            <a:pPr algn="just"/>
            <a:r>
              <a:rPr lang="en-US" dirty="0" smtClean="0"/>
              <a:t>If a variable is created without a value, it is automatically assigned a value of NULL.</a:t>
            </a:r>
          </a:p>
          <a:p>
            <a:pPr algn="just"/>
            <a:r>
              <a:rPr lang="en-US" dirty="0" smtClean="0"/>
              <a:t>Variables can also be emptied by setting the value to NULL</a:t>
            </a:r>
          </a:p>
          <a:p>
            <a:pPr>
              <a:buNone/>
            </a:pPr>
            <a:r>
              <a:rPr lang="en-US" dirty="0" smtClean="0"/>
              <a:t>	&lt;!DOCTYPE html&gt;</a:t>
            </a:r>
            <a:br>
              <a:rPr lang="en-US" dirty="0" smtClean="0"/>
            </a:br>
            <a:r>
              <a:rPr lang="en-US" dirty="0" smtClean="0"/>
              <a:t>&lt;html&gt;</a:t>
            </a:r>
            <a:br>
              <a:rPr lang="en-US" dirty="0" smtClean="0"/>
            </a:br>
            <a:r>
              <a:rPr lang="en-US" dirty="0" smtClean="0"/>
              <a:t>&lt;body&gt;</a:t>
            </a:r>
            <a:br>
              <a:rPr lang="en-US" dirty="0" smtClean="0"/>
            </a:br>
            <a:r>
              <a:rPr lang="en-US" dirty="0" smtClean="0"/>
              <a:t>&lt;?php</a:t>
            </a:r>
            <a:br>
              <a:rPr lang="en-US" dirty="0" smtClean="0"/>
            </a:br>
            <a:r>
              <a:rPr lang="en-US" dirty="0" smtClean="0"/>
              <a:t>$x = "Hello world!";</a:t>
            </a:r>
            <a:br>
              <a:rPr lang="en-US" dirty="0" smtClean="0"/>
            </a:br>
            <a:r>
              <a:rPr lang="en-US" dirty="0" smtClean="0"/>
              <a:t>$x = null;</a:t>
            </a:r>
            <a:br>
              <a:rPr lang="en-US" dirty="0" smtClean="0"/>
            </a:br>
            <a:r>
              <a:rPr lang="en-US" dirty="0" smtClean="0"/>
              <a:t>var_dump($x);</a:t>
            </a:r>
            <a:br>
              <a:rPr lang="en-US" dirty="0" smtClean="0"/>
            </a:br>
            <a:r>
              <a:rPr lang="en-US" dirty="0" smtClean="0"/>
              <a:t>?&gt;</a:t>
            </a:r>
            <a:br>
              <a:rPr lang="en-US" dirty="0" smtClean="0"/>
            </a:br>
            <a:r>
              <a:rPr lang="en-US" dirty="0" smtClean="0"/>
              <a:t>&lt;/body&gt;</a:t>
            </a:r>
            <a:br>
              <a:rPr lang="en-US" dirty="0" smtClean="0"/>
            </a:br>
            <a:r>
              <a:rPr lang="en-US" dirty="0" smtClean="0"/>
              <a:t>&lt;/html&gt;</a:t>
            </a:r>
            <a:endParaRPr lang="en-US" dirty="0"/>
          </a:p>
        </p:txBody>
      </p:sp>
      <p:sp>
        <p:nvSpPr>
          <p:cNvPr id="5" name="Rectangle 4"/>
          <p:cNvSpPr/>
          <p:nvPr/>
        </p:nvSpPr>
        <p:spPr>
          <a:xfrm>
            <a:off x="6324600" y="5105400"/>
            <a:ext cx="934871" cy="646331"/>
          </a:xfrm>
          <a:prstGeom prst="rect">
            <a:avLst/>
          </a:prstGeom>
        </p:spPr>
        <p:txBody>
          <a:bodyPr wrap="none">
            <a:spAutoFit/>
          </a:bodyPr>
          <a:lstStyle/>
          <a:p>
            <a:r>
              <a:rPr lang="en-US" b="1" dirty="0" smtClean="0"/>
              <a:t>Output:</a:t>
            </a:r>
          </a:p>
          <a:p>
            <a:r>
              <a:rPr lang="en-US" dirty="0" smtClean="0"/>
              <a:t>NULL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Data Types</a:t>
            </a:r>
            <a:endParaRPr lang="en-US" dirty="0"/>
          </a:p>
        </p:txBody>
      </p:sp>
      <p:sp>
        <p:nvSpPr>
          <p:cNvPr id="3" name="Content Placeholder 2"/>
          <p:cNvSpPr>
            <a:spLocks noGrp="1"/>
          </p:cNvSpPr>
          <p:nvPr>
            <p:ph idx="1"/>
          </p:nvPr>
        </p:nvSpPr>
        <p:spPr/>
        <p:txBody>
          <a:bodyPr>
            <a:normAutofit/>
          </a:bodyPr>
          <a:lstStyle/>
          <a:p>
            <a:pPr algn="just"/>
            <a:r>
              <a:rPr lang="en-US" sz="2100" dirty="0" smtClean="0"/>
              <a:t>To know what the data type of a variable is, we can use the </a:t>
            </a:r>
            <a:r>
              <a:rPr lang="en-US" sz="2100" b="1" i="1" dirty="0" smtClean="0"/>
              <a:t>is_</a:t>
            </a:r>
            <a:r>
              <a:rPr lang="en-US" sz="2100" dirty="0" smtClean="0"/>
              <a:t> functions.</a:t>
            </a:r>
          </a:p>
          <a:p>
            <a:pPr algn="just"/>
            <a:r>
              <a:rPr lang="en-US" sz="2100" b="1" dirty="0" smtClean="0"/>
              <a:t>Type Identifier functions</a:t>
            </a:r>
          </a:p>
          <a:p>
            <a:pPr algn="just">
              <a:buNone/>
            </a:pPr>
            <a:r>
              <a:rPr lang="en-US" sz="2100" b="1" dirty="0" smtClean="0"/>
              <a:t>	Data type	Return Type	Function</a:t>
            </a:r>
          </a:p>
          <a:p>
            <a:pPr>
              <a:buNone/>
            </a:pPr>
            <a:r>
              <a:rPr lang="en-US" sz="2100" dirty="0" smtClean="0"/>
              <a:t>	</a:t>
            </a:r>
            <a:r>
              <a:rPr lang="en-US" sz="1800" dirty="0" smtClean="0"/>
              <a:t>Boolean	bool		is_bool ( mixed var )</a:t>
            </a:r>
          </a:p>
          <a:p>
            <a:pPr>
              <a:buNone/>
            </a:pPr>
            <a:r>
              <a:rPr lang="en-US" sz="1800" dirty="0" smtClean="0"/>
              <a:t>	Integer	bool		is_int ( mixed var )</a:t>
            </a:r>
          </a:p>
          <a:p>
            <a:pPr>
              <a:buNone/>
            </a:pPr>
            <a:r>
              <a:rPr lang="en-US" sz="1800" dirty="0" smtClean="0"/>
              <a:t>	Double	bool		is_float ( mixed var )</a:t>
            </a:r>
          </a:p>
          <a:p>
            <a:pPr>
              <a:buNone/>
            </a:pPr>
            <a:r>
              <a:rPr lang="en-US" sz="1800" dirty="0" smtClean="0"/>
              <a:t>	String		bool		is_string ( mixed var )</a:t>
            </a:r>
          </a:p>
          <a:p>
            <a:pPr>
              <a:buNone/>
            </a:pPr>
            <a:r>
              <a:rPr lang="en-US" sz="1800" dirty="0" smtClean="0"/>
              <a:t>	Array		bool		is_array ( mixed var )</a:t>
            </a:r>
          </a:p>
          <a:p>
            <a:pPr>
              <a:buNone/>
            </a:pPr>
            <a:r>
              <a:rPr lang="en-US" sz="1800" dirty="0" smtClean="0"/>
              <a:t>	Object	bool		is_object ( mixed var )</a:t>
            </a:r>
          </a:p>
          <a:p>
            <a:pPr>
              <a:buNone/>
            </a:pPr>
            <a:r>
              <a:rPr lang="en-US" sz="1800" dirty="0" smtClean="0"/>
              <a:t>	Resource	bool		is_resource ( mixed var )	</a:t>
            </a:r>
          </a:p>
          <a:p>
            <a:pPr>
              <a:buNone/>
            </a:pPr>
            <a:r>
              <a:rPr lang="en-US" sz="1800" dirty="0" smtClean="0"/>
              <a:t>	NULL		bool		is_null ( mixed var)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Data Types</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sz="4000" dirty="0" smtClean="0"/>
              <a:t>	</a:t>
            </a:r>
            <a:r>
              <a:rPr lang="en-US" b="1" dirty="0" smtClean="0"/>
              <a:t>Example</a:t>
            </a:r>
          </a:p>
          <a:p>
            <a:pPr>
              <a:buNone/>
            </a:pPr>
            <a:r>
              <a:rPr lang="en-US" sz="4000" dirty="0" smtClean="0"/>
              <a:t>	</a:t>
            </a:r>
            <a:r>
              <a:rPr lang="en-US" dirty="0" smtClean="0"/>
              <a:t>&lt;?php</a:t>
            </a:r>
          </a:p>
          <a:p>
            <a:pPr>
              <a:buNone/>
            </a:pPr>
            <a:r>
              <a:rPr lang="en-US" dirty="0" smtClean="0"/>
              <a:t>	$</a:t>
            </a:r>
            <a:r>
              <a:rPr lang="en-US" dirty="0" err="1" smtClean="0"/>
              <a:t>unknownvar</a:t>
            </a:r>
            <a:r>
              <a:rPr lang="en-US" dirty="0" smtClean="0"/>
              <a:t> = "Hello World";</a:t>
            </a:r>
          </a:p>
          <a:p>
            <a:pPr>
              <a:buNone/>
            </a:pPr>
            <a:r>
              <a:rPr lang="en-US" dirty="0" smtClean="0"/>
              <a:t>	echo </a:t>
            </a:r>
            <a:r>
              <a:rPr lang="en-US" dirty="0" err="1" smtClean="0"/>
              <a:t>gettype</a:t>
            </a:r>
            <a:r>
              <a:rPr lang="en-US" dirty="0" smtClean="0"/>
              <a:t> ($</a:t>
            </a:r>
            <a:r>
              <a:rPr lang="en-US" dirty="0" err="1" smtClean="0"/>
              <a:t>unknownvar</a:t>
            </a:r>
            <a:r>
              <a:rPr lang="en-US" dirty="0" smtClean="0"/>
              <a:t>) . "&lt;br /&gt;"; //Will output string.</a:t>
            </a:r>
          </a:p>
          <a:p>
            <a:pPr>
              <a:buNone/>
            </a:pPr>
            <a:r>
              <a:rPr lang="en-US" dirty="0" smtClean="0"/>
              <a:t>	if (</a:t>
            </a:r>
            <a:r>
              <a:rPr lang="en-US" dirty="0" err="1" smtClean="0"/>
              <a:t>is_string</a:t>
            </a:r>
            <a:r>
              <a:rPr lang="en-US" dirty="0" smtClean="0"/>
              <a:t> ($</a:t>
            </a:r>
            <a:r>
              <a:rPr lang="en-US" dirty="0" err="1" smtClean="0"/>
              <a:t>unknownvar</a:t>
            </a:r>
            <a:r>
              <a:rPr lang="en-US" dirty="0" smtClean="0"/>
              <a:t>)){</a:t>
            </a:r>
          </a:p>
          <a:p>
            <a:pPr>
              <a:buNone/>
            </a:pPr>
            <a:r>
              <a:rPr lang="en-US" dirty="0" smtClean="0"/>
              <a:t>		echo "Is a string&lt;</a:t>
            </a:r>
            <a:r>
              <a:rPr lang="en-US" dirty="0" err="1" smtClean="0"/>
              <a:t>br</a:t>
            </a:r>
            <a:r>
              <a:rPr lang="en-US" dirty="0" smtClean="0"/>
              <a:t> /&gt;";</a:t>
            </a:r>
          </a:p>
          <a:p>
            <a:pPr>
              <a:buNone/>
            </a:pPr>
            <a:r>
              <a:rPr lang="en-US" dirty="0" smtClean="0"/>
              <a:t>	}</a:t>
            </a:r>
          </a:p>
          <a:p>
            <a:pPr>
              <a:buNone/>
            </a:pPr>
            <a:r>
              <a:rPr lang="en-US" dirty="0" smtClean="0"/>
              <a:t>	?&gt;</a:t>
            </a:r>
          </a:p>
          <a:p>
            <a:pPr>
              <a:buNone/>
            </a:pPr>
            <a:r>
              <a:rPr lang="en-US" b="1" dirty="0" smtClean="0"/>
              <a:t>	result:</a:t>
            </a:r>
          </a:p>
          <a:p>
            <a:pPr>
              <a:buNone/>
            </a:pPr>
            <a:r>
              <a:rPr lang="en-US" sz="4000" dirty="0" smtClean="0"/>
              <a:t>	</a:t>
            </a:r>
            <a:r>
              <a:rPr lang="en-US" dirty="0" smtClean="0"/>
              <a:t>String</a:t>
            </a:r>
          </a:p>
          <a:p>
            <a:pPr>
              <a:buNone/>
            </a:pPr>
            <a:r>
              <a:rPr lang="en-US" dirty="0" smtClean="0"/>
              <a:t>	Is a string</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2237"/>
            <a:ext cx="8839200" cy="6583363"/>
          </a:xfrm>
        </p:spPr>
        <p:txBody>
          <a:bodyPr>
            <a:normAutofit/>
          </a:bodyPr>
          <a:lstStyle/>
          <a:p>
            <a:pPr>
              <a:buNone/>
            </a:pPr>
            <a:r>
              <a:rPr lang="en-US" sz="2100" dirty="0" smtClean="0"/>
              <a:t>	</a:t>
            </a:r>
            <a:r>
              <a:rPr lang="en-US" sz="2100" b="1" dirty="0" smtClean="0"/>
              <a:t>Overview of PHP</a:t>
            </a:r>
          </a:p>
          <a:p>
            <a:r>
              <a:rPr lang="en-US" sz="2100" dirty="0" smtClean="0"/>
              <a:t>PHP is a scripting language. The acronym for PHP is Hypertext Preprocessor.</a:t>
            </a:r>
          </a:p>
          <a:p>
            <a:r>
              <a:rPr lang="en-US" sz="2100" dirty="0" smtClean="0"/>
              <a:t>One can embed a PHP code into the web pages.</a:t>
            </a:r>
          </a:p>
          <a:p>
            <a:r>
              <a:rPr lang="en-US" sz="2100" dirty="0" smtClean="0"/>
              <a:t>Comment code is used with various methods borrowed from UNIX Shell script, c and c++ languages.</a:t>
            </a:r>
          </a:p>
          <a:p>
            <a:r>
              <a:rPr lang="en-US" sz="2100" dirty="0" smtClean="0"/>
              <a:t>One can output the data to the browser using echo(),print(), printf() and sprintf() statements.</a:t>
            </a:r>
          </a:p>
          <a:p>
            <a:r>
              <a:rPr lang="en-US" sz="2100" dirty="0" smtClean="0"/>
              <a:t>Using PHP’s data types, variables, operators, and statements one can create sophisticated scripts.</a:t>
            </a:r>
          </a:p>
          <a:p>
            <a:r>
              <a:rPr lang="en-US" sz="2100" dirty="0" smtClean="0"/>
              <a:t>It can also supports the control structures and statements like if-else-elseif, while, foreach, include, require, break, continue and declare.</a:t>
            </a:r>
          </a:p>
          <a:p>
            <a:r>
              <a:rPr lang="en-US" sz="2000" dirty="0" smtClean="0"/>
              <a:t>Example:</a:t>
            </a:r>
          </a:p>
          <a:p>
            <a:pPr>
              <a:buNone/>
            </a:pPr>
            <a:r>
              <a:rPr lang="en-US" sz="2000" dirty="0" smtClean="0"/>
              <a:t>	&lt;h3&gt;Welcome!&lt;/h3&gt;</a:t>
            </a:r>
          </a:p>
          <a:p>
            <a:pPr>
              <a:buNone/>
            </a:pPr>
            <a:r>
              <a:rPr lang="en-US" sz="2000" dirty="0" smtClean="0"/>
              <a:t>	&lt;?php</a:t>
            </a:r>
          </a:p>
          <a:p>
            <a:pPr>
              <a:buNone/>
            </a:pPr>
            <a:r>
              <a:rPr lang="en-US" sz="2000" dirty="0" smtClean="0"/>
              <a:t>	echo "&lt;p&gt;Some dynamic output here&lt;/p&gt;";</a:t>
            </a:r>
          </a:p>
          <a:p>
            <a:pPr>
              <a:buNone/>
            </a:pPr>
            <a:r>
              <a:rPr lang="en-US" sz="2000" dirty="0" smtClean="0"/>
              <a:t>	?&gt;</a:t>
            </a:r>
          </a:p>
          <a:p>
            <a:pPr>
              <a:buNone/>
            </a:pPr>
            <a:r>
              <a:rPr lang="en-US" sz="2000" dirty="0" smtClean="0"/>
              <a:t>	&lt;p&gt;Some static output here&lt;/p&gt;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PHP’s Supported Data types</a:t>
            </a:r>
            <a:endParaRPr lang="en-US" dirty="0"/>
          </a:p>
        </p:txBody>
      </p:sp>
      <p:sp>
        <p:nvSpPr>
          <p:cNvPr id="3" name="Content Placeholder 2"/>
          <p:cNvSpPr>
            <a:spLocks noGrp="1"/>
          </p:cNvSpPr>
          <p:nvPr>
            <p:ph idx="1"/>
          </p:nvPr>
        </p:nvSpPr>
        <p:spPr/>
        <p:txBody>
          <a:bodyPr>
            <a:normAutofit fontScale="85000" lnSpcReduction="10000"/>
          </a:bodyPr>
          <a:lstStyle/>
          <a:p>
            <a:pPr algn="just"/>
            <a:r>
              <a:rPr lang="en-US" dirty="0" smtClean="0"/>
              <a:t>A data type is the generic name assigned to any data sharing a common set of characteristics.</a:t>
            </a:r>
          </a:p>
          <a:p>
            <a:pPr algn="just">
              <a:buNone/>
            </a:pPr>
            <a:r>
              <a:rPr lang="en-US" b="1" dirty="0" smtClean="0"/>
              <a:t>Scalar Data types</a:t>
            </a:r>
          </a:p>
          <a:p>
            <a:pPr algn="just"/>
            <a:r>
              <a:rPr lang="en-US" dirty="0" smtClean="0"/>
              <a:t>Scalar data types are capable of containing a single item of information. Several data types fall under this category, including Boolean, integer, float, and string.</a:t>
            </a:r>
          </a:p>
          <a:p>
            <a:pPr algn="just">
              <a:buNone/>
            </a:pPr>
            <a:r>
              <a:rPr lang="en-US" b="1" dirty="0" smtClean="0"/>
              <a:t>Compound Data types</a:t>
            </a:r>
          </a:p>
          <a:p>
            <a:pPr algn="just"/>
            <a:r>
              <a:rPr lang="en-US" dirty="0" smtClean="0"/>
              <a:t>Compound data types allow for multiple items of the same type to be aggregated under a single representative entity. The array and the object fall into this category.</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Converting Between Data types Using Type Casting</a:t>
            </a:r>
            <a:endParaRPr lang="en-US" dirty="0"/>
          </a:p>
        </p:txBody>
      </p:sp>
      <p:sp>
        <p:nvSpPr>
          <p:cNvPr id="3" name="Content Placeholder 2"/>
          <p:cNvSpPr>
            <a:spLocks noGrp="1"/>
          </p:cNvSpPr>
          <p:nvPr>
            <p:ph idx="1"/>
          </p:nvPr>
        </p:nvSpPr>
        <p:spPr>
          <a:xfrm>
            <a:off x="457200" y="1600201"/>
            <a:ext cx="8229600" cy="2133599"/>
          </a:xfrm>
        </p:spPr>
        <p:txBody>
          <a:bodyPr>
            <a:normAutofit fontScale="92500" lnSpcReduction="20000"/>
          </a:bodyPr>
          <a:lstStyle/>
          <a:p>
            <a:pPr algn="just"/>
            <a:r>
              <a:rPr lang="en-US" sz="2400" dirty="0" smtClean="0"/>
              <a:t>Converting values from one data type to another is known as </a:t>
            </a:r>
            <a:r>
              <a:rPr lang="en-US" sz="2400" i="1" dirty="0" smtClean="0"/>
              <a:t>type casting. </a:t>
            </a:r>
          </a:p>
          <a:p>
            <a:pPr lvl="1" algn="just"/>
            <a:r>
              <a:rPr lang="en-US" sz="2000" i="1" dirty="0" smtClean="0"/>
              <a:t>A variable can </a:t>
            </a:r>
            <a:r>
              <a:rPr lang="en-US" sz="2000" dirty="0" smtClean="0"/>
              <a:t>be evaluated once as a different type by casting it to another. </a:t>
            </a:r>
          </a:p>
          <a:p>
            <a:pPr lvl="1" algn="just"/>
            <a:r>
              <a:rPr lang="en-US" sz="2000" dirty="0" smtClean="0"/>
              <a:t>This is accomplished by placing the intended type in front of the variable to be cast. </a:t>
            </a:r>
            <a:r>
              <a:rPr lang="en-US" sz="2000" b="1" dirty="0" smtClean="0"/>
              <a:t>Example:</a:t>
            </a:r>
            <a:r>
              <a:rPr lang="en-US" sz="2000" dirty="0" smtClean="0"/>
              <a:t> </a:t>
            </a:r>
            <a:r>
              <a:rPr lang="fr-FR" sz="2000" dirty="0" smtClean="0"/>
              <a:t>$score = (double) 13; // $score = 13.0</a:t>
            </a:r>
            <a:endParaRPr lang="en-US" sz="2000" dirty="0" smtClean="0"/>
          </a:p>
          <a:p>
            <a:pPr lvl="1" algn="just"/>
            <a:r>
              <a:rPr lang="en-US" sz="2000" b="1" dirty="0" smtClean="0"/>
              <a:t>Type casting operators</a:t>
            </a:r>
          </a:p>
          <a:p>
            <a:pPr lvl="1" algn="just"/>
            <a:endParaRPr lang="en-US" sz="2000" dirty="0" smtClean="0"/>
          </a:p>
          <a:p>
            <a:pPr lvl="1" algn="just"/>
            <a:endParaRPr lang="en-US" sz="2000" dirty="0"/>
          </a:p>
        </p:txBody>
      </p:sp>
      <p:pic>
        <p:nvPicPr>
          <p:cNvPr id="2050" name="Picture 2"/>
          <p:cNvPicPr>
            <a:picLocks noChangeAspect="1" noChangeArrowheads="1"/>
          </p:cNvPicPr>
          <p:nvPr/>
        </p:nvPicPr>
        <p:blipFill>
          <a:blip r:embed="rId2" cstate="print"/>
          <a:srcRect l="13470" t="37500" r="39678" b="25000"/>
          <a:stretch>
            <a:fillRect/>
          </a:stretch>
        </p:blipFill>
        <p:spPr bwMode="auto">
          <a:xfrm>
            <a:off x="1676400" y="3581400"/>
            <a:ext cx="609600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Constants</a:t>
            </a:r>
            <a:endParaRPr lang="en-US" b="1" dirty="0"/>
          </a:p>
        </p:txBody>
      </p:sp>
      <p:sp>
        <p:nvSpPr>
          <p:cNvPr id="3" name="Content Placeholder 2"/>
          <p:cNvSpPr>
            <a:spLocks noGrp="1"/>
          </p:cNvSpPr>
          <p:nvPr>
            <p:ph idx="1"/>
          </p:nvPr>
        </p:nvSpPr>
        <p:spPr/>
        <p:txBody>
          <a:bodyPr>
            <a:normAutofit fontScale="55000" lnSpcReduction="20000"/>
          </a:bodyPr>
          <a:lstStyle/>
          <a:p>
            <a:pPr algn="just"/>
            <a:r>
              <a:rPr lang="en-US" dirty="0" smtClean="0"/>
              <a:t>Constants are like variables except that once they are defined they cannot be changed or undefined.</a:t>
            </a:r>
          </a:p>
          <a:p>
            <a:pPr algn="just">
              <a:buNone/>
            </a:pPr>
            <a:r>
              <a:rPr lang="en-US" sz="3600" b="1" dirty="0" smtClean="0"/>
              <a:t>PHP Constants</a:t>
            </a:r>
          </a:p>
          <a:p>
            <a:pPr algn="just"/>
            <a:r>
              <a:rPr lang="en-US" dirty="0" smtClean="0"/>
              <a:t>A constant is an identifier (name) for a simple value. The value cannot be changed during the script.</a:t>
            </a:r>
          </a:p>
          <a:p>
            <a:pPr algn="just"/>
            <a:r>
              <a:rPr lang="en-US" dirty="0" smtClean="0"/>
              <a:t>A valid constant name starts with a letter or underscore (no $ sign before the constant name).</a:t>
            </a:r>
          </a:p>
          <a:p>
            <a:pPr algn="just">
              <a:buNone/>
            </a:pPr>
            <a:r>
              <a:rPr lang="en-US" b="1" dirty="0" smtClean="0"/>
              <a:t>	Note:</a:t>
            </a:r>
            <a:r>
              <a:rPr lang="en-US" dirty="0" smtClean="0"/>
              <a:t> Unlike variables, constants are automatically global across the entire script.</a:t>
            </a:r>
          </a:p>
          <a:p>
            <a:r>
              <a:rPr lang="en-US" b="1" dirty="0" smtClean="0"/>
              <a:t>Create a PHP Constant</a:t>
            </a:r>
          </a:p>
          <a:p>
            <a:pPr lvl="1"/>
            <a:r>
              <a:rPr lang="en-US" dirty="0" smtClean="0"/>
              <a:t>To create a constant, use the define() function.</a:t>
            </a:r>
          </a:p>
          <a:p>
            <a:r>
              <a:rPr lang="en-US" b="1" dirty="0" smtClean="0"/>
              <a:t>Syntax: 	</a:t>
            </a:r>
            <a:r>
              <a:rPr lang="en-US" dirty="0" smtClean="0"/>
              <a:t>define(</a:t>
            </a:r>
            <a:r>
              <a:rPr lang="en-US" i="1" dirty="0" smtClean="0"/>
              <a:t>name</a:t>
            </a:r>
            <a:r>
              <a:rPr lang="en-US" dirty="0" smtClean="0"/>
              <a:t>, </a:t>
            </a:r>
            <a:r>
              <a:rPr lang="en-US" i="1" dirty="0" smtClean="0"/>
              <a:t>value</a:t>
            </a:r>
            <a:r>
              <a:rPr lang="en-US" dirty="0" smtClean="0"/>
              <a:t>, </a:t>
            </a:r>
            <a:r>
              <a:rPr lang="en-US" i="1" dirty="0" smtClean="0"/>
              <a:t>case-insensitive</a:t>
            </a:r>
            <a:r>
              <a:rPr lang="en-US" dirty="0" smtClean="0"/>
              <a:t>)</a:t>
            </a:r>
          </a:p>
          <a:p>
            <a:pPr>
              <a:buNone/>
            </a:pPr>
            <a:r>
              <a:rPr lang="en-US" dirty="0" smtClean="0"/>
              <a:t>	</a:t>
            </a:r>
            <a:r>
              <a:rPr lang="en-US" b="1" dirty="0" smtClean="0"/>
              <a:t>Parameters</a:t>
            </a:r>
            <a:r>
              <a:rPr lang="en-US" dirty="0" smtClean="0"/>
              <a:t>:</a:t>
            </a:r>
          </a:p>
          <a:p>
            <a:pPr lvl="1"/>
            <a:r>
              <a:rPr lang="en-US" i="1" dirty="0" smtClean="0"/>
              <a:t>name</a:t>
            </a:r>
            <a:r>
              <a:rPr lang="en-US" dirty="0" smtClean="0"/>
              <a:t>: Specifies the name of the constant</a:t>
            </a:r>
          </a:p>
          <a:p>
            <a:pPr lvl="1"/>
            <a:r>
              <a:rPr lang="en-US" i="1" dirty="0" smtClean="0"/>
              <a:t>value</a:t>
            </a:r>
            <a:r>
              <a:rPr lang="en-US" dirty="0" smtClean="0"/>
              <a:t>: Specifies the value of the constant</a:t>
            </a:r>
          </a:p>
          <a:p>
            <a:pPr lvl="1"/>
            <a:r>
              <a:rPr lang="en-US" i="1" dirty="0" smtClean="0"/>
              <a:t>case-insensitive</a:t>
            </a:r>
            <a:r>
              <a:rPr lang="en-US" dirty="0" smtClean="0"/>
              <a:t>: Specifies whether the constant name should be case-insensitive. Default is false</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Constants</a:t>
            </a:r>
            <a:endParaRPr lang="en-US" dirty="0"/>
          </a:p>
        </p:txBody>
      </p:sp>
      <p:sp>
        <p:nvSpPr>
          <p:cNvPr id="3" name="Content Placeholder 2"/>
          <p:cNvSpPr>
            <a:spLocks noGrp="1"/>
          </p:cNvSpPr>
          <p:nvPr>
            <p:ph sz="half" idx="1"/>
          </p:nvPr>
        </p:nvSpPr>
        <p:spPr/>
        <p:txBody>
          <a:bodyPr>
            <a:normAutofit fontScale="92500" lnSpcReduction="10000"/>
          </a:bodyPr>
          <a:lstStyle/>
          <a:p>
            <a:pPr>
              <a:buNone/>
            </a:pPr>
            <a:r>
              <a:rPr lang="en-US" dirty="0" smtClean="0"/>
              <a:t>	&lt;!DOCTYPE html&gt;</a:t>
            </a:r>
            <a:br>
              <a:rPr lang="en-US" dirty="0" smtClean="0"/>
            </a:br>
            <a:r>
              <a:rPr lang="en-US" dirty="0" smtClean="0"/>
              <a:t>&lt;html&gt;</a:t>
            </a:r>
            <a:br>
              <a:rPr lang="en-US" dirty="0" smtClean="0"/>
            </a:br>
            <a:r>
              <a:rPr lang="en-US" dirty="0" smtClean="0"/>
              <a:t>&lt;body&gt;</a:t>
            </a:r>
            <a:br>
              <a:rPr lang="en-US" dirty="0" smtClean="0"/>
            </a:br>
            <a:r>
              <a:rPr lang="en-US" dirty="0" smtClean="0"/>
              <a:t>&lt;?php</a:t>
            </a:r>
            <a:br>
              <a:rPr lang="en-US" dirty="0" smtClean="0"/>
            </a:br>
            <a:r>
              <a:rPr lang="en-US" sz="2200" dirty="0" smtClean="0"/>
              <a:t>// case-sensitive constant name</a:t>
            </a:r>
            <a:r>
              <a:rPr lang="en-US" dirty="0" smtClean="0"/>
              <a:t/>
            </a:r>
            <a:br>
              <a:rPr lang="en-US" dirty="0" smtClean="0"/>
            </a:br>
            <a:r>
              <a:rPr lang="en-US" i="1" dirty="0" smtClean="0"/>
              <a:t>define("</a:t>
            </a:r>
            <a:r>
              <a:rPr lang="en-US" i="1" dirty="0" smtClean="0">
                <a:solidFill>
                  <a:schemeClr val="accent6">
                    <a:lumMod val="75000"/>
                  </a:schemeClr>
                </a:solidFill>
              </a:rPr>
              <a:t>GREETING</a:t>
            </a:r>
            <a:r>
              <a:rPr lang="en-US" i="1" dirty="0" smtClean="0"/>
              <a:t>", "Welcome to W3Schools.com!");</a:t>
            </a:r>
            <a:r>
              <a:rPr lang="en-US" dirty="0" smtClean="0"/>
              <a:t/>
            </a:r>
            <a:br>
              <a:rPr lang="en-US" dirty="0" smtClean="0"/>
            </a:br>
            <a:r>
              <a:rPr lang="en-US" dirty="0" smtClean="0"/>
              <a:t>echo </a:t>
            </a:r>
            <a:r>
              <a:rPr lang="en-US" dirty="0" smtClean="0">
                <a:solidFill>
                  <a:schemeClr val="accent6">
                    <a:lumMod val="75000"/>
                  </a:schemeClr>
                </a:solidFill>
              </a:rPr>
              <a:t>GREETING</a:t>
            </a:r>
            <a:r>
              <a:rPr lang="en-US" dirty="0" smtClean="0"/>
              <a:t>;</a:t>
            </a:r>
            <a:br>
              <a:rPr lang="en-US" dirty="0" smtClean="0"/>
            </a:br>
            <a:r>
              <a:rPr lang="en-US" dirty="0" smtClean="0"/>
              <a:t>?&gt; </a:t>
            </a:r>
            <a:br>
              <a:rPr lang="en-US" dirty="0" smtClean="0"/>
            </a:br>
            <a:r>
              <a:rPr lang="en-US" dirty="0" smtClean="0"/>
              <a:t>&lt;/body&gt;</a:t>
            </a:r>
            <a:br>
              <a:rPr lang="en-US" dirty="0" smtClean="0"/>
            </a:br>
            <a:r>
              <a:rPr lang="en-US" dirty="0" smtClean="0"/>
              <a:t>&lt;/html&gt;</a:t>
            </a:r>
            <a:endParaRPr lang="en-US" dirty="0"/>
          </a:p>
        </p:txBody>
      </p:sp>
      <p:sp>
        <p:nvSpPr>
          <p:cNvPr id="4" name="Content Placeholder 3"/>
          <p:cNvSpPr>
            <a:spLocks noGrp="1"/>
          </p:cNvSpPr>
          <p:nvPr>
            <p:ph sz="half" idx="2"/>
          </p:nvPr>
        </p:nvSpPr>
        <p:spPr/>
        <p:txBody>
          <a:bodyPr>
            <a:normAutofit fontScale="92500" lnSpcReduction="10000"/>
          </a:bodyPr>
          <a:lstStyle/>
          <a:p>
            <a:pPr>
              <a:buNone/>
            </a:pPr>
            <a:r>
              <a:rPr lang="en-US" dirty="0" smtClean="0"/>
              <a:t>	&lt;!DOCTYPE html&gt;</a:t>
            </a:r>
            <a:br>
              <a:rPr lang="en-US" dirty="0" smtClean="0"/>
            </a:br>
            <a:r>
              <a:rPr lang="en-US" dirty="0" smtClean="0"/>
              <a:t>&lt;html&gt;</a:t>
            </a:r>
            <a:br>
              <a:rPr lang="en-US" dirty="0" smtClean="0"/>
            </a:br>
            <a:r>
              <a:rPr lang="en-US" dirty="0" smtClean="0"/>
              <a:t>&lt;body&gt;</a:t>
            </a:r>
            <a:br>
              <a:rPr lang="en-US" dirty="0" smtClean="0"/>
            </a:br>
            <a:r>
              <a:rPr lang="en-US" dirty="0" smtClean="0"/>
              <a:t>&lt;?php</a:t>
            </a:r>
            <a:br>
              <a:rPr lang="en-US" dirty="0" smtClean="0"/>
            </a:br>
            <a:r>
              <a:rPr lang="en-US" sz="2200" dirty="0" smtClean="0"/>
              <a:t>// case-insensitive constant name</a:t>
            </a:r>
            <a:r>
              <a:rPr lang="en-US" dirty="0" smtClean="0"/>
              <a:t/>
            </a:r>
            <a:br>
              <a:rPr lang="en-US" dirty="0" smtClean="0"/>
            </a:br>
            <a:r>
              <a:rPr lang="en-US" i="1" dirty="0" smtClean="0"/>
              <a:t>define("</a:t>
            </a:r>
            <a:r>
              <a:rPr lang="en-US" i="1" dirty="0" smtClean="0">
                <a:solidFill>
                  <a:schemeClr val="accent6">
                    <a:lumMod val="75000"/>
                  </a:schemeClr>
                </a:solidFill>
              </a:rPr>
              <a:t>GREETING</a:t>
            </a:r>
            <a:r>
              <a:rPr lang="en-US" i="1" dirty="0" smtClean="0"/>
              <a:t>", "Welcome to W3Schools.com!", true);</a:t>
            </a:r>
            <a:br>
              <a:rPr lang="en-US" i="1" dirty="0" smtClean="0"/>
            </a:br>
            <a:r>
              <a:rPr lang="en-US" dirty="0" smtClean="0"/>
              <a:t>echo </a:t>
            </a:r>
            <a:r>
              <a:rPr lang="en-US" dirty="0" smtClean="0">
                <a:solidFill>
                  <a:schemeClr val="accent6">
                    <a:lumMod val="75000"/>
                  </a:schemeClr>
                </a:solidFill>
              </a:rPr>
              <a:t>greeting</a:t>
            </a:r>
            <a:r>
              <a:rPr lang="en-US" dirty="0" smtClean="0"/>
              <a:t>;</a:t>
            </a:r>
            <a:br>
              <a:rPr lang="en-US" dirty="0" smtClean="0"/>
            </a:br>
            <a:r>
              <a:rPr lang="en-US" dirty="0" smtClean="0"/>
              <a:t>?&gt; </a:t>
            </a:r>
            <a:br>
              <a:rPr lang="en-US" dirty="0" smtClean="0"/>
            </a:br>
            <a:r>
              <a:rPr lang="en-US" dirty="0" smtClean="0"/>
              <a:t>&lt;/body&gt;</a:t>
            </a:r>
            <a:br>
              <a:rPr lang="en-US" dirty="0" smtClean="0"/>
            </a:br>
            <a:r>
              <a:rPr lang="en-US" dirty="0" smtClean="0"/>
              <a:t>&lt;/html&gt;</a:t>
            </a:r>
            <a:endParaRPr lang="en-US" dirty="0"/>
          </a:p>
        </p:txBody>
      </p:sp>
      <p:sp>
        <p:nvSpPr>
          <p:cNvPr id="5" name="Rectangle 4"/>
          <p:cNvSpPr/>
          <p:nvPr/>
        </p:nvSpPr>
        <p:spPr>
          <a:xfrm>
            <a:off x="894804" y="5830669"/>
            <a:ext cx="2991396" cy="646331"/>
          </a:xfrm>
          <a:prstGeom prst="rect">
            <a:avLst/>
          </a:prstGeom>
        </p:spPr>
        <p:txBody>
          <a:bodyPr wrap="none">
            <a:spAutoFit/>
          </a:bodyPr>
          <a:lstStyle/>
          <a:p>
            <a:r>
              <a:rPr lang="en-US" b="1" dirty="0" smtClean="0"/>
              <a:t>Output:</a:t>
            </a:r>
          </a:p>
          <a:p>
            <a:r>
              <a:rPr lang="en-US" dirty="0" smtClean="0"/>
              <a:t>Welcome to W3Schools.com! </a:t>
            </a:r>
            <a:endParaRPr lang="en-US" dirty="0"/>
          </a:p>
        </p:txBody>
      </p:sp>
      <p:sp>
        <p:nvSpPr>
          <p:cNvPr id="7" name="Rectangle 6"/>
          <p:cNvSpPr/>
          <p:nvPr/>
        </p:nvSpPr>
        <p:spPr>
          <a:xfrm>
            <a:off x="5085804" y="5906869"/>
            <a:ext cx="2991396" cy="646331"/>
          </a:xfrm>
          <a:prstGeom prst="rect">
            <a:avLst/>
          </a:prstGeom>
        </p:spPr>
        <p:txBody>
          <a:bodyPr wrap="none">
            <a:spAutoFit/>
          </a:bodyPr>
          <a:lstStyle/>
          <a:p>
            <a:r>
              <a:rPr lang="en-US" b="1" dirty="0" smtClean="0"/>
              <a:t>Output:</a:t>
            </a:r>
          </a:p>
          <a:p>
            <a:r>
              <a:rPr lang="en-US" dirty="0" smtClean="0"/>
              <a:t>Welcome to W3Schools.com! </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Constants</a:t>
            </a:r>
            <a:endParaRPr lang="en-US" dirty="0"/>
          </a:p>
        </p:txBody>
      </p:sp>
      <p:sp>
        <p:nvSpPr>
          <p:cNvPr id="3" name="Content Placeholder 2"/>
          <p:cNvSpPr>
            <a:spLocks noGrp="1"/>
          </p:cNvSpPr>
          <p:nvPr>
            <p:ph idx="1"/>
          </p:nvPr>
        </p:nvSpPr>
        <p:spPr/>
        <p:txBody>
          <a:bodyPr>
            <a:normAutofit fontScale="62500" lnSpcReduction="20000"/>
          </a:bodyPr>
          <a:lstStyle/>
          <a:p>
            <a:pPr algn="just">
              <a:buNone/>
            </a:pPr>
            <a:r>
              <a:rPr lang="en-US" sz="3800" b="1" dirty="0" smtClean="0"/>
              <a:t>Constants are Global</a:t>
            </a:r>
          </a:p>
          <a:p>
            <a:pPr algn="just"/>
            <a:r>
              <a:rPr lang="en-US" dirty="0" smtClean="0"/>
              <a:t>Constants are automatically global and can be used across the entire script.</a:t>
            </a:r>
          </a:p>
          <a:p>
            <a:pPr algn="just"/>
            <a:r>
              <a:rPr lang="en-US" dirty="0" smtClean="0"/>
              <a:t>The example below uses a constant inside a function, even if it is defined outside the function</a:t>
            </a:r>
          </a:p>
          <a:p>
            <a:pPr>
              <a:buNone/>
            </a:pPr>
            <a:r>
              <a:rPr lang="en-US" dirty="0" smtClean="0"/>
              <a:t>	&lt;!DOCTYPE html&gt;</a:t>
            </a:r>
            <a:br>
              <a:rPr lang="en-US" dirty="0" smtClean="0"/>
            </a:br>
            <a:r>
              <a:rPr lang="en-US" dirty="0" smtClean="0"/>
              <a:t>&lt;html&gt;</a:t>
            </a:r>
            <a:br>
              <a:rPr lang="en-US" dirty="0" smtClean="0"/>
            </a:br>
            <a:r>
              <a:rPr lang="en-US" dirty="0" smtClean="0"/>
              <a:t>&lt;body&gt;</a:t>
            </a:r>
            <a:br>
              <a:rPr lang="en-US" dirty="0" smtClean="0"/>
            </a:br>
            <a:r>
              <a:rPr lang="en-US" dirty="0" smtClean="0"/>
              <a:t>&lt;?php</a:t>
            </a:r>
            <a:br>
              <a:rPr lang="en-US" dirty="0" smtClean="0"/>
            </a:br>
            <a:r>
              <a:rPr lang="en-US" dirty="0" smtClean="0"/>
              <a:t>define("GREETING", "Welcome to W3Schools.com!");</a:t>
            </a:r>
            <a:br>
              <a:rPr lang="en-US" dirty="0" smtClean="0"/>
            </a:br>
            <a:r>
              <a:rPr lang="en-US" dirty="0" smtClean="0"/>
              <a:t>function </a:t>
            </a:r>
            <a:r>
              <a:rPr lang="en-US" dirty="0" err="1" smtClean="0"/>
              <a:t>myTest</a:t>
            </a:r>
            <a:r>
              <a:rPr lang="en-US" dirty="0" smtClean="0"/>
              <a:t>() {</a:t>
            </a:r>
            <a:br>
              <a:rPr lang="en-US" dirty="0" smtClean="0"/>
            </a:br>
            <a:r>
              <a:rPr lang="en-US" dirty="0" smtClean="0"/>
              <a:t>    echo GREETING;</a:t>
            </a:r>
            <a:br>
              <a:rPr lang="en-US" dirty="0" smtClean="0"/>
            </a:br>
            <a:r>
              <a:rPr lang="en-US" dirty="0" smtClean="0"/>
              <a:t>}</a:t>
            </a:r>
            <a:br>
              <a:rPr lang="en-US" dirty="0" smtClean="0"/>
            </a:br>
            <a:r>
              <a:rPr lang="en-US" dirty="0" err="1" smtClean="0"/>
              <a:t>myTest</a:t>
            </a:r>
            <a:r>
              <a:rPr lang="en-US" dirty="0" smtClean="0"/>
              <a:t>();</a:t>
            </a:r>
            <a:br>
              <a:rPr lang="en-US" dirty="0" smtClean="0"/>
            </a:br>
            <a:r>
              <a:rPr lang="en-US" dirty="0" smtClean="0"/>
              <a:t>?&gt; </a:t>
            </a:r>
            <a:br>
              <a:rPr lang="en-US" dirty="0" smtClean="0"/>
            </a:br>
            <a:r>
              <a:rPr lang="en-US" dirty="0" smtClean="0"/>
              <a:t>&lt;/body&gt;</a:t>
            </a:r>
            <a:br>
              <a:rPr lang="en-US" dirty="0" smtClean="0"/>
            </a:br>
            <a:r>
              <a:rPr lang="en-US" dirty="0" smtClean="0"/>
              <a:t>&lt;/html&gt;</a:t>
            </a:r>
            <a:endParaRPr lang="en-US" dirty="0"/>
          </a:p>
        </p:txBody>
      </p:sp>
      <p:sp>
        <p:nvSpPr>
          <p:cNvPr id="4" name="Rectangle 3"/>
          <p:cNvSpPr/>
          <p:nvPr/>
        </p:nvSpPr>
        <p:spPr>
          <a:xfrm>
            <a:off x="5314404" y="5791200"/>
            <a:ext cx="2991396" cy="646331"/>
          </a:xfrm>
          <a:prstGeom prst="rect">
            <a:avLst/>
          </a:prstGeom>
        </p:spPr>
        <p:txBody>
          <a:bodyPr wrap="none">
            <a:spAutoFit/>
          </a:bodyPr>
          <a:lstStyle/>
          <a:p>
            <a:r>
              <a:rPr lang="en-US" b="1" dirty="0" smtClean="0"/>
              <a:t>Output:</a:t>
            </a:r>
          </a:p>
          <a:p>
            <a:r>
              <a:rPr lang="en-US" dirty="0" smtClean="0"/>
              <a:t>Welcome to W3Schools.com! </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smtClean="0"/>
              <a:t>PHP Operators</a:t>
            </a:r>
            <a:endParaRPr lang="en-US" dirty="0"/>
          </a:p>
        </p:txBody>
      </p:sp>
      <p:sp>
        <p:nvSpPr>
          <p:cNvPr id="5" name="Content Placeholder 4"/>
          <p:cNvSpPr>
            <a:spLocks noGrp="1"/>
          </p:cNvSpPr>
          <p:nvPr>
            <p:ph idx="1"/>
          </p:nvPr>
        </p:nvSpPr>
        <p:spPr/>
        <p:txBody>
          <a:bodyPr>
            <a:normAutofit fontScale="92500" lnSpcReduction="20000"/>
          </a:bodyPr>
          <a:lstStyle/>
          <a:p>
            <a:pPr algn="just"/>
            <a:r>
              <a:rPr lang="en-US" dirty="0" smtClean="0"/>
              <a:t>Operators are used to perform operations on variables and values.</a:t>
            </a:r>
          </a:p>
          <a:p>
            <a:pPr algn="just"/>
            <a:r>
              <a:rPr lang="en-US" dirty="0" smtClean="0"/>
              <a:t>PHP divides the operators in the following groups:</a:t>
            </a:r>
          </a:p>
          <a:p>
            <a:pPr lvl="1" algn="just"/>
            <a:r>
              <a:rPr lang="en-US" dirty="0" smtClean="0"/>
              <a:t>Arithmetic operators</a:t>
            </a:r>
          </a:p>
          <a:p>
            <a:pPr lvl="1" algn="just"/>
            <a:r>
              <a:rPr lang="en-US" dirty="0" smtClean="0"/>
              <a:t>Assignment operators</a:t>
            </a:r>
          </a:p>
          <a:p>
            <a:pPr lvl="1" algn="just"/>
            <a:r>
              <a:rPr lang="en-US" dirty="0" smtClean="0"/>
              <a:t>Comparison operators</a:t>
            </a:r>
          </a:p>
          <a:p>
            <a:pPr lvl="1" algn="just"/>
            <a:r>
              <a:rPr lang="en-US" dirty="0" smtClean="0"/>
              <a:t>Increment/Decrement operators</a:t>
            </a:r>
          </a:p>
          <a:p>
            <a:pPr lvl="1" algn="just"/>
            <a:r>
              <a:rPr lang="en-US" dirty="0" smtClean="0"/>
              <a:t>Logical operators</a:t>
            </a:r>
          </a:p>
          <a:p>
            <a:pPr lvl="1" algn="just"/>
            <a:r>
              <a:rPr lang="en-US" dirty="0" smtClean="0"/>
              <a:t>String operators</a:t>
            </a:r>
          </a:p>
          <a:p>
            <a:pPr lvl="1" algn="just"/>
            <a:r>
              <a:rPr lang="en-US" dirty="0" smtClean="0"/>
              <a:t>Array operators</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PHP Operators</a:t>
            </a:r>
            <a:endParaRPr lang="en-US" dirty="0"/>
          </a:p>
        </p:txBody>
      </p:sp>
      <p:sp>
        <p:nvSpPr>
          <p:cNvPr id="3" name="Content Placeholder 2"/>
          <p:cNvSpPr>
            <a:spLocks noGrp="1"/>
          </p:cNvSpPr>
          <p:nvPr>
            <p:ph idx="1"/>
          </p:nvPr>
        </p:nvSpPr>
        <p:spPr/>
        <p:txBody>
          <a:bodyPr>
            <a:normAutofit/>
          </a:bodyPr>
          <a:lstStyle/>
          <a:p>
            <a:r>
              <a:rPr lang="en-US" sz="2400" b="1" dirty="0" smtClean="0"/>
              <a:t>PHP Arithmetic Operators</a:t>
            </a:r>
          </a:p>
          <a:p>
            <a:pPr algn="just"/>
            <a:r>
              <a:rPr lang="en-US" sz="2400" dirty="0" smtClean="0"/>
              <a:t>The PHP arithmetic operators are used with numeric values to perform common arithmetical operations, such as addition, subtraction, multiplication etc.</a:t>
            </a:r>
          </a:p>
        </p:txBody>
      </p:sp>
      <p:pic>
        <p:nvPicPr>
          <p:cNvPr id="1027" name="Picture 3"/>
          <p:cNvPicPr>
            <a:picLocks noChangeAspect="1" noChangeArrowheads="1"/>
          </p:cNvPicPr>
          <p:nvPr/>
        </p:nvPicPr>
        <p:blipFill>
          <a:blip r:embed="rId2" cstate="print"/>
          <a:srcRect l="17570" t="39583" r="24451" b="20833"/>
          <a:stretch>
            <a:fillRect/>
          </a:stretch>
        </p:blipFill>
        <p:spPr bwMode="auto">
          <a:xfrm>
            <a:off x="990600" y="3352800"/>
            <a:ext cx="7543800" cy="2895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PHP Operators</a:t>
            </a:r>
            <a:endParaRPr lang="en-US" dirty="0"/>
          </a:p>
        </p:txBody>
      </p:sp>
      <p:sp>
        <p:nvSpPr>
          <p:cNvPr id="3" name="Content Placeholder 2"/>
          <p:cNvSpPr>
            <a:spLocks noGrp="1"/>
          </p:cNvSpPr>
          <p:nvPr>
            <p:ph idx="1"/>
          </p:nvPr>
        </p:nvSpPr>
        <p:spPr>
          <a:xfrm>
            <a:off x="457200" y="1570037"/>
            <a:ext cx="8229600" cy="4525963"/>
          </a:xfrm>
        </p:spPr>
        <p:txBody>
          <a:bodyPr>
            <a:normAutofit/>
          </a:bodyPr>
          <a:lstStyle/>
          <a:p>
            <a:pPr algn="just"/>
            <a:r>
              <a:rPr lang="en-US" sz="2400" b="1" dirty="0" smtClean="0"/>
              <a:t>PHP Assignment Operators</a:t>
            </a:r>
          </a:p>
          <a:p>
            <a:pPr algn="just"/>
            <a:r>
              <a:rPr lang="en-US" sz="2400" dirty="0" smtClean="0"/>
              <a:t>The PHP assignment operators are used with numeric values to write a value to a variable.</a:t>
            </a:r>
          </a:p>
          <a:p>
            <a:pPr algn="just"/>
            <a:r>
              <a:rPr lang="en-US" sz="2400" dirty="0" smtClean="0"/>
              <a:t>The basic assignment operator in PHP is "=". It means that the left operand gets set to the value of the assignment expression on the right.</a:t>
            </a:r>
            <a:endParaRPr lang="en-US" sz="2400" dirty="0"/>
          </a:p>
        </p:txBody>
      </p:sp>
      <p:pic>
        <p:nvPicPr>
          <p:cNvPr id="2050" name="Picture 2"/>
          <p:cNvPicPr>
            <a:picLocks noChangeAspect="1" noChangeArrowheads="1"/>
          </p:cNvPicPr>
          <p:nvPr/>
        </p:nvPicPr>
        <p:blipFill>
          <a:blip r:embed="rId2" cstate="print"/>
          <a:srcRect l="16984" t="46875" r="24451" b="12500"/>
          <a:stretch>
            <a:fillRect/>
          </a:stretch>
        </p:blipFill>
        <p:spPr bwMode="auto">
          <a:xfrm>
            <a:off x="1234190" y="3926836"/>
            <a:ext cx="6781800" cy="26449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PHP Operators</a:t>
            </a:r>
            <a:endParaRPr lang="en-US" dirty="0"/>
          </a:p>
        </p:txBody>
      </p:sp>
      <p:sp>
        <p:nvSpPr>
          <p:cNvPr id="3" name="Content Placeholder 2"/>
          <p:cNvSpPr>
            <a:spLocks noGrp="1"/>
          </p:cNvSpPr>
          <p:nvPr>
            <p:ph idx="1"/>
          </p:nvPr>
        </p:nvSpPr>
        <p:spPr/>
        <p:txBody>
          <a:bodyPr>
            <a:normAutofit/>
          </a:bodyPr>
          <a:lstStyle/>
          <a:p>
            <a:pPr algn="just"/>
            <a:r>
              <a:rPr lang="en-US" sz="2800" b="1" dirty="0" smtClean="0"/>
              <a:t>PHP Comparison Operators</a:t>
            </a:r>
          </a:p>
        </p:txBody>
      </p:sp>
      <p:pic>
        <p:nvPicPr>
          <p:cNvPr id="3074" name="Picture 2"/>
          <p:cNvPicPr>
            <a:picLocks noChangeAspect="1" noChangeArrowheads="1"/>
          </p:cNvPicPr>
          <p:nvPr/>
        </p:nvPicPr>
        <p:blipFill>
          <a:blip r:embed="rId2" cstate="print"/>
          <a:srcRect l="17570" t="25000" r="25036" b="11458"/>
          <a:stretch>
            <a:fillRect/>
          </a:stretch>
        </p:blipFill>
        <p:spPr bwMode="auto">
          <a:xfrm>
            <a:off x="1009340" y="2087380"/>
            <a:ext cx="7467600" cy="4648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PHP Operators</a:t>
            </a:r>
            <a:endParaRPr lang="en-US" dirty="0"/>
          </a:p>
        </p:txBody>
      </p:sp>
      <p:sp>
        <p:nvSpPr>
          <p:cNvPr id="3" name="Content Placeholder 2"/>
          <p:cNvSpPr>
            <a:spLocks noGrp="1"/>
          </p:cNvSpPr>
          <p:nvPr>
            <p:ph idx="1"/>
          </p:nvPr>
        </p:nvSpPr>
        <p:spPr/>
        <p:txBody>
          <a:bodyPr>
            <a:normAutofit/>
          </a:bodyPr>
          <a:lstStyle/>
          <a:p>
            <a:r>
              <a:rPr lang="en-US" sz="2800" b="1" dirty="0" smtClean="0"/>
              <a:t>PHP Increment / Decrement Operators</a:t>
            </a:r>
          </a:p>
        </p:txBody>
      </p:sp>
      <p:pic>
        <p:nvPicPr>
          <p:cNvPr id="4098" name="Picture 2"/>
          <p:cNvPicPr>
            <a:picLocks noChangeAspect="1" noChangeArrowheads="1"/>
          </p:cNvPicPr>
          <p:nvPr/>
        </p:nvPicPr>
        <p:blipFill>
          <a:blip r:embed="rId2" cstate="print"/>
          <a:srcRect l="17570" t="31250" r="34407" b="42708"/>
          <a:stretch>
            <a:fillRect/>
          </a:stretch>
        </p:blipFill>
        <p:spPr bwMode="auto">
          <a:xfrm>
            <a:off x="1600200" y="2362200"/>
            <a:ext cx="6248400" cy="1905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2237"/>
            <a:ext cx="8839200" cy="6583363"/>
          </a:xfrm>
        </p:spPr>
        <p:txBody>
          <a:bodyPr>
            <a:normAutofit lnSpcReduction="10000"/>
          </a:bodyPr>
          <a:lstStyle/>
          <a:p>
            <a:pPr algn="just">
              <a:buNone/>
            </a:pPr>
            <a:r>
              <a:rPr lang="en-US" sz="2400" b="1" dirty="0" smtClean="0"/>
              <a:t>	Variables</a:t>
            </a:r>
          </a:p>
          <a:p>
            <a:pPr algn="just"/>
            <a:r>
              <a:rPr lang="en-US" sz="2100" dirty="0" smtClean="0"/>
              <a:t>Variable is used to store information.</a:t>
            </a:r>
          </a:p>
          <a:p>
            <a:pPr algn="just"/>
            <a:r>
              <a:rPr lang="en-US" sz="2100" dirty="0" smtClean="0"/>
              <a:t>In PHP developer is not forced to assign a given variable a data type and then assign a value to it. </a:t>
            </a:r>
          </a:p>
          <a:p>
            <a:pPr algn="just"/>
            <a:r>
              <a:rPr lang="en-US" sz="2100" dirty="0" smtClean="0"/>
              <a:t>Instead, PHP automatically assigns a data type to a variable when a value is allocated to it. This makes PHP is simple to use.</a:t>
            </a:r>
          </a:p>
          <a:p>
            <a:pPr algn="just"/>
            <a:r>
              <a:rPr lang="en-US" sz="2100" dirty="0" smtClean="0"/>
              <a:t>PHP variable follows certain rules like identifiers</a:t>
            </a:r>
          </a:p>
          <a:p>
            <a:pPr lvl="1" algn="just"/>
            <a:r>
              <a:rPr lang="en-US" sz="1800" dirty="0" smtClean="0"/>
              <a:t>All variables must begin with a </a:t>
            </a:r>
            <a:r>
              <a:rPr lang="en-US" sz="1800" b="1" dirty="0" smtClean="0"/>
              <a:t>$ </a:t>
            </a:r>
            <a:r>
              <a:rPr lang="en-US" sz="1800" dirty="0" smtClean="0"/>
              <a:t>and must be immediately followed by a letter or an underscore</a:t>
            </a:r>
          </a:p>
          <a:p>
            <a:pPr lvl="1" algn="just"/>
            <a:r>
              <a:rPr lang="en-US" sz="1800" dirty="0" smtClean="0"/>
              <a:t>Variables in PHP are indeed case sensitive and can contain any number of letters, numbers, or underscores after the initial $ and first letter or underscore.</a:t>
            </a:r>
          </a:p>
          <a:p>
            <a:pPr lvl="1" algn="just"/>
            <a:r>
              <a:rPr lang="en-US" sz="1800" dirty="0" smtClean="0"/>
              <a:t>A variable name should not contain spaces. If a variable name is more than one word, it should be separated with an underscore ($my_string), or with capitalization ($myString).</a:t>
            </a:r>
          </a:p>
          <a:p>
            <a:pPr lvl="1" algn="just"/>
            <a:r>
              <a:rPr lang="en-US" sz="1800" dirty="0" smtClean="0"/>
              <a:t>Variables are assigned by a value in the versions earlier to PHP4.</a:t>
            </a:r>
          </a:p>
          <a:p>
            <a:pPr lvl="1" algn="just"/>
            <a:r>
              <a:rPr lang="en-US" sz="1800" dirty="0" smtClean="0"/>
              <a:t>Later in PHP4 and PHP5 we can assign variables by reference.</a:t>
            </a:r>
          </a:p>
          <a:p>
            <a:pPr algn="just"/>
            <a:r>
              <a:rPr lang="en-US" sz="2100" dirty="0" smtClean="0"/>
              <a:t>Uninitialized variables have a default value </a:t>
            </a:r>
            <a:r>
              <a:rPr lang="en-US" sz="2100" dirty="0" smtClean="0">
                <a:sym typeface="Wingdings" pitchFamily="2" charset="2"/>
              </a:rPr>
              <a:t></a:t>
            </a:r>
            <a:r>
              <a:rPr lang="en-US" sz="2100" dirty="0" smtClean="0"/>
              <a:t>booleans default to FALSE, integers and floats default to zero, strings (e.g. used in echo()) are set as an empty string and arrays become to an empty array.</a:t>
            </a:r>
          </a:p>
          <a:p>
            <a:pPr algn="just"/>
            <a:r>
              <a:rPr lang="en-US" sz="2100" dirty="0" smtClean="0"/>
              <a:t>Due to reason that variables does not need to be declared before adding a value to it, PHP is a loosely typed language.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PHP Operators</a:t>
            </a:r>
            <a:endParaRPr lang="en-US" dirty="0"/>
          </a:p>
        </p:txBody>
      </p:sp>
      <p:sp>
        <p:nvSpPr>
          <p:cNvPr id="3" name="Content Placeholder 2"/>
          <p:cNvSpPr>
            <a:spLocks noGrp="1"/>
          </p:cNvSpPr>
          <p:nvPr>
            <p:ph idx="1"/>
          </p:nvPr>
        </p:nvSpPr>
        <p:spPr/>
        <p:txBody>
          <a:bodyPr>
            <a:normAutofit/>
          </a:bodyPr>
          <a:lstStyle/>
          <a:p>
            <a:r>
              <a:rPr lang="en-US" sz="2800" b="1" dirty="0" smtClean="0"/>
              <a:t>PHP Logical Operators</a:t>
            </a:r>
          </a:p>
        </p:txBody>
      </p:sp>
      <p:pic>
        <p:nvPicPr>
          <p:cNvPr id="5122" name="Picture 2"/>
          <p:cNvPicPr>
            <a:picLocks noChangeAspect="1" noChangeArrowheads="1"/>
          </p:cNvPicPr>
          <p:nvPr/>
        </p:nvPicPr>
        <p:blipFill>
          <a:blip r:embed="rId2" cstate="print"/>
          <a:srcRect l="17570" t="39583" r="25622" b="19792"/>
          <a:stretch>
            <a:fillRect/>
          </a:stretch>
        </p:blipFill>
        <p:spPr bwMode="auto">
          <a:xfrm>
            <a:off x="1066800" y="2514600"/>
            <a:ext cx="7391400" cy="2971800"/>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PHP Operators</a:t>
            </a:r>
            <a:endParaRPr lang="en-US" dirty="0"/>
          </a:p>
        </p:txBody>
      </p:sp>
      <p:sp>
        <p:nvSpPr>
          <p:cNvPr id="5" name="Content Placeholder 4"/>
          <p:cNvSpPr>
            <a:spLocks noGrp="1"/>
          </p:cNvSpPr>
          <p:nvPr>
            <p:ph idx="1"/>
          </p:nvPr>
        </p:nvSpPr>
        <p:spPr/>
        <p:txBody>
          <a:bodyPr>
            <a:normAutofit/>
          </a:bodyPr>
          <a:lstStyle/>
          <a:p>
            <a:r>
              <a:rPr lang="en-US" sz="2800" b="1" dirty="0" smtClean="0"/>
              <a:t>PHP String Operators</a:t>
            </a:r>
            <a:endParaRPr lang="en-US" sz="2800" b="1" dirty="0"/>
          </a:p>
        </p:txBody>
      </p:sp>
      <p:pic>
        <p:nvPicPr>
          <p:cNvPr id="6" name="Picture 2"/>
          <p:cNvPicPr>
            <a:picLocks noChangeAspect="1" noChangeArrowheads="1"/>
          </p:cNvPicPr>
          <p:nvPr/>
        </p:nvPicPr>
        <p:blipFill>
          <a:blip r:embed="rId2" cstate="print"/>
          <a:srcRect l="16870" t="43774" r="24442" b="34339"/>
          <a:stretch>
            <a:fillRect/>
          </a:stretch>
        </p:blipFill>
        <p:spPr bwMode="auto">
          <a:xfrm>
            <a:off x="762000" y="3048000"/>
            <a:ext cx="7631723" cy="1600200"/>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PHP Operators</a:t>
            </a:r>
            <a:endParaRPr lang="en-US" dirty="0"/>
          </a:p>
        </p:txBody>
      </p:sp>
      <p:sp>
        <p:nvSpPr>
          <p:cNvPr id="3" name="Content Placeholder 2"/>
          <p:cNvSpPr>
            <a:spLocks noGrp="1"/>
          </p:cNvSpPr>
          <p:nvPr>
            <p:ph idx="1"/>
          </p:nvPr>
        </p:nvSpPr>
        <p:spPr/>
        <p:txBody>
          <a:bodyPr>
            <a:normAutofit/>
          </a:bodyPr>
          <a:lstStyle/>
          <a:p>
            <a:r>
              <a:rPr lang="en-US" sz="2800" b="1" dirty="0" smtClean="0"/>
              <a:t>PHP Array Operators</a:t>
            </a:r>
          </a:p>
          <a:p>
            <a:endParaRPr lang="en-US" sz="2800" dirty="0"/>
          </a:p>
        </p:txBody>
      </p:sp>
      <p:pic>
        <p:nvPicPr>
          <p:cNvPr id="7170" name="Picture 2"/>
          <p:cNvPicPr>
            <a:picLocks noChangeAspect="1" noChangeArrowheads="1"/>
          </p:cNvPicPr>
          <p:nvPr/>
        </p:nvPicPr>
        <p:blipFill>
          <a:blip r:embed="rId2" cstate="print"/>
          <a:srcRect l="17570" t="31250" r="25036" b="21875"/>
          <a:stretch>
            <a:fillRect/>
          </a:stretch>
        </p:blipFill>
        <p:spPr bwMode="auto">
          <a:xfrm>
            <a:off x="914400" y="2514600"/>
            <a:ext cx="7467600" cy="3429000"/>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Sample PHP Programs</a:t>
            </a:r>
            <a:endParaRPr lang="en-US" dirty="0"/>
          </a:p>
        </p:txBody>
      </p:sp>
      <p:sp>
        <p:nvSpPr>
          <p:cNvPr id="5" name="Subtitle 4"/>
          <p:cNvSpPr>
            <a:spLocks noGrp="1"/>
          </p:cNvSpPr>
          <p:nvPr>
            <p:ph type="subTitle" idx="1"/>
          </p:nvPr>
        </p:nvSpPr>
        <p:spPr/>
        <p:txBody>
          <a:bodyPr>
            <a:normAutofit/>
          </a:bodyPr>
          <a:lstStyle/>
          <a:p>
            <a:r>
              <a:rPr lang="en-US" sz="2000" dirty="0" smtClean="0"/>
              <a:t>TO UNDERSTAND THE CONCEPTS</a:t>
            </a:r>
            <a:endParaRPr lang="en-US" sz="20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Example-1</a:t>
            </a:r>
            <a:endParaRPr lang="en-US" dirty="0"/>
          </a:p>
        </p:txBody>
      </p:sp>
      <p:sp>
        <p:nvSpPr>
          <p:cNvPr id="3" name="Content Placeholder 2"/>
          <p:cNvSpPr>
            <a:spLocks noGrp="1"/>
          </p:cNvSpPr>
          <p:nvPr>
            <p:ph idx="1"/>
          </p:nvPr>
        </p:nvSpPr>
        <p:spPr/>
        <p:txBody>
          <a:bodyPr>
            <a:normAutofit/>
          </a:bodyPr>
          <a:lstStyle/>
          <a:p>
            <a:pPr>
              <a:buNone/>
            </a:pPr>
            <a:r>
              <a:rPr lang="en-US" sz="2400" b="1" dirty="0" smtClean="0"/>
              <a:t>Ways to embed PHP code :</a:t>
            </a:r>
          </a:p>
          <a:p>
            <a:pPr>
              <a:buNone/>
            </a:pPr>
            <a:r>
              <a:rPr lang="en-US" sz="2400" dirty="0" smtClean="0"/>
              <a:t>&lt;h3&gt;Welcome!&lt;/h3&gt;</a:t>
            </a:r>
          </a:p>
          <a:p>
            <a:pPr>
              <a:buNone/>
            </a:pPr>
            <a:r>
              <a:rPr lang="en-US" sz="2400" dirty="0" smtClean="0"/>
              <a:t>&lt;?php</a:t>
            </a:r>
          </a:p>
          <a:p>
            <a:pPr>
              <a:buNone/>
            </a:pPr>
            <a:r>
              <a:rPr lang="en-US" sz="2400" dirty="0" smtClean="0"/>
              <a:t>echo "&lt;p&gt;Some dynamic output here&lt;/p&gt;";</a:t>
            </a:r>
          </a:p>
          <a:p>
            <a:pPr>
              <a:buNone/>
            </a:pPr>
            <a:r>
              <a:rPr lang="en-US" sz="2400" dirty="0" smtClean="0"/>
              <a:t>?&gt;</a:t>
            </a:r>
          </a:p>
          <a:p>
            <a:pPr>
              <a:buNone/>
            </a:pPr>
            <a:r>
              <a:rPr lang="en-US" sz="2400" dirty="0" smtClean="0"/>
              <a:t>&lt;p&gt;Some static output here&lt;/p&gt;</a:t>
            </a:r>
          </a:p>
          <a:p>
            <a:pPr algn="ctr">
              <a:buNone/>
            </a:pPr>
            <a:r>
              <a:rPr lang="en-US" sz="2400" dirty="0" smtClean="0"/>
              <a:t>------------Short Tags------------</a:t>
            </a:r>
          </a:p>
          <a:p>
            <a:pPr>
              <a:buNone/>
            </a:pPr>
            <a:r>
              <a:rPr lang="en-US" sz="2400" dirty="0" smtClean="0"/>
              <a:t>&lt;?</a:t>
            </a:r>
          </a:p>
          <a:p>
            <a:pPr>
              <a:buNone/>
            </a:pPr>
            <a:r>
              <a:rPr lang="en-US" sz="2400" dirty="0" smtClean="0"/>
              <a:t>print "This is another PHP example.";</a:t>
            </a:r>
          </a:p>
          <a:p>
            <a:pPr>
              <a:buNone/>
            </a:pPr>
            <a:r>
              <a:rPr lang="en-US" sz="2400" dirty="0" smtClean="0"/>
              <a:t>?&gt;</a:t>
            </a:r>
            <a:endParaRPr lang="en-US" sz="2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Example-1</a:t>
            </a:r>
            <a:endParaRPr lang="en-US" dirty="0"/>
          </a:p>
        </p:txBody>
      </p:sp>
      <p:sp>
        <p:nvSpPr>
          <p:cNvPr id="3" name="Content Placeholder 2"/>
          <p:cNvSpPr>
            <a:spLocks noGrp="1"/>
          </p:cNvSpPr>
          <p:nvPr>
            <p:ph idx="1"/>
          </p:nvPr>
        </p:nvSpPr>
        <p:spPr>
          <a:xfrm>
            <a:off x="457200" y="1600200"/>
            <a:ext cx="8229600" cy="4525963"/>
          </a:xfrm>
        </p:spPr>
        <p:txBody>
          <a:bodyPr>
            <a:normAutofit lnSpcReduction="10000"/>
          </a:bodyPr>
          <a:lstStyle/>
          <a:p>
            <a:pPr>
              <a:buNone/>
            </a:pPr>
            <a:r>
              <a:rPr lang="en-US" dirty="0" smtClean="0"/>
              <a:t>2</a:t>
            </a:r>
            <a:r>
              <a:rPr lang="en-US" baseline="30000" dirty="0" smtClean="0"/>
              <a:t>nd</a:t>
            </a:r>
            <a:r>
              <a:rPr lang="en-US" dirty="0" smtClean="0"/>
              <a:t> way</a:t>
            </a:r>
          </a:p>
          <a:p>
            <a:pPr>
              <a:buNone/>
            </a:pPr>
            <a:r>
              <a:rPr lang="en-US" dirty="0" smtClean="0"/>
              <a:t>&lt;script language="php"&gt;</a:t>
            </a:r>
          </a:p>
          <a:p>
            <a:pPr>
              <a:buNone/>
            </a:pPr>
            <a:r>
              <a:rPr lang="en-US" dirty="0" smtClean="0"/>
              <a:t>print "This is another PHP example.";</a:t>
            </a:r>
          </a:p>
          <a:p>
            <a:pPr>
              <a:buNone/>
            </a:pPr>
            <a:r>
              <a:rPr lang="en-US" dirty="0" smtClean="0"/>
              <a:t>&lt;/script&gt;</a:t>
            </a:r>
          </a:p>
          <a:p>
            <a:pPr algn="ctr">
              <a:buNone/>
            </a:pPr>
            <a:r>
              <a:rPr lang="en-US" dirty="0" smtClean="0"/>
              <a:t>3</a:t>
            </a:r>
            <a:r>
              <a:rPr lang="en-US" baseline="30000" dirty="0" smtClean="0"/>
              <a:t>rd</a:t>
            </a:r>
            <a:r>
              <a:rPr lang="en-US" dirty="0" smtClean="0"/>
              <a:t> Way ------ASP Style------</a:t>
            </a:r>
          </a:p>
          <a:p>
            <a:pPr>
              <a:buNone/>
            </a:pPr>
            <a:r>
              <a:rPr lang="en-US" dirty="0" smtClean="0"/>
              <a:t>&lt;%</a:t>
            </a:r>
          </a:p>
          <a:p>
            <a:pPr>
              <a:buNone/>
            </a:pPr>
            <a:r>
              <a:rPr lang="en-US" dirty="0" smtClean="0"/>
              <a:t>print "This is another PHP example.";</a:t>
            </a:r>
          </a:p>
          <a:p>
            <a:pPr>
              <a:buNone/>
            </a:pPr>
            <a:r>
              <a:rPr lang="en-US" dirty="0" smtClean="0"/>
              <a:t>%&gt;</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Embedding Multiple Code Blocks:</a:t>
            </a:r>
          </a:p>
          <a:p>
            <a:pPr lvl="1">
              <a:buNone/>
            </a:pPr>
            <a:r>
              <a:rPr lang="en-US" dirty="0" smtClean="0"/>
              <a:t>&lt;html&gt;</a:t>
            </a:r>
          </a:p>
          <a:p>
            <a:pPr lvl="1">
              <a:buNone/>
            </a:pPr>
            <a:r>
              <a:rPr lang="en-US" dirty="0" smtClean="0"/>
              <a:t>&lt;head&gt;</a:t>
            </a:r>
          </a:p>
          <a:p>
            <a:pPr lvl="1">
              <a:buNone/>
            </a:pPr>
            <a:r>
              <a:rPr lang="en-US" dirty="0" smtClean="0"/>
              <a:t>&lt;title&gt;&lt;?php echo "Welcome to my Web site!";?&gt;&lt;/title&gt;</a:t>
            </a:r>
          </a:p>
          <a:p>
            <a:pPr lvl="1">
              <a:buNone/>
            </a:pPr>
            <a:r>
              <a:rPr lang="en-US" dirty="0" smtClean="0"/>
              <a:t>&lt;/head&gt;</a:t>
            </a:r>
          </a:p>
          <a:p>
            <a:pPr lvl="1">
              <a:buNone/>
            </a:pPr>
            <a:r>
              <a:rPr lang="en-US" dirty="0" smtClean="0"/>
              <a:t>&lt;body&gt;</a:t>
            </a:r>
          </a:p>
          <a:p>
            <a:pPr lvl="1">
              <a:buNone/>
            </a:pPr>
            <a:r>
              <a:rPr lang="en-US" dirty="0" smtClean="0"/>
              <a:t>&lt;?php</a:t>
            </a:r>
          </a:p>
          <a:p>
            <a:pPr lvl="1">
              <a:buNone/>
            </a:pPr>
            <a:r>
              <a:rPr lang="en-US" dirty="0" smtClean="0"/>
              <a:t>$date = "July 26, 2007";</a:t>
            </a:r>
          </a:p>
          <a:p>
            <a:pPr lvl="1">
              <a:buNone/>
            </a:pPr>
            <a:r>
              <a:rPr lang="en-US" dirty="0" smtClean="0"/>
              <a:t>?&gt;</a:t>
            </a:r>
          </a:p>
          <a:p>
            <a:pPr lvl="1">
              <a:buNone/>
            </a:pPr>
            <a:r>
              <a:rPr lang="en-US" dirty="0" smtClean="0"/>
              <a:t>&lt;p&gt;Today's date is &lt;?=$date;?&gt;&lt;/p&gt;</a:t>
            </a:r>
          </a:p>
          <a:p>
            <a:pPr lvl="1">
              <a:buNone/>
            </a:pPr>
            <a:r>
              <a:rPr lang="en-US" dirty="0" smtClean="0"/>
              <a:t>&lt;/body&gt;</a:t>
            </a:r>
          </a:p>
          <a:p>
            <a:pPr lvl="1">
              <a:buNone/>
            </a:pPr>
            <a:r>
              <a:rPr lang="en-US" dirty="0" smtClean="0"/>
              <a:t>&lt;/html&gt;</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normAutofit fontScale="70000" lnSpcReduction="20000"/>
          </a:bodyPr>
          <a:lstStyle/>
          <a:p>
            <a:r>
              <a:rPr lang="en-US" b="1" dirty="0" smtClean="0"/>
              <a:t>Commenting Your Code</a:t>
            </a:r>
          </a:p>
          <a:p>
            <a:pPr>
              <a:buNone/>
            </a:pPr>
            <a:r>
              <a:rPr lang="en-US" b="1" dirty="0" smtClean="0"/>
              <a:t>Single-Line C++ Syntax:</a:t>
            </a:r>
            <a:endParaRPr lang="en-US" dirty="0" smtClean="0"/>
          </a:p>
          <a:p>
            <a:pPr>
              <a:buNone/>
            </a:pPr>
            <a:r>
              <a:rPr lang="en-US" dirty="0" smtClean="0"/>
              <a:t>&lt;?php</a:t>
            </a:r>
          </a:p>
          <a:p>
            <a:pPr>
              <a:buNone/>
            </a:pPr>
            <a:r>
              <a:rPr lang="en-US" dirty="0" smtClean="0"/>
              <a:t>// Title: My first PHP script</a:t>
            </a:r>
          </a:p>
          <a:p>
            <a:pPr>
              <a:buNone/>
            </a:pPr>
            <a:r>
              <a:rPr lang="en-US" dirty="0" smtClean="0"/>
              <a:t>// Author: Jason</a:t>
            </a:r>
          </a:p>
          <a:p>
            <a:pPr>
              <a:buNone/>
            </a:pPr>
            <a:r>
              <a:rPr lang="en-US" dirty="0" smtClean="0"/>
              <a:t>echo "This is a PHP program";</a:t>
            </a:r>
          </a:p>
          <a:p>
            <a:pPr>
              <a:buNone/>
            </a:pPr>
            <a:r>
              <a:rPr lang="en-US" dirty="0" smtClean="0"/>
              <a:t>?&gt;</a:t>
            </a:r>
          </a:p>
          <a:p>
            <a:pPr>
              <a:buNone/>
            </a:pPr>
            <a:r>
              <a:rPr lang="en-US" b="1" dirty="0" smtClean="0"/>
              <a:t>Shell Syntax:</a:t>
            </a:r>
            <a:endParaRPr lang="en-US" dirty="0" smtClean="0"/>
          </a:p>
          <a:p>
            <a:pPr>
              <a:buNone/>
            </a:pPr>
            <a:r>
              <a:rPr lang="en-US" dirty="0" smtClean="0"/>
              <a:t>&lt;?php</a:t>
            </a:r>
          </a:p>
          <a:p>
            <a:pPr>
              <a:buNone/>
            </a:pPr>
            <a:r>
              <a:rPr lang="en-US" dirty="0" smtClean="0"/>
              <a:t># Title: My PHP program</a:t>
            </a:r>
          </a:p>
          <a:p>
            <a:pPr>
              <a:buNone/>
            </a:pPr>
            <a:r>
              <a:rPr lang="en-US" dirty="0" smtClean="0"/>
              <a:t># Author: Jason</a:t>
            </a:r>
          </a:p>
          <a:p>
            <a:pPr>
              <a:buNone/>
            </a:pPr>
            <a:r>
              <a:rPr lang="en-US" dirty="0" smtClean="0"/>
              <a:t>echo "This is a PHP program";</a:t>
            </a:r>
          </a:p>
          <a:p>
            <a:pPr>
              <a:buNone/>
            </a:pPr>
            <a:r>
              <a:rPr lang="en-US" dirty="0" smtClean="0"/>
              <a:t>?&gt;</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normAutofit/>
          </a:bodyPr>
          <a:lstStyle/>
          <a:p>
            <a:r>
              <a:rPr lang="en-US" b="1" dirty="0" smtClean="0"/>
              <a:t>Multiple-Line C Syntax</a:t>
            </a:r>
          </a:p>
          <a:p>
            <a:pPr lvl="1">
              <a:buNone/>
            </a:pPr>
            <a:r>
              <a:rPr lang="en-US" dirty="0" smtClean="0"/>
              <a:t>&lt;?php</a:t>
            </a:r>
          </a:p>
          <a:p>
            <a:pPr lvl="1">
              <a:buNone/>
            </a:pPr>
            <a:r>
              <a:rPr lang="en-US" dirty="0" smtClean="0"/>
              <a:t>/*</a:t>
            </a:r>
          </a:p>
          <a:p>
            <a:pPr lvl="1">
              <a:buNone/>
            </a:pPr>
            <a:r>
              <a:rPr lang="en-US" dirty="0" smtClean="0"/>
              <a:t>Title: My PHP Program</a:t>
            </a:r>
          </a:p>
          <a:p>
            <a:pPr lvl="1">
              <a:buNone/>
            </a:pPr>
            <a:r>
              <a:rPr lang="en-US" dirty="0" smtClean="0"/>
              <a:t>Author: Jason</a:t>
            </a:r>
          </a:p>
          <a:p>
            <a:pPr lvl="1">
              <a:buNone/>
            </a:pPr>
            <a:r>
              <a:rPr lang="en-US" dirty="0" smtClean="0"/>
              <a:t>Date: July 26, 2007</a:t>
            </a:r>
          </a:p>
          <a:p>
            <a:pPr lvl="1">
              <a:buNone/>
            </a:pPr>
            <a:r>
              <a:rPr lang="en-US" dirty="0" smtClean="0"/>
              <a:t>*/</a:t>
            </a:r>
          </a:p>
          <a:p>
            <a:pPr lvl="1">
              <a:buNone/>
            </a:pPr>
            <a:r>
              <a:rPr lang="en-US" dirty="0" smtClean="0"/>
              <a:t>?&gt;</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Example</a:t>
            </a:r>
            <a:endParaRPr lang="en-US"/>
          </a:p>
        </p:txBody>
      </p:sp>
      <p:sp>
        <p:nvSpPr>
          <p:cNvPr id="3" name="Content Placeholder 2"/>
          <p:cNvSpPr>
            <a:spLocks noGrp="1"/>
          </p:cNvSpPr>
          <p:nvPr>
            <p:ph idx="1"/>
          </p:nvPr>
        </p:nvSpPr>
        <p:spPr/>
        <p:txBody>
          <a:bodyPr>
            <a:normAutofit fontScale="55000" lnSpcReduction="20000"/>
          </a:bodyPr>
          <a:lstStyle/>
          <a:p>
            <a:r>
              <a:rPr lang="en-US" b="1" dirty="0" smtClean="0"/>
              <a:t>Outputting Data to the Browser </a:t>
            </a:r>
          </a:p>
          <a:p>
            <a:pPr>
              <a:buNone/>
            </a:pPr>
            <a:r>
              <a:rPr lang="en-US" dirty="0" smtClean="0"/>
              <a:t>	</a:t>
            </a:r>
            <a:r>
              <a:rPr lang="en-US" b="1" dirty="0" smtClean="0"/>
              <a:t>Syntax:</a:t>
            </a:r>
            <a:r>
              <a:rPr lang="en-US" dirty="0" smtClean="0"/>
              <a:t> </a:t>
            </a:r>
            <a:r>
              <a:rPr lang="en-US" i="1" dirty="0" smtClean="0"/>
              <a:t>int print(argument)</a:t>
            </a:r>
          </a:p>
          <a:p>
            <a:pPr>
              <a:buNone/>
            </a:pPr>
            <a:r>
              <a:rPr lang="en-US" b="1" dirty="0" smtClean="0"/>
              <a:t>Example:1</a:t>
            </a:r>
          </a:p>
          <a:p>
            <a:pPr>
              <a:buNone/>
            </a:pPr>
            <a:r>
              <a:rPr lang="en-US" dirty="0" smtClean="0"/>
              <a:t>&lt;?php</a:t>
            </a:r>
          </a:p>
          <a:p>
            <a:pPr>
              <a:buNone/>
            </a:pPr>
            <a:r>
              <a:rPr lang="en-US" dirty="0" smtClean="0"/>
              <a:t>print("&lt;p&gt;I love the summertime.&lt;/p&gt;");</a:t>
            </a:r>
          </a:p>
          <a:p>
            <a:pPr>
              <a:buNone/>
            </a:pPr>
            <a:r>
              <a:rPr lang="en-US" dirty="0" smtClean="0"/>
              <a:t>?&gt;</a:t>
            </a:r>
          </a:p>
          <a:p>
            <a:pPr>
              <a:buNone/>
            </a:pPr>
            <a:r>
              <a:rPr lang="en-US" b="1" dirty="0" smtClean="0"/>
              <a:t>Example:2</a:t>
            </a:r>
          </a:p>
          <a:p>
            <a:pPr>
              <a:buNone/>
            </a:pPr>
            <a:r>
              <a:rPr lang="en-US" dirty="0" smtClean="0"/>
              <a:t>&lt;?php</a:t>
            </a:r>
          </a:p>
          <a:p>
            <a:pPr>
              <a:buNone/>
            </a:pPr>
            <a:r>
              <a:rPr lang="en-US" dirty="0" smtClean="0"/>
              <a:t>$season = "summertime";</a:t>
            </a:r>
          </a:p>
          <a:p>
            <a:pPr>
              <a:buNone/>
            </a:pPr>
            <a:r>
              <a:rPr lang="en-US" dirty="0" smtClean="0"/>
              <a:t>print "&lt;p&gt;I love the $season.&lt;/p&gt;";</a:t>
            </a:r>
          </a:p>
          <a:p>
            <a:pPr>
              <a:buNone/>
            </a:pPr>
            <a:r>
              <a:rPr lang="en-US" dirty="0" smtClean="0"/>
              <a:t>?&gt;</a:t>
            </a:r>
          </a:p>
          <a:p>
            <a:pPr>
              <a:buNone/>
            </a:pPr>
            <a:r>
              <a:rPr lang="en-US" b="1" dirty="0" smtClean="0"/>
              <a:t>Example:3</a:t>
            </a:r>
          </a:p>
          <a:p>
            <a:pPr>
              <a:buNone/>
            </a:pPr>
            <a:r>
              <a:rPr lang="en-US" dirty="0" smtClean="0"/>
              <a:t>&lt;?php</a:t>
            </a:r>
          </a:p>
          <a:p>
            <a:pPr>
              <a:buNone/>
            </a:pPr>
            <a:r>
              <a:rPr lang="en-US" dirty="0" smtClean="0"/>
              <a:t>print "&lt;p&gt;I love the</a:t>
            </a:r>
          </a:p>
          <a:p>
            <a:pPr>
              <a:buNone/>
            </a:pPr>
            <a:r>
              <a:rPr lang="en-US" dirty="0" smtClean="0"/>
              <a:t>summertime.&lt;/p&gt;";</a:t>
            </a:r>
          </a:p>
          <a:p>
            <a:pPr>
              <a:buNone/>
            </a:pPr>
            <a:r>
              <a:rPr lang="en-US" dirty="0" smtClean="0"/>
              <a:t>?&gt;</a:t>
            </a:r>
            <a:endParaRPr lang="en-US" i="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763000" cy="6477000"/>
          </a:xfrm>
        </p:spPr>
        <p:txBody>
          <a:bodyPr>
            <a:normAutofit fontScale="92500" lnSpcReduction="20000"/>
          </a:bodyPr>
          <a:lstStyle/>
          <a:p>
            <a:pPr>
              <a:buNone/>
            </a:pPr>
            <a:r>
              <a:rPr lang="en-US" sz="2600" b="1" dirty="0" smtClean="0"/>
              <a:t>	Variable Declaration</a:t>
            </a:r>
          </a:p>
          <a:p>
            <a:pPr algn="just"/>
            <a:r>
              <a:rPr lang="en-US" sz="2300" dirty="0" smtClean="0"/>
              <a:t>A variable always begins with a dollar sign, $, which is then followed by the variable name. </a:t>
            </a:r>
          </a:p>
          <a:p>
            <a:pPr algn="just"/>
            <a:r>
              <a:rPr lang="en-US" sz="2300" dirty="0" smtClean="0"/>
              <a:t>Variable names follow the same naming rules as identifiers. That is, a variable name can begin with either a letter or an underscore and can consist of letters, underscores, numbers, or other ASCII characters ranging from 127 through 255. </a:t>
            </a:r>
          </a:p>
          <a:p>
            <a:pPr algn="just"/>
            <a:r>
              <a:rPr lang="en-US" sz="2300" dirty="0" smtClean="0"/>
              <a:t>The following are all valid variables:</a:t>
            </a:r>
          </a:p>
          <a:p>
            <a:pPr algn="just">
              <a:buNone/>
            </a:pPr>
            <a:r>
              <a:rPr lang="en-US" sz="2300" dirty="0" smtClean="0"/>
              <a:t>	$color	$operating_system  	$_some_variable	 $model</a:t>
            </a:r>
          </a:p>
          <a:p>
            <a:pPr algn="just"/>
            <a:r>
              <a:rPr lang="en-US" sz="2300" dirty="0" smtClean="0"/>
              <a:t>As variables are case sensitive, the following variables have no relation:</a:t>
            </a:r>
          </a:p>
          <a:p>
            <a:pPr algn="just">
              <a:buNone/>
            </a:pPr>
            <a:r>
              <a:rPr lang="en-US" sz="2300" dirty="0" smtClean="0"/>
              <a:t>	$color	$Color		$COLOR</a:t>
            </a:r>
          </a:p>
          <a:p>
            <a:pPr algn="just"/>
            <a:r>
              <a:rPr lang="en-US" sz="2300" dirty="0" smtClean="0"/>
              <a:t>Two methodologies are available for variable assignment: by value and by reference.</a:t>
            </a:r>
          </a:p>
          <a:p>
            <a:pPr algn="just">
              <a:buNone/>
            </a:pPr>
            <a:r>
              <a:rPr lang="en-US" sz="2300" dirty="0" smtClean="0"/>
              <a:t>	</a:t>
            </a:r>
            <a:r>
              <a:rPr lang="en-US" sz="2300" b="1" dirty="0" smtClean="0"/>
              <a:t>Value Assignment</a:t>
            </a:r>
          </a:p>
          <a:p>
            <a:pPr algn="just"/>
            <a:r>
              <a:rPr lang="en-US" sz="2300" dirty="0" smtClean="0"/>
              <a:t>Assignment by value simply involves copying the value of the assigned expression to the variable assignee , which is the most common type of assignment. </a:t>
            </a:r>
          </a:p>
          <a:p>
            <a:pPr algn="just"/>
            <a:r>
              <a:rPr lang="en-US" sz="2300" dirty="0" smtClean="0"/>
              <a:t>A few examples are as follows:</a:t>
            </a:r>
          </a:p>
          <a:p>
            <a:pPr algn="just">
              <a:buNone/>
            </a:pPr>
            <a:r>
              <a:rPr lang="en-US" sz="2300" dirty="0" smtClean="0"/>
              <a:t>	$color = "red";		$number = 12;		$age = 12;</a:t>
            </a:r>
          </a:p>
          <a:p>
            <a:pPr algn="just">
              <a:buNone/>
            </a:pPr>
            <a:r>
              <a:rPr lang="en-US" sz="2300" dirty="0" smtClean="0"/>
              <a:t>	$sum = 12 + "15"; // $sum = 27</a:t>
            </a:r>
            <a:endParaRPr lang="en-US" sz="23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pPr>
              <a:buNone/>
            </a:pPr>
            <a:r>
              <a:rPr lang="en-US" sz="2400" b="1" dirty="0" smtClean="0"/>
              <a:t>Syntax:</a:t>
            </a:r>
            <a:r>
              <a:rPr lang="en-US" dirty="0" smtClean="0"/>
              <a:t> </a:t>
            </a:r>
            <a:r>
              <a:rPr lang="en-US" sz="2400" i="1" dirty="0" smtClean="0"/>
              <a:t>void echo(string argument1 [, ...string argumentN])</a:t>
            </a:r>
          </a:p>
          <a:p>
            <a:pPr>
              <a:buNone/>
            </a:pPr>
            <a:r>
              <a:rPr lang="en-US" sz="2400" dirty="0" smtClean="0"/>
              <a:t>&lt;?php</a:t>
            </a:r>
          </a:p>
          <a:p>
            <a:pPr>
              <a:buNone/>
            </a:pPr>
            <a:r>
              <a:rPr lang="en-US" sz="2400" dirty="0" smtClean="0"/>
              <a:t>$heavyweight = "Lennox Lewis";</a:t>
            </a:r>
          </a:p>
          <a:p>
            <a:pPr>
              <a:buNone/>
            </a:pPr>
            <a:r>
              <a:rPr lang="en-US" sz="2400" dirty="0" smtClean="0"/>
              <a:t>$lightweight = "Floyd </a:t>
            </a:r>
            <a:r>
              <a:rPr lang="en-US" sz="2400" dirty="0" err="1" smtClean="0"/>
              <a:t>Mayweather</a:t>
            </a:r>
            <a:r>
              <a:rPr lang="en-US" sz="2400" dirty="0" smtClean="0"/>
              <a:t>";</a:t>
            </a:r>
          </a:p>
          <a:p>
            <a:pPr>
              <a:buNone/>
            </a:pPr>
            <a:r>
              <a:rPr lang="en-US" sz="2400" dirty="0" smtClean="0"/>
              <a:t>echo $heavyweight, " and ", $lightweight, " are great fighters.";</a:t>
            </a:r>
          </a:p>
          <a:p>
            <a:pPr>
              <a:buNone/>
            </a:pPr>
            <a:r>
              <a:rPr lang="en-US" sz="2400" dirty="0" smtClean="0"/>
              <a:t>?&gt;</a:t>
            </a:r>
          </a:p>
          <a:p>
            <a:pPr>
              <a:buNone/>
            </a:pPr>
            <a:r>
              <a:rPr lang="en-US" sz="2400" b="1" dirty="0" smtClean="0"/>
              <a:t>Syntax: </a:t>
            </a:r>
            <a:r>
              <a:rPr lang="en-US" sz="2400" i="1" dirty="0" smtClean="0"/>
              <a:t>boolean </a:t>
            </a:r>
            <a:r>
              <a:rPr lang="en-US" sz="2400" i="1" dirty="0" err="1" smtClean="0"/>
              <a:t>printf</a:t>
            </a:r>
            <a:r>
              <a:rPr lang="en-US" sz="2400" i="1" dirty="0" smtClean="0"/>
              <a:t>(string format [, mixed </a:t>
            </a:r>
            <a:r>
              <a:rPr lang="en-US" sz="2400" i="1" dirty="0" err="1" smtClean="0"/>
              <a:t>args</a:t>
            </a:r>
            <a:r>
              <a:rPr lang="en-US" sz="2400" i="1" dirty="0" smtClean="0"/>
              <a:t>])</a:t>
            </a:r>
          </a:p>
          <a:p>
            <a:pPr>
              <a:buNone/>
            </a:pPr>
            <a:r>
              <a:rPr lang="en-US" sz="2400" dirty="0" smtClean="0"/>
              <a:t>printf(“Milk inventory: </a:t>
            </a:r>
            <a:r>
              <a:rPr lang="en-US" sz="2400" dirty="0" smtClean="0">
                <a:solidFill>
                  <a:srgbClr val="FF0000"/>
                </a:solidFill>
              </a:rPr>
              <a:t>%d</a:t>
            </a:r>
            <a:r>
              <a:rPr lang="en-US" sz="2400" dirty="0" smtClean="0"/>
              <a:t> liters of toned milk.", 100);</a:t>
            </a:r>
            <a:endParaRPr lang="en-US" sz="2400" b="1" i="1"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i="1" dirty="0" smtClean="0"/>
              <a:t>Commonly Used Type Specifiers</a:t>
            </a:r>
          </a:p>
          <a:p>
            <a:endParaRPr lang="en-US" dirty="0"/>
          </a:p>
        </p:txBody>
      </p:sp>
      <p:pic>
        <p:nvPicPr>
          <p:cNvPr id="1027" name="Picture 3"/>
          <p:cNvPicPr>
            <a:picLocks noChangeAspect="1" noChangeArrowheads="1"/>
          </p:cNvPicPr>
          <p:nvPr/>
        </p:nvPicPr>
        <p:blipFill>
          <a:blip r:embed="rId2" cstate="print"/>
          <a:srcRect l="13470" t="31250" r="28551" b="18750"/>
          <a:stretch>
            <a:fillRect/>
          </a:stretch>
        </p:blipFill>
        <p:spPr bwMode="auto">
          <a:xfrm>
            <a:off x="990600" y="2438400"/>
            <a:ext cx="7543800" cy="365760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pPr>
              <a:buNone/>
            </a:pPr>
            <a:r>
              <a:rPr lang="en-US" sz="2400" b="1" dirty="0" smtClean="0"/>
              <a:t>Syntax:</a:t>
            </a:r>
            <a:r>
              <a:rPr lang="en-US" b="1" dirty="0" smtClean="0"/>
              <a:t> </a:t>
            </a:r>
            <a:r>
              <a:rPr lang="en-US" sz="2400" i="1" dirty="0" smtClean="0"/>
              <a:t>string </a:t>
            </a:r>
            <a:r>
              <a:rPr lang="en-US" sz="2400" i="1" dirty="0" err="1" smtClean="0"/>
              <a:t>sprintf</a:t>
            </a:r>
            <a:r>
              <a:rPr lang="en-US" sz="2400" i="1" dirty="0" smtClean="0"/>
              <a:t>(string format [, mixed arguments])</a:t>
            </a:r>
          </a:p>
          <a:p>
            <a:pPr>
              <a:buNone/>
            </a:pPr>
            <a:r>
              <a:rPr lang="en-US" sz="2400" i="1" dirty="0" smtClean="0"/>
              <a:t>Example:</a:t>
            </a:r>
          </a:p>
          <a:p>
            <a:pPr>
              <a:buNone/>
            </a:pPr>
            <a:r>
              <a:rPr lang="en-US" sz="2400" dirty="0" smtClean="0"/>
              <a:t>$cost = sprintf("$%.2f", 43.2); // $cost = $43.20</a:t>
            </a:r>
          </a:p>
          <a:p>
            <a:pPr>
              <a:buNone/>
            </a:pPr>
            <a:endParaRPr lang="en-US" sz="2400" i="1"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Conditional Statements</a:t>
            </a:r>
            <a:endParaRPr lang="en-US" dirty="0"/>
          </a:p>
        </p:txBody>
      </p:sp>
      <p:sp>
        <p:nvSpPr>
          <p:cNvPr id="3" name="Content Placeholder 2"/>
          <p:cNvSpPr>
            <a:spLocks noGrp="1"/>
          </p:cNvSpPr>
          <p:nvPr>
            <p:ph idx="1"/>
          </p:nvPr>
        </p:nvSpPr>
        <p:spPr/>
        <p:txBody>
          <a:bodyPr>
            <a:normAutofit fontScale="92500"/>
          </a:bodyPr>
          <a:lstStyle/>
          <a:p>
            <a:pPr algn="just"/>
            <a:r>
              <a:rPr lang="en-US" dirty="0" smtClean="0"/>
              <a:t>In PHP we have the following conditional statements:</a:t>
            </a:r>
          </a:p>
          <a:p>
            <a:pPr lvl="1" algn="just"/>
            <a:r>
              <a:rPr lang="en-US" b="1" dirty="0" smtClean="0"/>
              <a:t>if statement</a:t>
            </a:r>
            <a:r>
              <a:rPr lang="en-US" dirty="0" smtClean="0"/>
              <a:t> - executes some code if one condition is true</a:t>
            </a:r>
          </a:p>
          <a:p>
            <a:pPr lvl="1" algn="just"/>
            <a:r>
              <a:rPr lang="en-US" b="1" dirty="0" smtClean="0"/>
              <a:t>if...else statement</a:t>
            </a:r>
            <a:r>
              <a:rPr lang="en-US" dirty="0" smtClean="0"/>
              <a:t> - executes some code if a condition is true and another code if that condition is false</a:t>
            </a:r>
          </a:p>
          <a:p>
            <a:pPr lvl="1" algn="just"/>
            <a:r>
              <a:rPr lang="en-US" b="1" dirty="0" smtClean="0"/>
              <a:t>if...</a:t>
            </a:r>
            <a:r>
              <a:rPr lang="en-US" b="1" dirty="0" err="1" smtClean="0"/>
              <a:t>elseif</a:t>
            </a:r>
            <a:r>
              <a:rPr lang="en-US" b="1" dirty="0" smtClean="0"/>
              <a:t>....else statement</a:t>
            </a:r>
            <a:r>
              <a:rPr lang="en-US" dirty="0" smtClean="0"/>
              <a:t> - executes different codes for more than two conditions</a:t>
            </a:r>
          </a:p>
          <a:p>
            <a:pPr lvl="1" algn="just"/>
            <a:r>
              <a:rPr lang="en-US" b="1" dirty="0" smtClean="0"/>
              <a:t>switch statement</a:t>
            </a:r>
            <a:r>
              <a:rPr lang="en-US" dirty="0" smtClean="0"/>
              <a:t> - selects one of many blocks of code to be executed</a:t>
            </a:r>
          </a:p>
          <a:p>
            <a:pPr algn="just"/>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Conditional Statements</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smtClean="0"/>
              <a:t>Syntax</a:t>
            </a:r>
          </a:p>
          <a:p>
            <a:r>
              <a:rPr lang="en-US" dirty="0" smtClean="0"/>
              <a:t>if (</a:t>
            </a:r>
            <a:r>
              <a:rPr lang="en-US" i="1" dirty="0" smtClean="0"/>
              <a:t>condition</a:t>
            </a:r>
            <a:r>
              <a:rPr lang="en-US" dirty="0" smtClean="0"/>
              <a:t>) {</a:t>
            </a:r>
            <a:r>
              <a:rPr lang="en-US" i="1" dirty="0" smtClean="0"/>
              <a:t/>
            </a:r>
            <a:br>
              <a:rPr lang="en-US" i="1" dirty="0" smtClean="0"/>
            </a:br>
            <a:r>
              <a:rPr lang="en-US" i="1" dirty="0" smtClean="0"/>
              <a:t>    code to be executed if condition is true</a:t>
            </a:r>
            <a:r>
              <a:rPr lang="en-US" dirty="0" smtClean="0"/>
              <a:t>;</a:t>
            </a:r>
            <a:br>
              <a:rPr lang="en-US" dirty="0" smtClean="0"/>
            </a:br>
            <a:r>
              <a:rPr lang="en-US" dirty="0" smtClean="0"/>
              <a:t>} </a:t>
            </a:r>
          </a:p>
          <a:p>
            <a:r>
              <a:rPr lang="en-US" dirty="0" smtClean="0"/>
              <a:t>if (</a:t>
            </a:r>
            <a:r>
              <a:rPr lang="en-US" i="1" dirty="0" smtClean="0"/>
              <a:t>condition</a:t>
            </a:r>
            <a:r>
              <a:rPr lang="en-US" dirty="0" smtClean="0"/>
              <a:t>) {</a:t>
            </a:r>
            <a:br>
              <a:rPr lang="en-US" dirty="0" smtClean="0"/>
            </a:br>
            <a:r>
              <a:rPr lang="en-US" dirty="0" smtClean="0"/>
              <a:t>    </a:t>
            </a:r>
            <a:r>
              <a:rPr lang="en-US" i="1" dirty="0" smtClean="0"/>
              <a:t>code to be executed if condition is true;</a:t>
            </a:r>
            <a:r>
              <a:rPr lang="en-US" dirty="0" smtClean="0"/>
              <a:t/>
            </a:r>
            <a:br>
              <a:rPr lang="en-US" dirty="0" smtClean="0"/>
            </a:br>
            <a:r>
              <a:rPr lang="en-US" dirty="0" smtClean="0"/>
              <a:t>} else {</a:t>
            </a:r>
            <a:br>
              <a:rPr lang="en-US" dirty="0" smtClean="0"/>
            </a:br>
            <a:r>
              <a:rPr lang="en-US" dirty="0" smtClean="0"/>
              <a:t>  </a:t>
            </a:r>
            <a:r>
              <a:rPr lang="en-US" i="1" dirty="0" smtClean="0"/>
              <a:t>  code to be executed if condition is false;</a:t>
            </a:r>
            <a:br>
              <a:rPr lang="en-US" i="1" dirty="0" smtClean="0"/>
            </a:br>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p:cTn id="16"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17"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18"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Conditional Statements</a:t>
            </a:r>
            <a:endParaRPr lang="en-US" dirty="0"/>
          </a:p>
        </p:txBody>
      </p:sp>
      <p:sp>
        <p:nvSpPr>
          <p:cNvPr id="3" name="Content Placeholder 2"/>
          <p:cNvSpPr>
            <a:spLocks noGrp="1"/>
          </p:cNvSpPr>
          <p:nvPr>
            <p:ph idx="1"/>
          </p:nvPr>
        </p:nvSpPr>
        <p:spPr/>
        <p:txBody>
          <a:bodyPr/>
          <a:lstStyle/>
          <a:p>
            <a:r>
              <a:rPr lang="en-US" dirty="0" smtClean="0"/>
              <a:t>if (</a:t>
            </a:r>
            <a:r>
              <a:rPr lang="en-US" i="1" dirty="0" smtClean="0"/>
              <a:t>condition</a:t>
            </a:r>
            <a:r>
              <a:rPr lang="en-US" dirty="0" smtClean="0"/>
              <a:t>) {</a:t>
            </a:r>
            <a:br>
              <a:rPr lang="en-US" dirty="0" smtClean="0"/>
            </a:br>
            <a:r>
              <a:rPr lang="en-US" dirty="0" smtClean="0"/>
              <a:t>    </a:t>
            </a:r>
            <a:r>
              <a:rPr lang="en-US" i="1" dirty="0" smtClean="0"/>
              <a:t>code to be executed if this condition is true;</a:t>
            </a:r>
            <a:br>
              <a:rPr lang="en-US" i="1" dirty="0" smtClean="0"/>
            </a:br>
            <a:r>
              <a:rPr lang="en-US" dirty="0" smtClean="0"/>
              <a:t>} </a:t>
            </a:r>
            <a:r>
              <a:rPr lang="en-US" dirty="0" err="1" smtClean="0"/>
              <a:t>elseif</a:t>
            </a:r>
            <a:r>
              <a:rPr lang="en-US" dirty="0" smtClean="0"/>
              <a:t> (</a:t>
            </a:r>
            <a:r>
              <a:rPr lang="en-US" i="1" dirty="0" smtClean="0"/>
              <a:t>condition</a:t>
            </a:r>
            <a:r>
              <a:rPr lang="en-US" dirty="0" smtClean="0"/>
              <a:t>) {</a:t>
            </a:r>
            <a:br>
              <a:rPr lang="en-US" dirty="0" smtClean="0"/>
            </a:br>
            <a:r>
              <a:rPr lang="en-US" dirty="0" smtClean="0"/>
              <a:t>  </a:t>
            </a:r>
            <a:r>
              <a:rPr lang="en-US" i="1" dirty="0" smtClean="0"/>
              <a:t>  code to be executed if this condition is true;</a:t>
            </a:r>
            <a:br>
              <a:rPr lang="en-US" i="1" dirty="0" smtClean="0"/>
            </a:br>
            <a:r>
              <a:rPr lang="en-US" dirty="0" smtClean="0"/>
              <a:t>} else {</a:t>
            </a:r>
            <a:br>
              <a:rPr lang="en-US" dirty="0" smtClean="0"/>
            </a:br>
            <a:r>
              <a:rPr lang="en-US" dirty="0" smtClean="0"/>
              <a:t>    </a:t>
            </a:r>
            <a:r>
              <a:rPr lang="en-US" i="1" dirty="0" smtClean="0"/>
              <a:t>code to be executed if all conditions are false;</a:t>
            </a:r>
            <a:br>
              <a:rPr lang="en-US" i="1" dirty="0" smtClean="0"/>
            </a:br>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Switch Statement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switch (</a:t>
            </a:r>
            <a:r>
              <a:rPr lang="en-US" i="1" dirty="0" smtClean="0"/>
              <a:t>n</a:t>
            </a:r>
            <a:r>
              <a:rPr lang="en-US" dirty="0" smtClean="0"/>
              <a:t>) {</a:t>
            </a:r>
            <a:br>
              <a:rPr lang="en-US" dirty="0" smtClean="0"/>
            </a:br>
            <a:r>
              <a:rPr lang="en-US" dirty="0" smtClean="0"/>
              <a:t>    case </a:t>
            </a:r>
            <a:r>
              <a:rPr lang="en-US" i="1" dirty="0" smtClean="0"/>
              <a:t>label1:</a:t>
            </a:r>
            <a:r>
              <a:rPr lang="en-US" dirty="0" smtClean="0"/>
              <a:t/>
            </a:r>
            <a:br>
              <a:rPr lang="en-US" dirty="0" smtClean="0"/>
            </a:br>
            <a:r>
              <a:rPr lang="en-US" dirty="0" smtClean="0"/>
              <a:t>  </a:t>
            </a:r>
            <a:r>
              <a:rPr lang="en-US" i="1" dirty="0" smtClean="0"/>
              <a:t>      code to be executed if n=label1;</a:t>
            </a:r>
            <a:r>
              <a:rPr lang="en-US" dirty="0" smtClean="0"/>
              <a:t/>
            </a:r>
            <a:br>
              <a:rPr lang="en-US" dirty="0" smtClean="0"/>
            </a:br>
            <a:r>
              <a:rPr lang="en-US" dirty="0" smtClean="0"/>
              <a:t>        break;</a:t>
            </a:r>
            <a:br>
              <a:rPr lang="en-US" dirty="0" smtClean="0"/>
            </a:br>
            <a:r>
              <a:rPr lang="en-US" dirty="0" smtClean="0"/>
              <a:t>    case </a:t>
            </a:r>
            <a:r>
              <a:rPr lang="en-US" i="1" dirty="0" smtClean="0"/>
              <a:t>label2:</a:t>
            </a:r>
            <a:r>
              <a:rPr lang="en-US" dirty="0" smtClean="0"/>
              <a:t/>
            </a:r>
            <a:br>
              <a:rPr lang="en-US" dirty="0" smtClean="0"/>
            </a:br>
            <a:r>
              <a:rPr lang="en-US" dirty="0" smtClean="0"/>
              <a:t>  </a:t>
            </a:r>
            <a:r>
              <a:rPr lang="en-US" i="1" dirty="0" smtClean="0"/>
              <a:t>      code to be executed if n=label2;</a:t>
            </a:r>
            <a:r>
              <a:rPr lang="en-US" dirty="0" smtClean="0"/>
              <a:t/>
            </a:r>
            <a:br>
              <a:rPr lang="en-US" dirty="0" smtClean="0"/>
            </a:br>
            <a:r>
              <a:rPr lang="en-US" dirty="0" smtClean="0"/>
              <a:t>        break;</a:t>
            </a:r>
            <a:br>
              <a:rPr lang="en-US" dirty="0" smtClean="0"/>
            </a:br>
            <a:r>
              <a:rPr lang="en-US" dirty="0" smtClean="0"/>
              <a:t>    case </a:t>
            </a:r>
            <a:r>
              <a:rPr lang="en-US" i="1" dirty="0" smtClean="0"/>
              <a:t>label3:</a:t>
            </a:r>
            <a:r>
              <a:rPr lang="en-US" dirty="0" smtClean="0"/>
              <a:t/>
            </a:r>
            <a:br>
              <a:rPr lang="en-US" dirty="0" smtClean="0"/>
            </a:br>
            <a:r>
              <a:rPr lang="en-US" dirty="0" smtClean="0"/>
              <a:t>  </a:t>
            </a:r>
            <a:r>
              <a:rPr lang="en-US" i="1" dirty="0" smtClean="0"/>
              <a:t>      code to be executed if n=label3;</a:t>
            </a:r>
            <a:r>
              <a:rPr lang="en-US" dirty="0" smtClean="0"/>
              <a:t/>
            </a:r>
            <a:br>
              <a:rPr lang="en-US" dirty="0" smtClean="0"/>
            </a:br>
            <a:r>
              <a:rPr lang="en-US" dirty="0" smtClean="0"/>
              <a:t>        break;</a:t>
            </a:r>
            <a:br>
              <a:rPr lang="en-US" dirty="0" smtClean="0"/>
            </a:br>
            <a:r>
              <a:rPr lang="en-US" dirty="0" smtClean="0"/>
              <a:t>    ...</a:t>
            </a:r>
            <a:br>
              <a:rPr lang="en-US" dirty="0" smtClean="0"/>
            </a:br>
            <a:r>
              <a:rPr lang="en-US" dirty="0" smtClean="0"/>
              <a:t>    default:</a:t>
            </a:r>
            <a:br>
              <a:rPr lang="en-US" dirty="0" smtClean="0"/>
            </a:br>
            <a:r>
              <a:rPr lang="en-US" dirty="0" smtClean="0"/>
              <a:t>  </a:t>
            </a:r>
            <a:r>
              <a:rPr lang="en-US" i="1" dirty="0" smtClean="0"/>
              <a:t>      code to be executed if n is different from all labels;</a:t>
            </a:r>
            <a:r>
              <a:rPr lang="en-US" dirty="0" smtClean="0"/>
              <a:t/>
            </a:r>
            <a:br>
              <a:rPr lang="en-US" dirty="0" smtClean="0"/>
            </a:br>
            <a:r>
              <a:rPr lang="en-US" dirty="0" smtClean="0"/>
              <a:t>}</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Loops</a:t>
            </a:r>
            <a:endParaRPr lang="en-US" dirty="0"/>
          </a:p>
        </p:txBody>
      </p:sp>
      <p:sp>
        <p:nvSpPr>
          <p:cNvPr id="3" name="Content Placeholder 2"/>
          <p:cNvSpPr>
            <a:spLocks noGrp="1"/>
          </p:cNvSpPr>
          <p:nvPr>
            <p:ph idx="1"/>
          </p:nvPr>
        </p:nvSpPr>
        <p:spPr/>
        <p:txBody>
          <a:bodyPr>
            <a:normAutofit fontScale="92500"/>
          </a:bodyPr>
          <a:lstStyle/>
          <a:p>
            <a:pPr algn="just"/>
            <a:r>
              <a:rPr lang="en-US" dirty="0" smtClean="0"/>
              <a:t>In PHP, we have the following looping statements:</a:t>
            </a:r>
          </a:p>
          <a:p>
            <a:pPr lvl="1" algn="just"/>
            <a:r>
              <a:rPr lang="en-US" b="1" dirty="0" smtClean="0"/>
              <a:t>while </a:t>
            </a:r>
            <a:r>
              <a:rPr lang="en-US" dirty="0" smtClean="0"/>
              <a:t>- loops through a block of code as long as the specified condition is true</a:t>
            </a:r>
          </a:p>
          <a:p>
            <a:pPr lvl="1" algn="just"/>
            <a:r>
              <a:rPr lang="en-US" b="1" dirty="0" smtClean="0"/>
              <a:t>do...while</a:t>
            </a:r>
            <a:r>
              <a:rPr lang="en-US" dirty="0" smtClean="0"/>
              <a:t> - loops through a block of code once, and then repeats the loop as long as the specified condition is true</a:t>
            </a:r>
          </a:p>
          <a:p>
            <a:pPr lvl="1" algn="just"/>
            <a:r>
              <a:rPr lang="en-US" b="1" dirty="0" smtClean="0"/>
              <a:t>for </a:t>
            </a:r>
            <a:r>
              <a:rPr lang="en-US" dirty="0" smtClean="0"/>
              <a:t>- loops through a block of code a specified number of times</a:t>
            </a:r>
          </a:p>
          <a:p>
            <a:pPr lvl="1" algn="just"/>
            <a:r>
              <a:rPr lang="en-US" b="1" dirty="0" smtClean="0"/>
              <a:t>foreach </a:t>
            </a:r>
            <a:r>
              <a:rPr lang="en-US" dirty="0" smtClean="0"/>
              <a:t>- loops through a block of code for each element in an array</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Loops</a:t>
            </a:r>
            <a:endParaRPr lang="en-US" dirty="0"/>
          </a:p>
        </p:txBody>
      </p:sp>
      <p:sp>
        <p:nvSpPr>
          <p:cNvPr id="3" name="Content Placeholder 2"/>
          <p:cNvSpPr>
            <a:spLocks noGrp="1"/>
          </p:cNvSpPr>
          <p:nvPr>
            <p:ph idx="1"/>
          </p:nvPr>
        </p:nvSpPr>
        <p:spPr/>
        <p:txBody>
          <a:bodyPr/>
          <a:lstStyle/>
          <a:p>
            <a:pPr>
              <a:buNone/>
            </a:pPr>
            <a:r>
              <a:rPr lang="en-US" b="1" dirty="0" smtClean="0"/>
              <a:t>Syntax</a:t>
            </a:r>
          </a:p>
          <a:p>
            <a:r>
              <a:rPr lang="en-US" dirty="0" smtClean="0"/>
              <a:t>while (</a:t>
            </a:r>
            <a:r>
              <a:rPr lang="en-US" i="1" dirty="0" smtClean="0"/>
              <a:t>condition is true</a:t>
            </a:r>
            <a:r>
              <a:rPr lang="en-US" dirty="0" smtClean="0"/>
              <a:t>) {</a:t>
            </a:r>
            <a:br>
              <a:rPr lang="en-US" dirty="0" smtClean="0"/>
            </a:br>
            <a:r>
              <a:rPr lang="en-US" i="1" dirty="0" smtClean="0"/>
              <a:t>    code to be executed</a:t>
            </a:r>
            <a:r>
              <a:rPr lang="en-US" dirty="0" smtClean="0"/>
              <a:t>;</a:t>
            </a:r>
            <a:br>
              <a:rPr lang="en-US" dirty="0" smtClean="0"/>
            </a:br>
            <a:r>
              <a:rPr lang="en-US" dirty="0" smtClean="0"/>
              <a:t>} </a:t>
            </a:r>
          </a:p>
          <a:p>
            <a:r>
              <a:rPr lang="en-US" dirty="0" smtClean="0"/>
              <a:t>do {</a:t>
            </a:r>
            <a:br>
              <a:rPr lang="en-US" dirty="0" smtClean="0"/>
            </a:br>
            <a:r>
              <a:rPr lang="en-US" i="1" dirty="0" smtClean="0"/>
              <a:t>    code to be executed;</a:t>
            </a:r>
            <a:br>
              <a:rPr lang="en-US" i="1" dirty="0" smtClean="0"/>
            </a:br>
            <a:r>
              <a:rPr lang="en-US" dirty="0" smtClean="0"/>
              <a:t>} while (</a:t>
            </a:r>
            <a:r>
              <a:rPr lang="en-US" i="1" dirty="0" smtClean="0"/>
              <a:t>condition is true</a:t>
            </a:r>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p:cTn id="16"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17"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18"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Loops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for (</a:t>
            </a:r>
            <a:r>
              <a:rPr lang="en-US" i="1" dirty="0" smtClean="0"/>
              <a:t>init counter; test counter; increment counter</a:t>
            </a:r>
            <a:r>
              <a:rPr lang="en-US" dirty="0" smtClean="0"/>
              <a:t>) {</a:t>
            </a:r>
            <a:br>
              <a:rPr lang="en-US" dirty="0" smtClean="0"/>
            </a:br>
            <a:r>
              <a:rPr lang="en-US" dirty="0" smtClean="0"/>
              <a:t>  </a:t>
            </a:r>
            <a:r>
              <a:rPr lang="en-US" i="1" dirty="0" smtClean="0"/>
              <a:t>  code to be executed;</a:t>
            </a:r>
            <a:r>
              <a:rPr lang="en-US" dirty="0" smtClean="0"/>
              <a:t/>
            </a:r>
            <a:br>
              <a:rPr lang="en-US" dirty="0" smtClean="0"/>
            </a:br>
            <a:r>
              <a:rPr lang="en-US" dirty="0" smtClean="0"/>
              <a:t>}</a:t>
            </a:r>
          </a:p>
          <a:p>
            <a:r>
              <a:rPr lang="en-US" dirty="0" smtClean="0"/>
              <a:t>foreach ($</a:t>
            </a:r>
            <a:r>
              <a:rPr lang="en-US" i="1" dirty="0" smtClean="0"/>
              <a:t>array </a:t>
            </a:r>
            <a:r>
              <a:rPr lang="en-US" dirty="0" smtClean="0"/>
              <a:t>as</a:t>
            </a:r>
            <a:r>
              <a:rPr lang="en-US" i="1" dirty="0" smtClean="0"/>
              <a:t> </a:t>
            </a:r>
            <a:r>
              <a:rPr lang="en-US" dirty="0" smtClean="0"/>
              <a:t>$</a:t>
            </a:r>
            <a:r>
              <a:rPr lang="en-US" i="1" dirty="0" smtClean="0"/>
              <a:t>value</a:t>
            </a:r>
            <a:r>
              <a:rPr lang="en-US" dirty="0" smtClean="0"/>
              <a:t>) {</a:t>
            </a:r>
            <a:br>
              <a:rPr lang="en-US" dirty="0" smtClean="0"/>
            </a:br>
            <a:r>
              <a:rPr lang="en-US" dirty="0" smtClean="0"/>
              <a:t>    </a:t>
            </a:r>
            <a:r>
              <a:rPr lang="en-US" i="1" dirty="0" smtClean="0"/>
              <a:t>code to be executed;</a:t>
            </a:r>
            <a:r>
              <a:rPr lang="en-US" dirty="0" smtClean="0"/>
              <a:t/>
            </a:r>
            <a:br>
              <a:rPr lang="en-US" dirty="0" smtClean="0"/>
            </a:br>
            <a:r>
              <a:rPr lang="en-US" dirty="0" smtClean="0"/>
              <a:t>}</a:t>
            </a:r>
          </a:p>
          <a:p>
            <a:pPr lvl="1"/>
            <a:r>
              <a:rPr lang="en-US" dirty="0" smtClean="0"/>
              <a:t>Example</a:t>
            </a:r>
          </a:p>
          <a:p>
            <a:pPr lvl="2"/>
            <a:r>
              <a:rPr lang="en-US" dirty="0" smtClean="0"/>
              <a:t>&lt;?php </a:t>
            </a:r>
            <a:br>
              <a:rPr lang="en-US" dirty="0" smtClean="0"/>
            </a:br>
            <a:r>
              <a:rPr lang="en-US" dirty="0" smtClean="0"/>
              <a:t>$colors = array("red", "green", "blue", "yellow"); </a:t>
            </a:r>
            <a:br>
              <a:rPr lang="en-US" dirty="0" smtClean="0"/>
            </a:br>
            <a:r>
              <a:rPr lang="en-US" dirty="0" smtClean="0"/>
              <a:t/>
            </a:r>
            <a:br>
              <a:rPr lang="en-US" dirty="0" smtClean="0"/>
            </a:br>
            <a:r>
              <a:rPr lang="en-US" dirty="0" smtClean="0"/>
              <a:t>foreach ($colors as $value) {</a:t>
            </a:r>
            <a:br>
              <a:rPr lang="en-US" dirty="0" smtClean="0"/>
            </a:br>
            <a:r>
              <a:rPr lang="en-US" dirty="0" smtClean="0"/>
              <a:t>    echo "$value &lt;br&gt;";</a:t>
            </a:r>
            <a:br>
              <a:rPr lang="en-US" dirty="0" smtClean="0"/>
            </a:br>
            <a:r>
              <a:rPr lang="en-US" dirty="0" smtClean="0"/>
              <a:t>}</a:t>
            </a:r>
            <a:br>
              <a:rPr lang="en-US" dirty="0" smtClean="0"/>
            </a:br>
            <a:r>
              <a:rPr lang="en-US" dirty="0" smtClean="0"/>
              <a:t>?&gt; </a:t>
            </a:r>
          </a:p>
          <a:p>
            <a:pPr lvl="2"/>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35" dur="5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36" dur="5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3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553200"/>
          </a:xfrm>
        </p:spPr>
        <p:txBody>
          <a:bodyPr>
            <a:normAutofit fontScale="92500" lnSpcReduction="10000"/>
          </a:bodyPr>
          <a:lstStyle/>
          <a:p>
            <a:pPr>
              <a:buNone/>
            </a:pPr>
            <a:r>
              <a:rPr lang="en-US" dirty="0" smtClean="0"/>
              <a:t>	</a:t>
            </a:r>
            <a:r>
              <a:rPr lang="en-US" sz="2400" b="1" dirty="0" smtClean="0"/>
              <a:t>Reference Assignment</a:t>
            </a:r>
          </a:p>
          <a:p>
            <a:pPr algn="just"/>
            <a:r>
              <a:rPr lang="en-US" sz="2100" dirty="0" smtClean="0"/>
              <a:t>PHP 4 introduced the ability to assign variables by reference, which essentially means that you can create a variable that refers to the same content as another variable does.</a:t>
            </a:r>
          </a:p>
          <a:p>
            <a:pPr algn="just"/>
            <a:r>
              <a:rPr lang="en-US" sz="2100" dirty="0" smtClean="0"/>
              <a:t>One can assign variables by reference by appending an ampersand (&amp;) to the equal sign.</a:t>
            </a:r>
          </a:p>
          <a:p>
            <a:pPr algn="just">
              <a:buNone/>
            </a:pPr>
            <a:r>
              <a:rPr lang="en-US" sz="2100" dirty="0" smtClean="0"/>
              <a:t>	</a:t>
            </a:r>
            <a:r>
              <a:rPr lang="en-US" sz="1800" b="1" dirty="0" smtClean="0"/>
              <a:t>Example</a:t>
            </a:r>
          </a:p>
          <a:p>
            <a:pPr algn="just">
              <a:buNone/>
            </a:pPr>
            <a:r>
              <a:rPr lang="en-US" sz="2100" dirty="0" smtClean="0"/>
              <a:t>	</a:t>
            </a:r>
            <a:r>
              <a:rPr lang="en-US" sz="1800" dirty="0" smtClean="0"/>
              <a:t>&lt;?php</a:t>
            </a:r>
          </a:p>
          <a:p>
            <a:pPr algn="just">
              <a:buNone/>
            </a:pPr>
            <a:r>
              <a:rPr lang="en-US" sz="1800" dirty="0" smtClean="0"/>
              <a:t>		$value1 = "Hello";</a:t>
            </a:r>
          </a:p>
          <a:p>
            <a:pPr algn="just">
              <a:buNone/>
            </a:pPr>
            <a:r>
              <a:rPr lang="en-US" sz="1800" dirty="0" smtClean="0"/>
              <a:t>		$value2 =&amp; $value1; // $value1 and $value2 both equal "Hello"</a:t>
            </a:r>
          </a:p>
          <a:p>
            <a:pPr algn="just">
              <a:buNone/>
            </a:pPr>
            <a:r>
              <a:rPr lang="en-US" sz="1800" dirty="0" smtClean="0"/>
              <a:t>		$value2 = "Goodbye"; // $value1 and $value2 both equal "Goodbye"</a:t>
            </a:r>
          </a:p>
          <a:p>
            <a:pPr algn="just">
              <a:buNone/>
            </a:pPr>
            <a:r>
              <a:rPr lang="en-US" sz="1800" dirty="0" smtClean="0"/>
              <a:t>	?&gt;</a:t>
            </a:r>
          </a:p>
          <a:p>
            <a:pPr algn="just">
              <a:buNone/>
            </a:pPr>
            <a:r>
              <a:rPr lang="en-US" sz="2100" dirty="0" smtClean="0"/>
              <a:t>	</a:t>
            </a:r>
            <a:r>
              <a:rPr lang="en-US" sz="2100" b="1" dirty="0" smtClean="0"/>
              <a:t>Variable Scope</a:t>
            </a:r>
          </a:p>
          <a:p>
            <a:pPr algn="just"/>
            <a:r>
              <a:rPr lang="en-US" sz="2100" dirty="0" smtClean="0"/>
              <a:t>The scope of a variable is the context within which it is defined.</a:t>
            </a:r>
            <a:endParaRPr lang="en-US" sz="2100" b="1" dirty="0" smtClean="0"/>
          </a:p>
          <a:p>
            <a:pPr algn="just"/>
            <a:r>
              <a:rPr lang="en-US" sz="2100" dirty="0" smtClean="0"/>
              <a:t>One can declare variables anywhere in a PHP script. The location of the declaration greatly influences the domain in which a variable can be accessed, however.</a:t>
            </a:r>
          </a:p>
          <a:p>
            <a:pPr algn="just"/>
            <a:r>
              <a:rPr lang="en-US" sz="2100" dirty="0" smtClean="0"/>
              <a:t> This accessibility domain is known as its scope.</a:t>
            </a:r>
          </a:p>
          <a:p>
            <a:pPr lvl="1" algn="just"/>
            <a:r>
              <a:rPr lang="en-US" sz="1700" dirty="0" smtClean="0"/>
              <a:t>A variable declared outside a function has a </a:t>
            </a:r>
            <a:r>
              <a:rPr lang="en-US" sz="1700" b="1" dirty="0" smtClean="0"/>
              <a:t>GLOBAL SCOPE</a:t>
            </a:r>
            <a:r>
              <a:rPr lang="en-US" sz="1700" dirty="0" smtClean="0"/>
              <a:t> and can only be accessed outside a function.</a:t>
            </a:r>
          </a:p>
          <a:p>
            <a:pPr lvl="1" algn="just"/>
            <a:r>
              <a:rPr lang="en-US" sz="1700" dirty="0" smtClean="0"/>
              <a:t>A variable declared within a function has a </a:t>
            </a:r>
            <a:r>
              <a:rPr lang="en-US" sz="1700" b="1" dirty="0" smtClean="0"/>
              <a:t>LOCAL SCOPE</a:t>
            </a:r>
            <a:r>
              <a:rPr lang="en-US" sz="1700" dirty="0" smtClean="0"/>
              <a:t> and can only be accessed within that function.</a:t>
            </a:r>
          </a:p>
          <a:p>
            <a:pPr lvl="1" algn="just"/>
            <a:r>
              <a:rPr lang="en-US" sz="1700" b="1" i="1" dirty="0" smtClean="0"/>
              <a:t>Note:</a:t>
            </a:r>
            <a:r>
              <a:rPr lang="en-US" sz="1700" i="1" dirty="0" smtClean="0"/>
              <a:t> You can have local variables with the same name in different functions.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Arrays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An array stores multiple values in one single variable:</a:t>
            </a:r>
          </a:p>
          <a:p>
            <a:r>
              <a:rPr lang="en-US" dirty="0" smtClean="0"/>
              <a:t>Example</a:t>
            </a:r>
          </a:p>
          <a:p>
            <a:pPr lvl="1"/>
            <a:r>
              <a:rPr lang="en-US" dirty="0" smtClean="0"/>
              <a:t>&lt;?php</a:t>
            </a:r>
            <a:br>
              <a:rPr lang="en-US" dirty="0" smtClean="0"/>
            </a:br>
            <a:r>
              <a:rPr lang="en-US" dirty="0" smtClean="0"/>
              <a:t>$cars = array("Volvo", "BMW", "Toyota");</a:t>
            </a:r>
            <a:br>
              <a:rPr lang="en-US" dirty="0" smtClean="0"/>
            </a:br>
            <a:r>
              <a:rPr lang="en-US" dirty="0" smtClean="0"/>
              <a:t>echo "I like " . $cars[0] . ", " . $cars[1] . " and " . $cars[2] . ".";</a:t>
            </a:r>
            <a:br>
              <a:rPr lang="en-US" dirty="0" smtClean="0"/>
            </a:br>
            <a:r>
              <a:rPr lang="en-US" dirty="0" smtClean="0"/>
              <a:t>?&gt; </a:t>
            </a:r>
          </a:p>
          <a:p>
            <a:pPr>
              <a:buNone/>
            </a:pPr>
            <a:r>
              <a:rPr lang="en-US" b="1" dirty="0" smtClean="0"/>
              <a:t>Create an Array in PHP</a:t>
            </a:r>
          </a:p>
          <a:p>
            <a:r>
              <a:rPr lang="en-US" dirty="0" smtClean="0"/>
              <a:t>In PHP, the array() function is used to create an array:	</a:t>
            </a:r>
            <a:r>
              <a:rPr lang="en-US" b="1" i="1" dirty="0" smtClean="0"/>
              <a:t>array();</a:t>
            </a:r>
          </a:p>
          <a:p>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Arrays</a:t>
            </a:r>
            <a:endParaRPr lang="en-US" dirty="0"/>
          </a:p>
        </p:txBody>
      </p:sp>
      <p:sp>
        <p:nvSpPr>
          <p:cNvPr id="3" name="Content Placeholder 2"/>
          <p:cNvSpPr>
            <a:spLocks noGrp="1"/>
          </p:cNvSpPr>
          <p:nvPr>
            <p:ph idx="1"/>
          </p:nvPr>
        </p:nvSpPr>
        <p:spPr/>
        <p:txBody>
          <a:bodyPr/>
          <a:lstStyle/>
          <a:p>
            <a:pPr algn="just"/>
            <a:r>
              <a:rPr lang="en-US" dirty="0" smtClean="0"/>
              <a:t>In PHP, there are three types of arrays:</a:t>
            </a:r>
          </a:p>
          <a:p>
            <a:pPr lvl="1" algn="just"/>
            <a:r>
              <a:rPr lang="en-US" b="1" dirty="0" smtClean="0"/>
              <a:t>Indexed arrays</a:t>
            </a:r>
            <a:r>
              <a:rPr lang="en-US" dirty="0" smtClean="0"/>
              <a:t> - Arrays with a numeric index</a:t>
            </a:r>
          </a:p>
          <a:p>
            <a:pPr lvl="1" algn="just"/>
            <a:r>
              <a:rPr lang="en-US" b="1" dirty="0" smtClean="0"/>
              <a:t>Associative arrays</a:t>
            </a:r>
            <a:r>
              <a:rPr lang="en-US" dirty="0" smtClean="0"/>
              <a:t> - Arrays with named keys</a:t>
            </a:r>
          </a:p>
          <a:p>
            <a:pPr lvl="1" algn="just"/>
            <a:r>
              <a:rPr lang="en-US" b="1" dirty="0" smtClean="0"/>
              <a:t>Multidimensional arrays</a:t>
            </a:r>
            <a:r>
              <a:rPr lang="en-US" dirty="0" smtClean="0"/>
              <a:t> - Arrays containing one or more arrays</a:t>
            </a:r>
          </a:p>
          <a:p>
            <a:pPr algn="just"/>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Arrays</a:t>
            </a:r>
            <a:endParaRPr lang="en-US" dirty="0"/>
          </a:p>
        </p:txBody>
      </p:sp>
      <p:sp>
        <p:nvSpPr>
          <p:cNvPr id="3" name="Content Placeholder 2"/>
          <p:cNvSpPr>
            <a:spLocks noGrp="1"/>
          </p:cNvSpPr>
          <p:nvPr>
            <p:ph idx="1"/>
          </p:nvPr>
        </p:nvSpPr>
        <p:spPr/>
        <p:txBody>
          <a:bodyPr>
            <a:normAutofit fontScale="85000" lnSpcReduction="20000"/>
          </a:bodyPr>
          <a:lstStyle/>
          <a:p>
            <a:pPr algn="just"/>
            <a:r>
              <a:rPr lang="en-US" b="1" dirty="0" smtClean="0"/>
              <a:t>PHP Indexed Arrays</a:t>
            </a:r>
          </a:p>
          <a:p>
            <a:pPr algn="just"/>
            <a:r>
              <a:rPr lang="en-US" dirty="0" smtClean="0"/>
              <a:t>The index can be assigned automatically (index always starts at 0), like this:</a:t>
            </a:r>
          </a:p>
          <a:p>
            <a:pPr lvl="1" algn="just">
              <a:buNone/>
            </a:pPr>
            <a:r>
              <a:rPr lang="en-US" sz="2000" dirty="0" smtClean="0"/>
              <a:t>$cars = array("Volvo", "BMW", "Toyota");</a:t>
            </a:r>
          </a:p>
          <a:p>
            <a:pPr algn="just"/>
            <a:r>
              <a:rPr lang="en-US" dirty="0" smtClean="0"/>
              <a:t>or the index can be assigned manually:</a:t>
            </a:r>
          </a:p>
          <a:p>
            <a:pPr lvl="1">
              <a:buNone/>
            </a:pPr>
            <a:r>
              <a:rPr lang="en-US" dirty="0" smtClean="0"/>
              <a:t>	</a:t>
            </a:r>
            <a:r>
              <a:rPr lang="en-US" sz="2000" dirty="0" smtClean="0"/>
              <a:t>$cars[0] = "Volvo";</a:t>
            </a:r>
            <a:br>
              <a:rPr lang="en-US" sz="2000" dirty="0" smtClean="0"/>
            </a:br>
            <a:r>
              <a:rPr lang="en-US" sz="2000" dirty="0" smtClean="0"/>
              <a:t>$cars[1] = "BMW";</a:t>
            </a:r>
            <a:br>
              <a:rPr lang="en-US" sz="2000" dirty="0" smtClean="0"/>
            </a:br>
            <a:r>
              <a:rPr lang="en-US" sz="2000" dirty="0" smtClean="0"/>
              <a:t>$cars[2] = "Toyota"; </a:t>
            </a:r>
          </a:p>
          <a:p>
            <a:r>
              <a:rPr lang="en-US" sz="2400" b="1" dirty="0" smtClean="0"/>
              <a:t>Get The Length of an Array - The count() Function</a:t>
            </a:r>
          </a:p>
          <a:p>
            <a:pPr algn="just"/>
            <a:r>
              <a:rPr lang="en-US" sz="2400" dirty="0" smtClean="0"/>
              <a:t>The count() function is used to return the length (the number of elements) of an array:</a:t>
            </a:r>
          </a:p>
          <a:p>
            <a:pPr lvl="1"/>
            <a:r>
              <a:rPr lang="en-US" sz="2000" dirty="0" smtClean="0"/>
              <a:t>&lt;?php</a:t>
            </a:r>
            <a:br>
              <a:rPr lang="en-US" sz="2000" dirty="0" smtClean="0"/>
            </a:br>
            <a:r>
              <a:rPr lang="en-US" sz="2000" dirty="0" smtClean="0"/>
              <a:t>$cars = array("Volvo", "BMW", "Toyota");</a:t>
            </a:r>
            <a:br>
              <a:rPr lang="en-US" sz="2000" dirty="0" smtClean="0"/>
            </a:br>
            <a:r>
              <a:rPr lang="en-US" sz="2000" dirty="0" smtClean="0"/>
              <a:t>echo count($cars);</a:t>
            </a:r>
            <a:br>
              <a:rPr lang="en-US" sz="2000" dirty="0" smtClean="0"/>
            </a:br>
            <a:r>
              <a:rPr lang="en-US" sz="2000" dirty="0" smtClean="0"/>
              <a:t>?&gt; </a:t>
            </a:r>
          </a:p>
          <a:p>
            <a:endParaRPr lang="en-US" sz="2400" b="1" dirty="0" smtClean="0"/>
          </a:p>
          <a:p>
            <a:pPr lvl="1">
              <a:buNone/>
            </a:pPr>
            <a:endParaRPr lang="en-US" sz="20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Arrays</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Loop Through an Indexed Array</a:t>
            </a:r>
          </a:p>
          <a:p>
            <a:r>
              <a:rPr lang="en-US" dirty="0" smtClean="0"/>
              <a:t>&lt;?php</a:t>
            </a:r>
            <a:br>
              <a:rPr lang="en-US" dirty="0" smtClean="0"/>
            </a:br>
            <a:r>
              <a:rPr lang="en-US" dirty="0" smtClean="0"/>
              <a:t>$cars = array("Volvo", "BMW", "Toyota");</a:t>
            </a:r>
            <a:br>
              <a:rPr lang="en-US" dirty="0" smtClean="0"/>
            </a:br>
            <a:r>
              <a:rPr lang="en-US" dirty="0" smtClean="0"/>
              <a:t>$</a:t>
            </a:r>
            <a:r>
              <a:rPr lang="en-US" dirty="0" err="1" smtClean="0"/>
              <a:t>arrlength</a:t>
            </a:r>
            <a:r>
              <a:rPr lang="en-US" dirty="0" smtClean="0"/>
              <a:t> = count($cars);</a:t>
            </a:r>
            <a:br>
              <a:rPr lang="en-US" dirty="0" smtClean="0"/>
            </a:br>
            <a:r>
              <a:rPr lang="en-US" dirty="0" smtClean="0"/>
              <a:t/>
            </a:r>
            <a:br>
              <a:rPr lang="en-US" dirty="0" smtClean="0"/>
            </a:br>
            <a:r>
              <a:rPr lang="en-US" dirty="0" smtClean="0"/>
              <a:t>for($x = 0; $x &lt; $</a:t>
            </a:r>
            <a:r>
              <a:rPr lang="en-US" dirty="0" err="1" smtClean="0"/>
              <a:t>arrlength</a:t>
            </a:r>
            <a:r>
              <a:rPr lang="en-US" dirty="0" smtClean="0"/>
              <a:t>; $x++) {</a:t>
            </a:r>
            <a:br>
              <a:rPr lang="en-US" dirty="0" smtClean="0"/>
            </a:br>
            <a:r>
              <a:rPr lang="en-US" dirty="0" smtClean="0"/>
              <a:t>    echo $cars[$x];</a:t>
            </a:r>
            <a:br>
              <a:rPr lang="en-US" dirty="0" smtClean="0"/>
            </a:br>
            <a:r>
              <a:rPr lang="en-US" dirty="0" smtClean="0"/>
              <a:t>    echo "&lt;br&gt;";</a:t>
            </a:r>
            <a:br>
              <a:rPr lang="en-US" dirty="0" smtClean="0"/>
            </a:br>
            <a:r>
              <a:rPr lang="en-US" dirty="0" smtClean="0"/>
              <a:t>}</a:t>
            </a:r>
            <a:br>
              <a:rPr lang="en-US" dirty="0" smtClean="0"/>
            </a:br>
            <a:r>
              <a:rPr lang="en-US" dirty="0" smtClean="0"/>
              <a:t>?&gt; </a:t>
            </a:r>
          </a:p>
          <a:p>
            <a:endParaRPr lang="en-US" b="1" dirty="0" smtClean="0"/>
          </a:p>
          <a:p>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Arrays</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US" b="1" dirty="0" smtClean="0"/>
              <a:t>PHP Associative Arrays</a:t>
            </a:r>
          </a:p>
          <a:p>
            <a:pPr algn="just"/>
            <a:r>
              <a:rPr lang="en-US" dirty="0" smtClean="0"/>
              <a:t>Associative arrays are arrays that use named keys that you assign to them.</a:t>
            </a:r>
          </a:p>
          <a:p>
            <a:pPr algn="just"/>
            <a:r>
              <a:rPr lang="en-US" dirty="0" smtClean="0"/>
              <a:t>There are two ways to create an associative array: </a:t>
            </a:r>
          </a:p>
          <a:p>
            <a:pPr lvl="1" algn="just">
              <a:buNone/>
            </a:pPr>
            <a:r>
              <a:rPr lang="en-US" dirty="0" smtClean="0"/>
              <a:t>$age = array("Peter"=&gt;"35", "Ben"=&gt;"37", "Joe"=&gt;"43");</a:t>
            </a:r>
          </a:p>
          <a:p>
            <a:pPr algn="ctr">
              <a:buNone/>
            </a:pPr>
            <a:r>
              <a:rPr lang="en-US" dirty="0" smtClean="0"/>
              <a:t>or</a:t>
            </a:r>
          </a:p>
          <a:p>
            <a:pPr lvl="1">
              <a:buNone/>
            </a:pPr>
            <a:r>
              <a:rPr lang="en-US" dirty="0" smtClean="0"/>
              <a:t>	$age['Peter'] = "35";</a:t>
            </a:r>
            <a:br>
              <a:rPr lang="en-US" dirty="0" smtClean="0"/>
            </a:br>
            <a:r>
              <a:rPr lang="en-US" dirty="0" smtClean="0"/>
              <a:t>$age['Ben'] = "37";</a:t>
            </a:r>
            <a:br>
              <a:rPr lang="en-US" dirty="0" smtClean="0"/>
            </a:br>
            <a:r>
              <a:rPr lang="en-US" dirty="0" smtClean="0"/>
              <a:t>$age['Joe'] = "43"; </a:t>
            </a:r>
          </a:p>
          <a:p>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Arrays</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Loop Through an Associative Array</a:t>
            </a:r>
          </a:p>
          <a:p>
            <a:pPr algn="just"/>
            <a:r>
              <a:rPr lang="en-US" dirty="0" smtClean="0"/>
              <a:t>To loop through and print all the values of an associative array, you could use a foreach loop, like this:</a:t>
            </a:r>
          </a:p>
          <a:p>
            <a:pPr algn="just"/>
            <a:r>
              <a:rPr lang="en-US" b="1" dirty="0" smtClean="0"/>
              <a:t>Example</a:t>
            </a:r>
          </a:p>
          <a:p>
            <a:pPr lvl="1">
              <a:buNone/>
            </a:pPr>
            <a:r>
              <a:rPr lang="en-US" dirty="0" smtClean="0"/>
              <a:t>&lt;?php</a:t>
            </a:r>
            <a:br>
              <a:rPr lang="en-US" dirty="0" smtClean="0"/>
            </a:br>
            <a:r>
              <a:rPr lang="en-US" dirty="0" smtClean="0"/>
              <a:t>$age = array("Peter"=&gt;"35", "Ben"=&gt;"37", "Joe"=&gt;"43");</a:t>
            </a:r>
            <a:br>
              <a:rPr lang="en-US" dirty="0" smtClean="0"/>
            </a:br>
            <a:r>
              <a:rPr lang="en-US" dirty="0" smtClean="0"/>
              <a:t/>
            </a:r>
            <a:br>
              <a:rPr lang="en-US" dirty="0" smtClean="0"/>
            </a:br>
            <a:r>
              <a:rPr lang="en-US" dirty="0" smtClean="0"/>
              <a:t>foreach($age as $x =&gt; $</a:t>
            </a:r>
            <a:r>
              <a:rPr lang="en-US" dirty="0" err="1" smtClean="0"/>
              <a:t>x_value</a:t>
            </a:r>
            <a:r>
              <a:rPr lang="en-US" dirty="0" smtClean="0"/>
              <a:t>) {</a:t>
            </a:r>
            <a:br>
              <a:rPr lang="en-US" dirty="0" smtClean="0"/>
            </a:br>
            <a:r>
              <a:rPr lang="en-US" dirty="0" smtClean="0"/>
              <a:t>    echo "Key=" . $x . ", Value=" . $</a:t>
            </a:r>
            <a:r>
              <a:rPr lang="en-US" dirty="0" err="1" smtClean="0"/>
              <a:t>x_value</a:t>
            </a:r>
            <a:r>
              <a:rPr lang="en-US" dirty="0" smtClean="0"/>
              <a:t>;</a:t>
            </a:r>
            <a:br>
              <a:rPr lang="en-US" dirty="0" smtClean="0"/>
            </a:br>
            <a:r>
              <a:rPr lang="en-US" dirty="0" smtClean="0"/>
              <a:t>    echo "&lt;br&gt;";</a:t>
            </a:r>
            <a:br>
              <a:rPr lang="en-US" dirty="0" smtClean="0"/>
            </a:br>
            <a:r>
              <a:rPr lang="en-US" dirty="0" smtClean="0"/>
              <a:t>}</a:t>
            </a:r>
            <a:br>
              <a:rPr lang="en-US" dirty="0" smtClean="0"/>
            </a:br>
            <a:r>
              <a:rPr lang="en-US" dirty="0" smtClean="0"/>
              <a:t>?&gt; </a:t>
            </a:r>
          </a:p>
          <a:p>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Arrays</a:t>
            </a:r>
            <a:endParaRPr lang="en-US" dirty="0"/>
          </a:p>
        </p:txBody>
      </p:sp>
      <p:sp>
        <p:nvSpPr>
          <p:cNvPr id="3" name="Content Placeholder 2"/>
          <p:cNvSpPr>
            <a:spLocks noGrp="1"/>
          </p:cNvSpPr>
          <p:nvPr>
            <p:ph idx="1"/>
          </p:nvPr>
        </p:nvSpPr>
        <p:spPr/>
        <p:txBody>
          <a:bodyPr>
            <a:normAutofit/>
          </a:bodyPr>
          <a:lstStyle/>
          <a:p>
            <a:pPr algn="just"/>
            <a:r>
              <a:rPr lang="en-US" dirty="0" smtClean="0"/>
              <a:t>We can store the data from the table below in a two-dimensional array, like this:</a:t>
            </a:r>
          </a:p>
          <a:p>
            <a:pPr lvl="2">
              <a:buNone/>
            </a:pPr>
            <a:r>
              <a:rPr lang="en-US" dirty="0" smtClean="0"/>
              <a:t>	$cars = array</a:t>
            </a:r>
            <a:br>
              <a:rPr lang="en-US" dirty="0" smtClean="0"/>
            </a:br>
            <a:r>
              <a:rPr lang="en-US" dirty="0" smtClean="0"/>
              <a:t>  (</a:t>
            </a:r>
            <a:br>
              <a:rPr lang="en-US" dirty="0" smtClean="0"/>
            </a:br>
            <a:r>
              <a:rPr lang="en-US" dirty="0" smtClean="0"/>
              <a:t>  array("Volvo",22,18),</a:t>
            </a:r>
            <a:br>
              <a:rPr lang="en-US" dirty="0" smtClean="0"/>
            </a:br>
            <a:r>
              <a:rPr lang="en-US" dirty="0" smtClean="0"/>
              <a:t>  array("BMW",15,13),</a:t>
            </a:r>
            <a:br>
              <a:rPr lang="en-US" dirty="0" smtClean="0"/>
            </a:br>
            <a:r>
              <a:rPr lang="en-US" dirty="0" smtClean="0"/>
              <a:t>  array("Saab",5,2),</a:t>
            </a:r>
            <a:br>
              <a:rPr lang="en-US" dirty="0" smtClean="0"/>
            </a:br>
            <a:r>
              <a:rPr lang="en-US" dirty="0" smtClean="0"/>
              <a:t>  array("Land Rover",17,15)</a:t>
            </a:r>
            <a:br>
              <a:rPr lang="en-US" dirty="0" smtClean="0"/>
            </a:br>
            <a:r>
              <a:rPr lang="en-US" dirty="0" smtClean="0"/>
              <a:t>  );</a:t>
            </a:r>
          </a:p>
        </p:txBody>
      </p:sp>
      <p:pic>
        <p:nvPicPr>
          <p:cNvPr id="1026" name="Picture 2"/>
          <p:cNvPicPr>
            <a:picLocks noChangeAspect="1" noChangeArrowheads="1"/>
          </p:cNvPicPr>
          <p:nvPr/>
        </p:nvPicPr>
        <p:blipFill>
          <a:blip r:embed="rId2" cstate="print"/>
          <a:srcRect l="18155" t="39583" r="26794" b="33333"/>
          <a:stretch>
            <a:fillRect/>
          </a:stretch>
        </p:blipFill>
        <p:spPr bwMode="auto">
          <a:xfrm>
            <a:off x="2971800" y="5029200"/>
            <a:ext cx="5562600" cy="153859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JavaScript Regular Expressions</a:t>
            </a:r>
            <a:endParaRPr lang="en-US" dirty="0"/>
          </a:p>
        </p:txBody>
      </p:sp>
      <p:sp>
        <p:nvSpPr>
          <p:cNvPr id="3" name="Content Placeholder 2"/>
          <p:cNvSpPr>
            <a:spLocks noGrp="1"/>
          </p:cNvSpPr>
          <p:nvPr>
            <p:ph idx="1"/>
          </p:nvPr>
        </p:nvSpPr>
        <p:spPr/>
        <p:txBody>
          <a:bodyPr>
            <a:normAutofit fontScale="77500" lnSpcReduction="20000"/>
          </a:bodyPr>
          <a:lstStyle/>
          <a:p>
            <a:pPr algn="just"/>
            <a:r>
              <a:rPr lang="en-US" dirty="0" smtClean="0"/>
              <a:t>Using regular expressions you can easily find a pattern in a string and/or replace it if you want.</a:t>
            </a:r>
          </a:p>
          <a:p>
            <a:pPr algn="just"/>
            <a:r>
              <a:rPr lang="en-US" dirty="0" smtClean="0"/>
              <a:t>To use regular expressions first you need to learn the syntax of the patterns. We can group the characters inside a pattern like this:</a:t>
            </a:r>
          </a:p>
          <a:p>
            <a:pPr lvl="1"/>
            <a:r>
              <a:rPr lang="en-US" dirty="0" smtClean="0"/>
              <a:t>Normal characters which match themselves like hello</a:t>
            </a:r>
          </a:p>
          <a:p>
            <a:pPr lvl="1"/>
            <a:r>
              <a:rPr lang="en-US" dirty="0" smtClean="0"/>
              <a:t>Start and end indicators as ^ and $</a:t>
            </a:r>
          </a:p>
          <a:p>
            <a:pPr lvl="1"/>
            <a:r>
              <a:rPr lang="en-US" dirty="0" smtClean="0"/>
              <a:t>Count indicators like +,*,?</a:t>
            </a:r>
          </a:p>
          <a:p>
            <a:pPr lvl="1"/>
            <a:r>
              <a:rPr lang="en-US" dirty="0" smtClean="0"/>
              <a:t>Logical operator like |</a:t>
            </a:r>
          </a:p>
          <a:p>
            <a:pPr lvl="1"/>
            <a:r>
              <a:rPr lang="en-US" dirty="0" smtClean="0"/>
              <a:t>Grouping with {},(),[]</a:t>
            </a:r>
          </a:p>
          <a:p>
            <a:r>
              <a:rPr lang="en-US" dirty="0" smtClean="0"/>
              <a:t>An example pattern to check valid emails looks like this:</a:t>
            </a:r>
          </a:p>
          <a:p>
            <a:pPr algn="ctr">
              <a:buNone/>
            </a:pPr>
            <a:r>
              <a:rPr lang="en-US" dirty="0" smtClean="0"/>
              <a:t>^[a-zA-Z0-9._-]+@[a-zA-Z0-9-]+\.[a-</a:t>
            </a:r>
            <a:r>
              <a:rPr lang="en-US" dirty="0" err="1" smtClean="0"/>
              <a:t>zA</a:t>
            </a:r>
            <a:r>
              <a:rPr lang="en-US" dirty="0" smtClean="0"/>
              <a:t>-Z.]{2,5}$</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lum bright="-20000"/>
          </a:blip>
          <a:srcRect l="26940" t="10417" r="31479" b="10417"/>
          <a:stretch>
            <a:fillRect/>
          </a:stretch>
        </p:blipFill>
        <p:spPr bwMode="auto">
          <a:xfrm>
            <a:off x="1981200" y="457200"/>
            <a:ext cx="5410200" cy="5791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lum bright="-20000"/>
          </a:blip>
          <a:srcRect l="27526" t="45833" r="30893" b="32292"/>
          <a:stretch>
            <a:fillRect/>
          </a:stretch>
        </p:blipFill>
        <p:spPr bwMode="auto">
          <a:xfrm>
            <a:off x="1676400" y="2133600"/>
            <a:ext cx="5925457" cy="1752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553200"/>
          </a:xfrm>
        </p:spPr>
        <p:txBody>
          <a:bodyPr>
            <a:normAutofit/>
          </a:bodyPr>
          <a:lstStyle/>
          <a:p>
            <a:pPr algn="just"/>
            <a:r>
              <a:rPr lang="en-US" sz="2100" dirty="0" smtClean="0"/>
              <a:t>Types of PHP variables:</a:t>
            </a:r>
          </a:p>
          <a:p>
            <a:pPr lvl="1" algn="just"/>
            <a:r>
              <a:rPr lang="en-US" sz="1700" dirty="0" smtClean="0"/>
              <a:t>(1)Local variables	(2)Global variables		(3)static variables</a:t>
            </a:r>
            <a:endParaRPr lang="en-US" sz="2100" dirty="0" smtClean="0"/>
          </a:p>
          <a:p>
            <a:pPr>
              <a:buNone/>
            </a:pPr>
            <a:r>
              <a:rPr lang="en-US" sz="2100" b="1" dirty="0" smtClean="0"/>
              <a:t>	Local Variables</a:t>
            </a:r>
          </a:p>
          <a:p>
            <a:pPr algn="just"/>
            <a:r>
              <a:rPr lang="en-US" sz="2100" dirty="0" smtClean="0"/>
              <a:t>A variable declared in a function is considered local. That is, it can be referenced only in that function.</a:t>
            </a:r>
          </a:p>
          <a:p>
            <a:pPr algn="just"/>
            <a:r>
              <a:rPr lang="en-US" sz="2100" dirty="0" smtClean="0"/>
              <a:t>Local variables are helpful because they eliminate the possibility of unexpected side effects.</a:t>
            </a:r>
          </a:p>
          <a:p>
            <a:pPr algn="just">
              <a:buNone/>
            </a:pPr>
            <a:r>
              <a:rPr lang="en-US" sz="2100" dirty="0" smtClean="0"/>
              <a:t>	</a:t>
            </a:r>
            <a:r>
              <a:rPr lang="en-US" sz="1800" b="1" dirty="0" smtClean="0"/>
              <a:t>Example</a:t>
            </a:r>
          </a:p>
          <a:p>
            <a:pPr algn="just">
              <a:buNone/>
            </a:pPr>
            <a:r>
              <a:rPr lang="en-US" sz="1800" dirty="0" smtClean="0"/>
              <a:t>	$x = 4;</a:t>
            </a:r>
          </a:p>
          <a:p>
            <a:pPr algn="just">
              <a:buNone/>
            </a:pPr>
            <a:r>
              <a:rPr lang="en-US" sz="1800" dirty="0" smtClean="0"/>
              <a:t>	function </a:t>
            </a:r>
            <a:r>
              <a:rPr lang="en-US" sz="1800" dirty="0" err="1" smtClean="0"/>
              <a:t>assignx</a:t>
            </a:r>
            <a:r>
              <a:rPr lang="en-US" sz="1800" dirty="0" smtClean="0"/>
              <a:t> () {</a:t>
            </a:r>
          </a:p>
          <a:p>
            <a:pPr algn="just">
              <a:buNone/>
            </a:pPr>
            <a:r>
              <a:rPr lang="en-US" sz="1800" dirty="0" smtClean="0"/>
              <a:t>	$x = 0;</a:t>
            </a:r>
          </a:p>
          <a:p>
            <a:pPr algn="just">
              <a:buNone/>
            </a:pPr>
            <a:r>
              <a:rPr lang="en-US" sz="1800" dirty="0" smtClean="0"/>
              <a:t>	printf("\$x inside function is %d &lt;br /&gt;", $x);</a:t>
            </a:r>
          </a:p>
          <a:p>
            <a:pPr algn="just">
              <a:buNone/>
            </a:pPr>
            <a:r>
              <a:rPr lang="en-US" sz="1800" dirty="0" smtClean="0"/>
              <a:t>	}</a:t>
            </a:r>
          </a:p>
          <a:p>
            <a:pPr algn="just">
              <a:buNone/>
            </a:pPr>
            <a:r>
              <a:rPr lang="en-US" sz="1800" dirty="0" smtClean="0"/>
              <a:t>	</a:t>
            </a:r>
            <a:r>
              <a:rPr lang="en-US" sz="1800" dirty="0" err="1" smtClean="0"/>
              <a:t>assignx</a:t>
            </a:r>
            <a:r>
              <a:rPr lang="en-US" sz="1800" dirty="0" smtClean="0"/>
              <a:t>();</a:t>
            </a:r>
          </a:p>
          <a:p>
            <a:pPr algn="just">
              <a:buNone/>
            </a:pPr>
            <a:r>
              <a:rPr lang="en-US" sz="1800" dirty="0" smtClean="0"/>
              <a:t>	printf("\$x outside of function is %d &lt;br /&gt;", $x);</a:t>
            </a:r>
          </a:p>
          <a:p>
            <a:pPr algn="just">
              <a:buNone/>
            </a:pPr>
            <a:r>
              <a:rPr lang="en-US" sz="1800" dirty="0" smtClean="0"/>
              <a:t>	</a:t>
            </a:r>
          </a:p>
          <a:p>
            <a:pPr algn="just"/>
            <a:r>
              <a:rPr lang="en-US" sz="1800" dirty="0" smtClean="0"/>
              <a:t>after execution the output is </a:t>
            </a:r>
          </a:p>
          <a:p>
            <a:pPr>
              <a:buNone/>
            </a:pPr>
            <a:r>
              <a:rPr lang="en-US" sz="1800" dirty="0" smtClean="0"/>
              <a:t>	$x inside function is 0</a:t>
            </a:r>
          </a:p>
          <a:p>
            <a:pPr>
              <a:buNone/>
            </a:pPr>
            <a:r>
              <a:rPr lang="en-US" sz="1800" dirty="0" smtClean="0"/>
              <a:t>	$x outside of function is 4</a:t>
            </a:r>
            <a:endParaRPr lang="en-US" sz="18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User name check with regular expression</a:t>
            </a:r>
            <a:endParaRPr lang="en-US" dirty="0"/>
          </a:p>
        </p:txBody>
      </p:sp>
      <p:sp>
        <p:nvSpPr>
          <p:cNvPr id="3" name="Content Placeholder 2"/>
          <p:cNvSpPr>
            <a:spLocks noGrp="1"/>
          </p:cNvSpPr>
          <p:nvPr>
            <p:ph idx="1"/>
          </p:nvPr>
        </p:nvSpPr>
        <p:spPr/>
        <p:txBody>
          <a:bodyPr>
            <a:normAutofit fontScale="70000" lnSpcReduction="20000"/>
          </a:bodyPr>
          <a:lstStyle/>
          <a:p>
            <a:pPr algn="just"/>
            <a:r>
              <a:rPr lang="en-US" dirty="0" smtClean="0"/>
              <a:t>First start with a user name check. In case of a registration form you may want to control available user names a bit. Let's suppose you don't want to allow any special character in the name except "_.-" and of course letters and numbers. Besides this you may want to control the length of the user name to be between 4 and 20.</a:t>
            </a:r>
          </a:p>
          <a:p>
            <a:pPr algn="just"/>
            <a:r>
              <a:rPr lang="en-US" dirty="0" smtClean="0"/>
              <a:t>First we need to define the available characters. This can be </a:t>
            </a:r>
            <a:r>
              <a:rPr lang="en-US" dirty="0" err="1" smtClean="0"/>
              <a:t>realised</a:t>
            </a:r>
            <a:r>
              <a:rPr lang="en-US" dirty="0" smtClean="0"/>
              <a:t> with the following code: </a:t>
            </a:r>
          </a:p>
          <a:p>
            <a:pPr algn="ctr">
              <a:buNone/>
            </a:pPr>
            <a:r>
              <a:rPr lang="en-US" dirty="0" smtClean="0"/>
              <a:t>[a-zA-Z0-9_.-] </a:t>
            </a:r>
          </a:p>
          <a:p>
            <a:pPr algn="just"/>
            <a:r>
              <a:rPr lang="en-US" dirty="0" smtClean="0"/>
              <a:t>After that we need to limit the number of characters with the following code:</a:t>
            </a:r>
          </a:p>
          <a:p>
            <a:pPr algn="ctr">
              <a:buNone/>
            </a:pPr>
            <a:r>
              <a:rPr lang="en-US" dirty="0" smtClean="0"/>
              <a:t>{4,20}</a:t>
            </a:r>
          </a:p>
          <a:p>
            <a:pPr algn="just"/>
            <a:r>
              <a:rPr lang="en-US" dirty="0" smtClean="0"/>
              <a:t>Put it together:</a:t>
            </a:r>
          </a:p>
          <a:p>
            <a:pPr algn="ctr">
              <a:buNone/>
            </a:pPr>
            <a:r>
              <a:rPr lang="en-US" dirty="0" smtClean="0"/>
              <a:t>^[a-zA-Z-0-9_.-]{4,20}$ </a:t>
            </a:r>
          </a:p>
          <a:p>
            <a:pPr algn="just"/>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Check hexadecimal color codes with regular expression</a:t>
            </a:r>
            <a:endParaRPr lang="en-US" dirty="0"/>
          </a:p>
        </p:txBody>
      </p:sp>
      <p:sp>
        <p:nvSpPr>
          <p:cNvPr id="3" name="Content Placeholder 2"/>
          <p:cNvSpPr>
            <a:spLocks noGrp="1"/>
          </p:cNvSpPr>
          <p:nvPr>
            <p:ph idx="1"/>
          </p:nvPr>
        </p:nvSpPr>
        <p:spPr/>
        <p:txBody>
          <a:bodyPr>
            <a:normAutofit fontScale="77500" lnSpcReduction="20000"/>
          </a:bodyPr>
          <a:lstStyle/>
          <a:p>
            <a:pPr algn="just"/>
            <a:r>
              <a:rPr lang="en-US" dirty="0" smtClean="0"/>
              <a:t>A hexadecimal color code looks like this: #5A332C or you can use a short form like #C5F </a:t>
            </a:r>
            <a:r>
              <a:rPr lang="en-US" sz="2600" dirty="0" smtClean="0"/>
              <a:t>(short code for #C050F0)</a:t>
            </a:r>
            <a:r>
              <a:rPr lang="en-US" dirty="0" smtClean="0"/>
              <a:t>.</a:t>
            </a:r>
          </a:p>
          <a:p>
            <a:pPr algn="just"/>
            <a:r>
              <a:rPr lang="en-US" dirty="0" smtClean="0"/>
              <a:t>In both case it starts with a # and follows with exactly 3 or 6 numbers or letters from a-f.</a:t>
            </a:r>
          </a:p>
          <a:p>
            <a:pPr algn="just"/>
            <a:r>
              <a:rPr lang="en-US" dirty="0" smtClean="0"/>
              <a:t>So the first it starts as:</a:t>
            </a:r>
          </a:p>
          <a:p>
            <a:pPr algn="ctr">
              <a:buNone/>
            </a:pPr>
            <a:r>
              <a:rPr lang="en-US" dirty="0" smtClean="0"/>
              <a:t>	^#</a:t>
            </a:r>
          </a:p>
          <a:p>
            <a:pPr algn="just"/>
            <a:r>
              <a:rPr lang="en-US" dirty="0" smtClean="0"/>
              <a:t>the following character range is:</a:t>
            </a:r>
          </a:p>
          <a:p>
            <a:pPr algn="ctr">
              <a:buNone/>
            </a:pPr>
            <a:r>
              <a:rPr lang="en-US" dirty="0" smtClean="0"/>
              <a:t>	[a-fA-F0-9]</a:t>
            </a:r>
          </a:p>
          <a:p>
            <a:pPr algn="just"/>
            <a:r>
              <a:rPr lang="en-US" dirty="0" smtClean="0"/>
              <a:t>and the length can be 3 or 6. The complete pattern is the following:</a:t>
            </a:r>
          </a:p>
          <a:p>
            <a:pPr algn="ctr">
              <a:buNone/>
            </a:pPr>
            <a:r>
              <a:rPr lang="en-US" dirty="0" smtClean="0"/>
              <a:t>^#(([a-fA-F0-9]{3}$)|([a-fA-F0-9]{6}$))</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Email check with regular expression </a:t>
            </a:r>
            <a:endParaRPr lang="en-US" dirty="0"/>
          </a:p>
        </p:txBody>
      </p:sp>
      <p:sp>
        <p:nvSpPr>
          <p:cNvPr id="3" name="Content Placeholder 2"/>
          <p:cNvSpPr>
            <a:spLocks noGrp="1"/>
          </p:cNvSpPr>
          <p:nvPr>
            <p:ph idx="1"/>
          </p:nvPr>
        </p:nvSpPr>
        <p:spPr/>
        <p:txBody>
          <a:bodyPr>
            <a:normAutofit/>
          </a:bodyPr>
          <a:lstStyle/>
          <a:p>
            <a:pPr algn="just"/>
            <a:r>
              <a:rPr lang="en-US" sz="1600" dirty="0" smtClean="0"/>
              <a:t>At least let's see how we can check an email address with regular expressions. First take a careful look at the following example emails:</a:t>
            </a:r>
          </a:p>
          <a:p>
            <a:pPr algn="ctr">
              <a:buNone/>
            </a:pPr>
            <a:r>
              <a:rPr lang="en-US" sz="1600" dirty="0" smtClean="0"/>
              <a:t>	john.demo@demo.com</a:t>
            </a:r>
          </a:p>
          <a:p>
            <a:pPr algn="ctr">
              <a:buNone/>
            </a:pPr>
            <a:r>
              <a:rPr lang="en-US" sz="1600" dirty="0" smtClean="0"/>
              <a:t>	john@demo.us</a:t>
            </a:r>
          </a:p>
          <a:p>
            <a:pPr algn="ctr">
              <a:buNone/>
            </a:pPr>
            <a:r>
              <a:rPr lang="en-US" sz="1600" dirty="0" smtClean="0"/>
              <a:t>	john_123.demo_.name@demo.info</a:t>
            </a:r>
          </a:p>
          <a:p>
            <a:pPr algn="just"/>
            <a:r>
              <a:rPr lang="en-US" sz="1600" dirty="0" smtClean="0"/>
              <a:t>@ is a mandatory element in an email. Besides this there must be some character before and some after it. More precisely there must be a valid domain name after the @.  </a:t>
            </a:r>
          </a:p>
          <a:p>
            <a:pPr algn="just"/>
            <a:r>
              <a:rPr lang="en-US" sz="1600" dirty="0" smtClean="0"/>
              <a:t>So the first part must be a string with letters a numbers or some special characters like _-. In pattern we can write it as follows:</a:t>
            </a:r>
          </a:p>
          <a:p>
            <a:pPr algn="ctr">
              <a:buNone/>
            </a:pPr>
            <a:r>
              <a:rPr lang="en-US" sz="1600" b="1" dirty="0" smtClean="0"/>
              <a:t>^[a-zA-Z0-9_.-]+</a:t>
            </a:r>
          </a:p>
          <a:p>
            <a:pPr algn="just"/>
            <a:r>
              <a:rPr lang="en-US" sz="1600" dirty="0" smtClean="0"/>
              <a:t>The domain name always have a let's say name and </a:t>
            </a:r>
            <a:r>
              <a:rPr lang="en-US" sz="1600" dirty="0" err="1" smtClean="0"/>
              <a:t>tld</a:t>
            </a:r>
            <a:r>
              <a:rPr lang="en-US" sz="1600" dirty="0" smtClean="0"/>
              <a:t>. The </a:t>
            </a:r>
            <a:r>
              <a:rPr lang="en-US" sz="1600" dirty="0" err="1" smtClean="0"/>
              <a:t>tld</a:t>
            </a:r>
            <a:r>
              <a:rPr lang="en-US" sz="1600" dirty="0" smtClean="0"/>
              <a:t> is the .com, .us., .info and the name can be any string with valid characters. It means that the domain pattern looks like this:</a:t>
            </a:r>
          </a:p>
          <a:p>
            <a:pPr algn="ctr">
              <a:buNone/>
            </a:pPr>
            <a:r>
              <a:rPr lang="en-US" sz="1600" b="1" dirty="0" smtClean="0"/>
              <a:t>[a-zA-Z0-9-]+\.[a-</a:t>
            </a:r>
            <a:r>
              <a:rPr lang="en-US" sz="1600" b="1" dirty="0" err="1" smtClean="0"/>
              <a:t>zA</a:t>
            </a:r>
            <a:r>
              <a:rPr lang="en-US" sz="1600" b="1" dirty="0" smtClean="0"/>
              <a:t>-Z.]{2,4}$</a:t>
            </a:r>
          </a:p>
          <a:p>
            <a:pPr algn="just"/>
            <a:r>
              <a:rPr lang="en-US" sz="1600" dirty="0" smtClean="0"/>
              <a:t>Now we only need to put together the 2 parts with the @ and get the complete pattern:</a:t>
            </a:r>
          </a:p>
          <a:p>
            <a:pPr algn="ctr">
              <a:buNone/>
            </a:pPr>
            <a:r>
              <a:rPr lang="en-US" sz="1600" b="1" dirty="0" smtClean="0"/>
              <a:t>^[a-zA-Z0-9._-]+@[a-zA-Z0-9-]+\.[a-</a:t>
            </a:r>
            <a:r>
              <a:rPr lang="en-US" sz="1600" b="1" dirty="0" err="1" smtClean="0"/>
              <a:t>zA</a:t>
            </a:r>
            <a:r>
              <a:rPr lang="en-US" sz="1600" b="1" dirty="0" smtClean="0"/>
              <a:t>-Z.]{2,5}$</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PHP Regular Expressions</a:t>
            </a:r>
            <a:endParaRPr lang="en-US" b="1" dirty="0"/>
          </a:p>
        </p:txBody>
      </p:sp>
      <p:sp>
        <p:nvSpPr>
          <p:cNvPr id="3" name="Content Placeholder 2"/>
          <p:cNvSpPr>
            <a:spLocks noGrp="1"/>
          </p:cNvSpPr>
          <p:nvPr>
            <p:ph idx="1"/>
          </p:nvPr>
        </p:nvSpPr>
        <p:spPr/>
        <p:txBody>
          <a:bodyPr>
            <a:normAutofit fontScale="55000" lnSpcReduction="20000"/>
          </a:bodyPr>
          <a:lstStyle/>
          <a:p>
            <a:pPr algn="just"/>
            <a:r>
              <a:rPr lang="en-US" i="1" dirty="0" smtClean="0"/>
              <a:t>Regular expressions provide the foundation for describing or matching data according to defined syntax rules. </a:t>
            </a:r>
          </a:p>
          <a:p>
            <a:pPr algn="just"/>
            <a:r>
              <a:rPr lang="en-US" dirty="0" smtClean="0"/>
              <a:t>A regular expression is nothing more than a pattern of characters itself, matched against a certain parcel of text.</a:t>
            </a:r>
          </a:p>
          <a:p>
            <a:pPr algn="just"/>
            <a:r>
              <a:rPr lang="en-US" dirty="0" smtClean="0"/>
              <a:t>PHP is bundled with function libraries  supporting both the POSIX and Perl regular expression implementations.</a:t>
            </a:r>
          </a:p>
          <a:p>
            <a:pPr algn="just">
              <a:buNone/>
            </a:pPr>
            <a:r>
              <a:rPr lang="en-US" b="1" dirty="0" smtClean="0"/>
              <a:t>Regular Expression Syntax (POSIX – Portable Operating System Interface for Unix)</a:t>
            </a:r>
          </a:p>
          <a:p>
            <a:pPr algn="just"/>
            <a:r>
              <a:rPr lang="en-US" dirty="0" smtClean="0"/>
              <a:t>Structure of a POSIX regular expression </a:t>
            </a:r>
          </a:p>
          <a:p>
            <a:pPr lvl="1" algn="just"/>
            <a:r>
              <a:rPr lang="en-US" dirty="0" smtClean="0"/>
              <a:t>It is similar to that of a typical </a:t>
            </a:r>
            <a:r>
              <a:rPr lang="en-US" dirty="0" smtClean="0">
                <a:solidFill>
                  <a:schemeClr val="accent5">
                    <a:lumMod val="50000"/>
                  </a:schemeClr>
                </a:solidFill>
              </a:rPr>
              <a:t>arithmetic expression</a:t>
            </a:r>
          </a:p>
          <a:p>
            <a:pPr lvl="2" algn="just"/>
            <a:r>
              <a:rPr lang="en-US" dirty="0" smtClean="0">
                <a:solidFill>
                  <a:schemeClr val="accent5">
                    <a:lumMod val="50000"/>
                  </a:schemeClr>
                </a:solidFill>
              </a:rPr>
              <a:t>various elements (</a:t>
            </a:r>
            <a:r>
              <a:rPr lang="en-US" i="1" dirty="0" smtClean="0">
                <a:solidFill>
                  <a:schemeClr val="accent5">
                    <a:lumMod val="50000"/>
                  </a:schemeClr>
                </a:solidFill>
              </a:rPr>
              <a:t>operators) are combined to form a more complex expression.</a:t>
            </a:r>
            <a:endParaRPr lang="en-US" i="1" dirty="0" smtClean="0"/>
          </a:p>
          <a:p>
            <a:pPr lvl="1" algn="just"/>
            <a:r>
              <a:rPr lang="en-US" dirty="0" smtClean="0"/>
              <a:t>Test several different expressions simultaneously</a:t>
            </a:r>
          </a:p>
          <a:p>
            <a:pPr lvl="2" algn="just"/>
            <a:r>
              <a:rPr lang="en-US" dirty="0" smtClean="0"/>
              <a:t>Done by using the pipe (|) character.</a:t>
            </a:r>
          </a:p>
          <a:p>
            <a:pPr algn="just"/>
            <a:r>
              <a:rPr lang="en-US" dirty="0" smtClean="0"/>
              <a:t>Before getting into PHP’s POSIX-based regular expression functions</a:t>
            </a:r>
          </a:p>
          <a:p>
            <a:pPr algn="just"/>
            <a:r>
              <a:rPr lang="en-US" dirty="0" smtClean="0"/>
              <a:t>Let’s review three methods that POSIX supports for locating different character sequences: </a:t>
            </a:r>
          </a:p>
          <a:p>
            <a:pPr lvl="1" algn="just"/>
            <a:r>
              <a:rPr lang="en-US" dirty="0" smtClean="0"/>
              <a:t>Brackets</a:t>
            </a:r>
          </a:p>
          <a:p>
            <a:pPr lvl="1" algn="just"/>
            <a:r>
              <a:rPr lang="en-US" dirty="0" smtClean="0"/>
              <a:t>Quantifiers</a:t>
            </a:r>
          </a:p>
          <a:p>
            <a:pPr lvl="1" algn="just"/>
            <a:r>
              <a:rPr lang="en-US" dirty="0" smtClean="0"/>
              <a:t>Predefined character ranges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3">
                                            <p:txEl>
                                              <p:pRg st="0" end="0"/>
                                            </p:txEl>
                                          </p:spTgt>
                                        </p:tgtEl>
                                        <p:attrNameLst>
                                          <p:attrName>ppt_x</p:attrName>
                                        </p:attrNameLst>
                                      </p:cBhvr>
                                    </p:anim>
                                    <p:anim from="0" to="-1.0" calcmode="lin" valueType="num">
                                      <p:cBhvr>
                                        <p:cTn id="8" dur="200" decel="50000" autoRev="1" fill="hold">
                                          <p:stCondLst>
                                            <p:cond delay="600"/>
                                          </p:stCondLst>
                                        </p:cTn>
                                        <p:tgtEl>
                                          <p:spTgt spid="3">
                                            <p:txEl>
                                              <p:pRg st="0" end="0"/>
                                            </p:txEl>
                                          </p:spTgt>
                                        </p:tgtEl>
                                        <p:attrNameLst>
                                          <p:attrName>xshear</p:attrName>
                                        </p:attrNameLst>
                                      </p:cBhvr>
                                    </p:anim>
                                    <p:animScale>
                                      <p:cBhvr>
                                        <p:cTn id="9" dur="200" decel="100000" autoRev="1" fill="hold">
                                          <p:stCondLst>
                                            <p:cond delay="600"/>
                                          </p:stCondLst>
                                        </p:cTn>
                                        <p:tgtEl>
                                          <p:spTgt spid="3">
                                            <p:txEl>
                                              <p:pRg st="0" end="0"/>
                                            </p:txEl>
                                          </p:spTgt>
                                        </p:tgtEl>
                                      </p:cBhvr>
                                      <p:from x="100000" y="100000"/>
                                      <p:to x="80000" y="100000"/>
                                    </p:animScale>
                                    <p:anim by="(#ppt_h/3+#ppt_w*0.1)" calcmode="lin" valueType="num">
                                      <p:cBhvr additive="sum">
                                        <p:cTn id="10"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from="(-#ppt_w/2)" to="(#ppt_x)" calcmode="lin" valueType="num">
                                      <p:cBhvr>
                                        <p:cTn id="15" dur="600" fill="hold">
                                          <p:stCondLst>
                                            <p:cond delay="0"/>
                                          </p:stCondLst>
                                        </p:cTn>
                                        <p:tgtEl>
                                          <p:spTgt spid="3">
                                            <p:txEl>
                                              <p:pRg st="1" end="1"/>
                                            </p:txEl>
                                          </p:spTgt>
                                        </p:tgtEl>
                                        <p:attrNameLst>
                                          <p:attrName>ppt_x</p:attrName>
                                        </p:attrNameLst>
                                      </p:cBhvr>
                                    </p:anim>
                                    <p:anim from="0" to="-1.0" calcmode="lin" valueType="num">
                                      <p:cBhvr>
                                        <p:cTn id="16" dur="200" decel="50000" autoRev="1" fill="hold">
                                          <p:stCondLst>
                                            <p:cond delay="600"/>
                                          </p:stCondLst>
                                        </p:cTn>
                                        <p:tgtEl>
                                          <p:spTgt spid="3">
                                            <p:txEl>
                                              <p:pRg st="1" end="1"/>
                                            </p:txEl>
                                          </p:spTgt>
                                        </p:tgtEl>
                                        <p:attrNameLst>
                                          <p:attrName>xshear</p:attrName>
                                        </p:attrNameLst>
                                      </p:cBhvr>
                                    </p:anim>
                                    <p:animScale>
                                      <p:cBhvr>
                                        <p:cTn id="17" dur="200" decel="100000" autoRev="1" fill="hold">
                                          <p:stCondLst>
                                            <p:cond delay="600"/>
                                          </p:stCondLst>
                                        </p:cTn>
                                        <p:tgtEl>
                                          <p:spTgt spid="3">
                                            <p:txEl>
                                              <p:pRg st="1" end="1"/>
                                            </p:txEl>
                                          </p:spTgt>
                                        </p:tgtEl>
                                      </p:cBhvr>
                                      <p:from x="100000" y="100000"/>
                                      <p:to x="80000" y="100000"/>
                                    </p:animScale>
                                    <p:anim by="(#ppt_h/3+#ppt_w*0.1)" calcmode="lin" valueType="num">
                                      <p:cBhvr additive="sum">
                                        <p:cTn id="18" dur="200" decel="100000" autoRev="1" fill="hold">
                                          <p:stCondLst>
                                            <p:cond delay="600"/>
                                          </p:stCondLst>
                                        </p:cTn>
                                        <p:tgtEl>
                                          <p:spTgt spid="3">
                                            <p:txEl>
                                              <p:pRg st="1" end="1"/>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from="(-#ppt_w/2)" to="(#ppt_x)" calcmode="lin" valueType="num">
                                      <p:cBhvr>
                                        <p:cTn id="23" dur="600" fill="hold">
                                          <p:stCondLst>
                                            <p:cond delay="0"/>
                                          </p:stCondLst>
                                        </p:cTn>
                                        <p:tgtEl>
                                          <p:spTgt spid="3">
                                            <p:txEl>
                                              <p:pRg st="2" end="2"/>
                                            </p:txEl>
                                          </p:spTgt>
                                        </p:tgtEl>
                                        <p:attrNameLst>
                                          <p:attrName>ppt_x</p:attrName>
                                        </p:attrNameLst>
                                      </p:cBhvr>
                                    </p:anim>
                                    <p:anim from="0" to="-1.0" calcmode="lin" valueType="num">
                                      <p:cBhvr>
                                        <p:cTn id="24" dur="200" decel="50000" autoRev="1" fill="hold">
                                          <p:stCondLst>
                                            <p:cond delay="600"/>
                                          </p:stCondLst>
                                        </p:cTn>
                                        <p:tgtEl>
                                          <p:spTgt spid="3">
                                            <p:txEl>
                                              <p:pRg st="2" end="2"/>
                                            </p:txEl>
                                          </p:spTgt>
                                        </p:tgtEl>
                                        <p:attrNameLst>
                                          <p:attrName>xshear</p:attrName>
                                        </p:attrNameLst>
                                      </p:cBhvr>
                                    </p:anim>
                                    <p:animScale>
                                      <p:cBhvr>
                                        <p:cTn id="25" dur="200" decel="100000" autoRev="1" fill="hold">
                                          <p:stCondLst>
                                            <p:cond delay="600"/>
                                          </p:stCondLst>
                                        </p:cTn>
                                        <p:tgtEl>
                                          <p:spTgt spid="3">
                                            <p:txEl>
                                              <p:pRg st="2" end="2"/>
                                            </p:txEl>
                                          </p:spTgt>
                                        </p:tgtEl>
                                      </p:cBhvr>
                                      <p:from x="100000" y="100000"/>
                                      <p:to x="80000" y="100000"/>
                                    </p:animScale>
                                    <p:anim by="(#ppt_h/3+#ppt_w*0.1)" calcmode="lin" valueType="num">
                                      <p:cBhvr additive="sum">
                                        <p:cTn id="26" dur="200" decel="100000" autoRev="1" fill="hold">
                                          <p:stCondLst>
                                            <p:cond delay="600"/>
                                          </p:stCondLst>
                                        </p:cTn>
                                        <p:tgtEl>
                                          <p:spTgt spid="3">
                                            <p:txEl>
                                              <p:pRg st="2" end="2"/>
                                            </p:txEl>
                                          </p:spTgt>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from="(-#ppt_w/2)" to="(#ppt_x)" calcmode="lin" valueType="num">
                                      <p:cBhvr>
                                        <p:cTn id="31" dur="600" fill="hold">
                                          <p:stCondLst>
                                            <p:cond delay="0"/>
                                          </p:stCondLst>
                                        </p:cTn>
                                        <p:tgtEl>
                                          <p:spTgt spid="3">
                                            <p:txEl>
                                              <p:pRg st="3" end="3"/>
                                            </p:txEl>
                                          </p:spTgt>
                                        </p:tgtEl>
                                        <p:attrNameLst>
                                          <p:attrName>ppt_x</p:attrName>
                                        </p:attrNameLst>
                                      </p:cBhvr>
                                    </p:anim>
                                    <p:anim from="0" to="-1.0" calcmode="lin" valueType="num">
                                      <p:cBhvr>
                                        <p:cTn id="32" dur="200" decel="50000" autoRev="1" fill="hold">
                                          <p:stCondLst>
                                            <p:cond delay="600"/>
                                          </p:stCondLst>
                                        </p:cTn>
                                        <p:tgtEl>
                                          <p:spTgt spid="3">
                                            <p:txEl>
                                              <p:pRg st="3" end="3"/>
                                            </p:txEl>
                                          </p:spTgt>
                                        </p:tgtEl>
                                        <p:attrNameLst>
                                          <p:attrName>xshear</p:attrName>
                                        </p:attrNameLst>
                                      </p:cBhvr>
                                    </p:anim>
                                    <p:animScale>
                                      <p:cBhvr>
                                        <p:cTn id="33" dur="200" decel="100000" autoRev="1" fill="hold">
                                          <p:stCondLst>
                                            <p:cond delay="600"/>
                                          </p:stCondLst>
                                        </p:cTn>
                                        <p:tgtEl>
                                          <p:spTgt spid="3">
                                            <p:txEl>
                                              <p:pRg st="3" end="3"/>
                                            </p:txEl>
                                          </p:spTgt>
                                        </p:tgtEl>
                                      </p:cBhvr>
                                      <p:from x="100000" y="100000"/>
                                      <p:to x="80000" y="100000"/>
                                    </p:animScale>
                                    <p:anim by="(#ppt_h/3+#ppt_w*0.1)" calcmode="lin" valueType="num">
                                      <p:cBhvr additive="sum">
                                        <p:cTn id="34" dur="200" decel="100000" autoRev="1" fill="hold">
                                          <p:stCondLst>
                                            <p:cond delay="600"/>
                                          </p:stCondLst>
                                        </p:cTn>
                                        <p:tgtEl>
                                          <p:spTgt spid="3">
                                            <p:txEl>
                                              <p:pRg st="3" end="3"/>
                                            </p:txEl>
                                          </p:spTgt>
                                        </p:tgtEl>
                                        <p:attrNameLst>
                                          <p:attrName>ppt_x</p:attrName>
                                        </p:attrNameLst>
                                      </p:cBhvr>
                                    </p:anim>
                                  </p:childTnLst>
                                </p:cTn>
                              </p:par>
                            </p:childTnLst>
                          </p:cTn>
                        </p:par>
                      </p:childTnLst>
                    </p:cTn>
                  </p:par>
                  <p:par>
                    <p:cTn id="35" fill="hold">
                      <p:stCondLst>
                        <p:cond delay="indefinite"/>
                      </p:stCondLst>
                      <p:childTnLst>
                        <p:par>
                          <p:cTn id="36" fill="hold">
                            <p:stCondLst>
                              <p:cond delay="0"/>
                            </p:stCondLst>
                            <p:childTnLst>
                              <p:par>
                                <p:cTn id="37" presetID="34"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from="(-#ppt_w/2)" to="(#ppt_x)" calcmode="lin" valueType="num">
                                      <p:cBhvr>
                                        <p:cTn id="39" dur="600" fill="hold">
                                          <p:stCondLst>
                                            <p:cond delay="0"/>
                                          </p:stCondLst>
                                        </p:cTn>
                                        <p:tgtEl>
                                          <p:spTgt spid="3">
                                            <p:txEl>
                                              <p:pRg st="4" end="4"/>
                                            </p:txEl>
                                          </p:spTgt>
                                        </p:tgtEl>
                                        <p:attrNameLst>
                                          <p:attrName>ppt_x</p:attrName>
                                        </p:attrNameLst>
                                      </p:cBhvr>
                                    </p:anim>
                                    <p:anim from="0" to="-1.0" calcmode="lin" valueType="num">
                                      <p:cBhvr>
                                        <p:cTn id="40" dur="200" decel="50000" autoRev="1" fill="hold">
                                          <p:stCondLst>
                                            <p:cond delay="600"/>
                                          </p:stCondLst>
                                        </p:cTn>
                                        <p:tgtEl>
                                          <p:spTgt spid="3">
                                            <p:txEl>
                                              <p:pRg st="4" end="4"/>
                                            </p:txEl>
                                          </p:spTgt>
                                        </p:tgtEl>
                                        <p:attrNameLst>
                                          <p:attrName>xshear</p:attrName>
                                        </p:attrNameLst>
                                      </p:cBhvr>
                                    </p:anim>
                                    <p:animScale>
                                      <p:cBhvr>
                                        <p:cTn id="41" dur="200" decel="100000" autoRev="1" fill="hold">
                                          <p:stCondLst>
                                            <p:cond delay="600"/>
                                          </p:stCondLst>
                                        </p:cTn>
                                        <p:tgtEl>
                                          <p:spTgt spid="3">
                                            <p:txEl>
                                              <p:pRg st="4" end="4"/>
                                            </p:txEl>
                                          </p:spTgt>
                                        </p:tgtEl>
                                      </p:cBhvr>
                                      <p:from x="100000" y="100000"/>
                                      <p:to x="80000" y="100000"/>
                                    </p:animScale>
                                    <p:anim by="(#ppt_h/3+#ppt_w*0.1)" calcmode="lin" valueType="num">
                                      <p:cBhvr additive="sum">
                                        <p:cTn id="42" dur="200" decel="100000" autoRev="1" fill="hold">
                                          <p:stCondLst>
                                            <p:cond delay="600"/>
                                          </p:stCondLst>
                                        </p:cTn>
                                        <p:tgtEl>
                                          <p:spTgt spid="3">
                                            <p:txEl>
                                              <p:pRg st="4" end="4"/>
                                            </p:txEl>
                                          </p:spTgt>
                                        </p:tgtEl>
                                        <p:attrNameLst>
                                          <p:attrName>ppt_x</p:attrName>
                                        </p:attrNameLst>
                                      </p:cBhvr>
                                    </p:anim>
                                  </p:childTnLst>
                                </p:cTn>
                              </p:par>
                            </p:childTnLst>
                          </p:cTn>
                        </p:par>
                      </p:childTnLst>
                    </p:cTn>
                  </p:par>
                  <p:par>
                    <p:cTn id="43" fill="hold">
                      <p:stCondLst>
                        <p:cond delay="indefinite"/>
                      </p:stCondLst>
                      <p:childTnLst>
                        <p:par>
                          <p:cTn id="44" fill="hold">
                            <p:stCondLst>
                              <p:cond delay="0"/>
                            </p:stCondLst>
                            <p:childTnLst>
                              <p:par>
                                <p:cTn id="45" presetID="34"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from="(-#ppt_w/2)" to="(#ppt_x)" calcmode="lin" valueType="num">
                                      <p:cBhvr>
                                        <p:cTn id="47" dur="600" fill="hold">
                                          <p:stCondLst>
                                            <p:cond delay="0"/>
                                          </p:stCondLst>
                                        </p:cTn>
                                        <p:tgtEl>
                                          <p:spTgt spid="3">
                                            <p:txEl>
                                              <p:pRg st="5" end="5"/>
                                            </p:txEl>
                                          </p:spTgt>
                                        </p:tgtEl>
                                        <p:attrNameLst>
                                          <p:attrName>ppt_x</p:attrName>
                                        </p:attrNameLst>
                                      </p:cBhvr>
                                    </p:anim>
                                    <p:anim from="0" to="-1.0" calcmode="lin" valueType="num">
                                      <p:cBhvr>
                                        <p:cTn id="48" dur="200" decel="50000" autoRev="1" fill="hold">
                                          <p:stCondLst>
                                            <p:cond delay="600"/>
                                          </p:stCondLst>
                                        </p:cTn>
                                        <p:tgtEl>
                                          <p:spTgt spid="3">
                                            <p:txEl>
                                              <p:pRg st="5" end="5"/>
                                            </p:txEl>
                                          </p:spTgt>
                                        </p:tgtEl>
                                        <p:attrNameLst>
                                          <p:attrName>xshear</p:attrName>
                                        </p:attrNameLst>
                                      </p:cBhvr>
                                    </p:anim>
                                    <p:animScale>
                                      <p:cBhvr>
                                        <p:cTn id="49" dur="200" decel="100000" autoRev="1" fill="hold">
                                          <p:stCondLst>
                                            <p:cond delay="600"/>
                                          </p:stCondLst>
                                        </p:cTn>
                                        <p:tgtEl>
                                          <p:spTgt spid="3">
                                            <p:txEl>
                                              <p:pRg st="5" end="5"/>
                                            </p:txEl>
                                          </p:spTgt>
                                        </p:tgtEl>
                                      </p:cBhvr>
                                      <p:from x="100000" y="100000"/>
                                      <p:to x="80000" y="100000"/>
                                    </p:animScale>
                                    <p:anim by="(#ppt_h/3+#ppt_w*0.1)" calcmode="lin" valueType="num">
                                      <p:cBhvr additive="sum">
                                        <p:cTn id="50" dur="200" decel="100000" autoRev="1" fill="hold">
                                          <p:stCondLst>
                                            <p:cond delay="600"/>
                                          </p:stCondLst>
                                        </p:cTn>
                                        <p:tgtEl>
                                          <p:spTgt spid="3">
                                            <p:txEl>
                                              <p:pRg st="5" end="5"/>
                                            </p:txEl>
                                          </p:spTgt>
                                        </p:tgtEl>
                                        <p:attrNameLst>
                                          <p:attrName>ppt_x</p:attrName>
                                        </p:attrNameLst>
                                      </p:cBhvr>
                                    </p:anim>
                                  </p:childTnLst>
                                </p:cTn>
                              </p:par>
                            </p:childTnLst>
                          </p:cTn>
                        </p:par>
                      </p:childTnLst>
                    </p:cTn>
                  </p:par>
                  <p:par>
                    <p:cTn id="51" fill="hold">
                      <p:stCondLst>
                        <p:cond delay="indefinite"/>
                      </p:stCondLst>
                      <p:childTnLst>
                        <p:par>
                          <p:cTn id="52" fill="hold">
                            <p:stCondLst>
                              <p:cond delay="0"/>
                            </p:stCondLst>
                            <p:childTnLst>
                              <p:par>
                                <p:cTn id="53" presetID="34" presetClass="entr" presetSubtype="0"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from="(-#ppt_w/2)" to="(#ppt_x)" calcmode="lin" valueType="num">
                                      <p:cBhvr>
                                        <p:cTn id="55" dur="600" fill="hold">
                                          <p:stCondLst>
                                            <p:cond delay="0"/>
                                          </p:stCondLst>
                                        </p:cTn>
                                        <p:tgtEl>
                                          <p:spTgt spid="3">
                                            <p:txEl>
                                              <p:pRg st="6" end="6"/>
                                            </p:txEl>
                                          </p:spTgt>
                                        </p:tgtEl>
                                        <p:attrNameLst>
                                          <p:attrName>ppt_x</p:attrName>
                                        </p:attrNameLst>
                                      </p:cBhvr>
                                    </p:anim>
                                    <p:anim from="0" to="-1.0" calcmode="lin" valueType="num">
                                      <p:cBhvr>
                                        <p:cTn id="56" dur="200" decel="50000" autoRev="1" fill="hold">
                                          <p:stCondLst>
                                            <p:cond delay="600"/>
                                          </p:stCondLst>
                                        </p:cTn>
                                        <p:tgtEl>
                                          <p:spTgt spid="3">
                                            <p:txEl>
                                              <p:pRg st="6" end="6"/>
                                            </p:txEl>
                                          </p:spTgt>
                                        </p:tgtEl>
                                        <p:attrNameLst>
                                          <p:attrName>xshear</p:attrName>
                                        </p:attrNameLst>
                                      </p:cBhvr>
                                    </p:anim>
                                    <p:animScale>
                                      <p:cBhvr>
                                        <p:cTn id="57" dur="200" decel="100000" autoRev="1" fill="hold">
                                          <p:stCondLst>
                                            <p:cond delay="600"/>
                                          </p:stCondLst>
                                        </p:cTn>
                                        <p:tgtEl>
                                          <p:spTgt spid="3">
                                            <p:txEl>
                                              <p:pRg st="6" end="6"/>
                                            </p:txEl>
                                          </p:spTgt>
                                        </p:tgtEl>
                                      </p:cBhvr>
                                      <p:from x="100000" y="100000"/>
                                      <p:to x="80000" y="100000"/>
                                    </p:animScale>
                                    <p:anim by="(#ppt_h/3+#ppt_w*0.1)" calcmode="lin" valueType="num">
                                      <p:cBhvr additive="sum">
                                        <p:cTn id="58" dur="200" decel="100000" autoRev="1" fill="hold">
                                          <p:stCondLst>
                                            <p:cond delay="600"/>
                                          </p:stCondLst>
                                        </p:cTn>
                                        <p:tgtEl>
                                          <p:spTgt spid="3">
                                            <p:txEl>
                                              <p:pRg st="6" end="6"/>
                                            </p:txEl>
                                          </p:spTgt>
                                        </p:tgtEl>
                                        <p:attrNameLst>
                                          <p:attrName>ppt_x</p:attrName>
                                        </p:attrNameLst>
                                      </p:cBhvr>
                                    </p:anim>
                                  </p:childTnLst>
                                </p:cTn>
                              </p:par>
                            </p:childTnLst>
                          </p:cTn>
                        </p:par>
                      </p:childTnLst>
                    </p:cTn>
                  </p:par>
                  <p:par>
                    <p:cTn id="59" fill="hold">
                      <p:stCondLst>
                        <p:cond delay="indefinite"/>
                      </p:stCondLst>
                      <p:childTnLst>
                        <p:par>
                          <p:cTn id="60" fill="hold">
                            <p:stCondLst>
                              <p:cond delay="0"/>
                            </p:stCondLst>
                            <p:childTnLst>
                              <p:par>
                                <p:cTn id="61" presetID="34" presetClass="entr" presetSubtype="0" fill="hold"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 from="(-#ppt_w/2)" to="(#ppt_x)" calcmode="lin" valueType="num">
                                      <p:cBhvr>
                                        <p:cTn id="63" dur="600" fill="hold">
                                          <p:stCondLst>
                                            <p:cond delay="0"/>
                                          </p:stCondLst>
                                        </p:cTn>
                                        <p:tgtEl>
                                          <p:spTgt spid="3">
                                            <p:txEl>
                                              <p:pRg st="7" end="7"/>
                                            </p:txEl>
                                          </p:spTgt>
                                        </p:tgtEl>
                                        <p:attrNameLst>
                                          <p:attrName>ppt_x</p:attrName>
                                        </p:attrNameLst>
                                      </p:cBhvr>
                                    </p:anim>
                                    <p:anim from="0" to="-1.0" calcmode="lin" valueType="num">
                                      <p:cBhvr>
                                        <p:cTn id="64" dur="200" decel="50000" autoRev="1" fill="hold">
                                          <p:stCondLst>
                                            <p:cond delay="600"/>
                                          </p:stCondLst>
                                        </p:cTn>
                                        <p:tgtEl>
                                          <p:spTgt spid="3">
                                            <p:txEl>
                                              <p:pRg st="7" end="7"/>
                                            </p:txEl>
                                          </p:spTgt>
                                        </p:tgtEl>
                                        <p:attrNameLst>
                                          <p:attrName>xshear</p:attrName>
                                        </p:attrNameLst>
                                      </p:cBhvr>
                                    </p:anim>
                                    <p:animScale>
                                      <p:cBhvr>
                                        <p:cTn id="65" dur="200" decel="100000" autoRev="1" fill="hold">
                                          <p:stCondLst>
                                            <p:cond delay="600"/>
                                          </p:stCondLst>
                                        </p:cTn>
                                        <p:tgtEl>
                                          <p:spTgt spid="3">
                                            <p:txEl>
                                              <p:pRg st="7" end="7"/>
                                            </p:txEl>
                                          </p:spTgt>
                                        </p:tgtEl>
                                      </p:cBhvr>
                                      <p:from x="100000" y="100000"/>
                                      <p:to x="80000" y="100000"/>
                                    </p:animScale>
                                    <p:anim by="(#ppt_h/3+#ppt_w*0.1)" calcmode="lin" valueType="num">
                                      <p:cBhvr additive="sum">
                                        <p:cTn id="66" dur="200" decel="100000" autoRev="1" fill="hold">
                                          <p:stCondLst>
                                            <p:cond delay="600"/>
                                          </p:stCondLst>
                                        </p:cTn>
                                        <p:tgtEl>
                                          <p:spTgt spid="3">
                                            <p:txEl>
                                              <p:pRg st="7" end="7"/>
                                            </p:txEl>
                                          </p:spTgt>
                                        </p:tgtEl>
                                        <p:attrNameLst>
                                          <p:attrName>ppt_x</p:attrName>
                                        </p:attrNameLst>
                                      </p:cBhvr>
                                    </p:anim>
                                  </p:childTnLst>
                                </p:cTn>
                              </p:par>
                            </p:childTnLst>
                          </p:cTn>
                        </p:par>
                      </p:childTnLst>
                    </p:cTn>
                  </p:par>
                  <p:par>
                    <p:cTn id="67" fill="hold">
                      <p:stCondLst>
                        <p:cond delay="indefinite"/>
                      </p:stCondLst>
                      <p:childTnLst>
                        <p:par>
                          <p:cTn id="68" fill="hold">
                            <p:stCondLst>
                              <p:cond delay="0"/>
                            </p:stCondLst>
                            <p:childTnLst>
                              <p:par>
                                <p:cTn id="69" presetID="34" presetClass="entr" presetSubtype="0" fill="hold" nodeType="clickEffect">
                                  <p:stCondLst>
                                    <p:cond delay="0"/>
                                  </p:stCondLst>
                                  <p:childTnLst>
                                    <p:set>
                                      <p:cBhvr>
                                        <p:cTn id="70" dur="1" fill="hold">
                                          <p:stCondLst>
                                            <p:cond delay="0"/>
                                          </p:stCondLst>
                                        </p:cTn>
                                        <p:tgtEl>
                                          <p:spTgt spid="3">
                                            <p:txEl>
                                              <p:pRg st="8" end="8"/>
                                            </p:txEl>
                                          </p:spTgt>
                                        </p:tgtEl>
                                        <p:attrNameLst>
                                          <p:attrName>style.visibility</p:attrName>
                                        </p:attrNameLst>
                                      </p:cBhvr>
                                      <p:to>
                                        <p:strVal val="visible"/>
                                      </p:to>
                                    </p:set>
                                    <p:anim from="(-#ppt_w/2)" to="(#ppt_x)" calcmode="lin" valueType="num">
                                      <p:cBhvr>
                                        <p:cTn id="71" dur="600" fill="hold">
                                          <p:stCondLst>
                                            <p:cond delay="0"/>
                                          </p:stCondLst>
                                        </p:cTn>
                                        <p:tgtEl>
                                          <p:spTgt spid="3">
                                            <p:txEl>
                                              <p:pRg st="8" end="8"/>
                                            </p:txEl>
                                          </p:spTgt>
                                        </p:tgtEl>
                                        <p:attrNameLst>
                                          <p:attrName>ppt_x</p:attrName>
                                        </p:attrNameLst>
                                      </p:cBhvr>
                                    </p:anim>
                                    <p:anim from="0" to="-1.0" calcmode="lin" valueType="num">
                                      <p:cBhvr>
                                        <p:cTn id="72" dur="200" decel="50000" autoRev="1" fill="hold">
                                          <p:stCondLst>
                                            <p:cond delay="600"/>
                                          </p:stCondLst>
                                        </p:cTn>
                                        <p:tgtEl>
                                          <p:spTgt spid="3">
                                            <p:txEl>
                                              <p:pRg st="8" end="8"/>
                                            </p:txEl>
                                          </p:spTgt>
                                        </p:tgtEl>
                                        <p:attrNameLst>
                                          <p:attrName>xshear</p:attrName>
                                        </p:attrNameLst>
                                      </p:cBhvr>
                                    </p:anim>
                                    <p:animScale>
                                      <p:cBhvr>
                                        <p:cTn id="73" dur="200" decel="100000" autoRev="1" fill="hold">
                                          <p:stCondLst>
                                            <p:cond delay="600"/>
                                          </p:stCondLst>
                                        </p:cTn>
                                        <p:tgtEl>
                                          <p:spTgt spid="3">
                                            <p:txEl>
                                              <p:pRg st="8" end="8"/>
                                            </p:txEl>
                                          </p:spTgt>
                                        </p:tgtEl>
                                      </p:cBhvr>
                                      <p:from x="100000" y="100000"/>
                                      <p:to x="80000" y="100000"/>
                                    </p:animScale>
                                    <p:anim by="(#ppt_h/3+#ppt_w*0.1)" calcmode="lin" valueType="num">
                                      <p:cBhvr additive="sum">
                                        <p:cTn id="74" dur="200" decel="100000" autoRev="1" fill="hold">
                                          <p:stCondLst>
                                            <p:cond delay="600"/>
                                          </p:stCondLst>
                                        </p:cTn>
                                        <p:tgtEl>
                                          <p:spTgt spid="3">
                                            <p:txEl>
                                              <p:pRg st="8" end="8"/>
                                            </p:txEl>
                                          </p:spTgt>
                                        </p:tgtEl>
                                        <p:attrNameLst>
                                          <p:attrName>ppt_x</p:attrName>
                                        </p:attrNameLst>
                                      </p:cBhvr>
                                    </p:anim>
                                  </p:childTnLst>
                                </p:cTn>
                              </p:par>
                            </p:childTnLst>
                          </p:cTn>
                        </p:par>
                      </p:childTnLst>
                    </p:cTn>
                  </p:par>
                  <p:par>
                    <p:cTn id="75" fill="hold">
                      <p:stCondLst>
                        <p:cond delay="indefinite"/>
                      </p:stCondLst>
                      <p:childTnLst>
                        <p:par>
                          <p:cTn id="76" fill="hold">
                            <p:stCondLst>
                              <p:cond delay="0"/>
                            </p:stCondLst>
                            <p:childTnLst>
                              <p:par>
                                <p:cTn id="77" presetID="34" presetClass="entr" presetSubtype="0" fill="hold" nodeType="clickEffect">
                                  <p:stCondLst>
                                    <p:cond delay="0"/>
                                  </p:stCondLst>
                                  <p:childTnLst>
                                    <p:set>
                                      <p:cBhvr>
                                        <p:cTn id="78" dur="1" fill="hold">
                                          <p:stCondLst>
                                            <p:cond delay="0"/>
                                          </p:stCondLst>
                                        </p:cTn>
                                        <p:tgtEl>
                                          <p:spTgt spid="3">
                                            <p:txEl>
                                              <p:pRg st="9" end="9"/>
                                            </p:txEl>
                                          </p:spTgt>
                                        </p:tgtEl>
                                        <p:attrNameLst>
                                          <p:attrName>style.visibility</p:attrName>
                                        </p:attrNameLst>
                                      </p:cBhvr>
                                      <p:to>
                                        <p:strVal val="visible"/>
                                      </p:to>
                                    </p:set>
                                    <p:anim from="(-#ppt_w/2)" to="(#ppt_x)" calcmode="lin" valueType="num">
                                      <p:cBhvr>
                                        <p:cTn id="79" dur="600" fill="hold">
                                          <p:stCondLst>
                                            <p:cond delay="0"/>
                                          </p:stCondLst>
                                        </p:cTn>
                                        <p:tgtEl>
                                          <p:spTgt spid="3">
                                            <p:txEl>
                                              <p:pRg st="9" end="9"/>
                                            </p:txEl>
                                          </p:spTgt>
                                        </p:tgtEl>
                                        <p:attrNameLst>
                                          <p:attrName>ppt_x</p:attrName>
                                        </p:attrNameLst>
                                      </p:cBhvr>
                                    </p:anim>
                                    <p:anim from="0" to="-1.0" calcmode="lin" valueType="num">
                                      <p:cBhvr>
                                        <p:cTn id="80" dur="200" decel="50000" autoRev="1" fill="hold">
                                          <p:stCondLst>
                                            <p:cond delay="600"/>
                                          </p:stCondLst>
                                        </p:cTn>
                                        <p:tgtEl>
                                          <p:spTgt spid="3">
                                            <p:txEl>
                                              <p:pRg st="9" end="9"/>
                                            </p:txEl>
                                          </p:spTgt>
                                        </p:tgtEl>
                                        <p:attrNameLst>
                                          <p:attrName>xshear</p:attrName>
                                        </p:attrNameLst>
                                      </p:cBhvr>
                                    </p:anim>
                                    <p:animScale>
                                      <p:cBhvr>
                                        <p:cTn id="81" dur="200" decel="100000" autoRev="1" fill="hold">
                                          <p:stCondLst>
                                            <p:cond delay="600"/>
                                          </p:stCondLst>
                                        </p:cTn>
                                        <p:tgtEl>
                                          <p:spTgt spid="3">
                                            <p:txEl>
                                              <p:pRg st="9" end="9"/>
                                            </p:txEl>
                                          </p:spTgt>
                                        </p:tgtEl>
                                      </p:cBhvr>
                                      <p:from x="100000" y="100000"/>
                                      <p:to x="80000" y="100000"/>
                                    </p:animScale>
                                    <p:anim by="(#ppt_h/3+#ppt_w*0.1)" calcmode="lin" valueType="num">
                                      <p:cBhvr additive="sum">
                                        <p:cTn id="82" dur="200" decel="100000" autoRev="1" fill="hold">
                                          <p:stCondLst>
                                            <p:cond delay="600"/>
                                          </p:stCondLst>
                                        </p:cTn>
                                        <p:tgtEl>
                                          <p:spTgt spid="3">
                                            <p:txEl>
                                              <p:pRg st="9" end="9"/>
                                            </p:txEl>
                                          </p:spTgt>
                                        </p:tgtEl>
                                        <p:attrNameLst>
                                          <p:attrName>ppt_x</p:attrName>
                                        </p:attrNameLst>
                                      </p:cBhvr>
                                    </p:anim>
                                  </p:childTnLst>
                                </p:cTn>
                              </p:par>
                            </p:childTnLst>
                          </p:cTn>
                        </p:par>
                      </p:childTnLst>
                    </p:cTn>
                  </p:par>
                  <p:par>
                    <p:cTn id="83" fill="hold">
                      <p:stCondLst>
                        <p:cond delay="indefinite"/>
                      </p:stCondLst>
                      <p:childTnLst>
                        <p:par>
                          <p:cTn id="84" fill="hold">
                            <p:stCondLst>
                              <p:cond delay="0"/>
                            </p:stCondLst>
                            <p:childTnLst>
                              <p:par>
                                <p:cTn id="85" presetID="34" presetClass="entr" presetSubtype="0" fill="hold" nodeType="clickEffect">
                                  <p:stCondLst>
                                    <p:cond delay="0"/>
                                  </p:stCondLst>
                                  <p:childTnLst>
                                    <p:set>
                                      <p:cBhvr>
                                        <p:cTn id="86" dur="1" fill="hold">
                                          <p:stCondLst>
                                            <p:cond delay="0"/>
                                          </p:stCondLst>
                                        </p:cTn>
                                        <p:tgtEl>
                                          <p:spTgt spid="3">
                                            <p:txEl>
                                              <p:pRg st="10" end="10"/>
                                            </p:txEl>
                                          </p:spTgt>
                                        </p:tgtEl>
                                        <p:attrNameLst>
                                          <p:attrName>style.visibility</p:attrName>
                                        </p:attrNameLst>
                                      </p:cBhvr>
                                      <p:to>
                                        <p:strVal val="visible"/>
                                      </p:to>
                                    </p:set>
                                    <p:anim from="(-#ppt_w/2)" to="(#ppt_x)" calcmode="lin" valueType="num">
                                      <p:cBhvr>
                                        <p:cTn id="87" dur="600" fill="hold">
                                          <p:stCondLst>
                                            <p:cond delay="0"/>
                                          </p:stCondLst>
                                        </p:cTn>
                                        <p:tgtEl>
                                          <p:spTgt spid="3">
                                            <p:txEl>
                                              <p:pRg st="10" end="10"/>
                                            </p:txEl>
                                          </p:spTgt>
                                        </p:tgtEl>
                                        <p:attrNameLst>
                                          <p:attrName>ppt_x</p:attrName>
                                        </p:attrNameLst>
                                      </p:cBhvr>
                                    </p:anim>
                                    <p:anim from="0" to="-1.0" calcmode="lin" valueType="num">
                                      <p:cBhvr>
                                        <p:cTn id="88" dur="200" decel="50000" autoRev="1" fill="hold">
                                          <p:stCondLst>
                                            <p:cond delay="600"/>
                                          </p:stCondLst>
                                        </p:cTn>
                                        <p:tgtEl>
                                          <p:spTgt spid="3">
                                            <p:txEl>
                                              <p:pRg st="10" end="10"/>
                                            </p:txEl>
                                          </p:spTgt>
                                        </p:tgtEl>
                                        <p:attrNameLst>
                                          <p:attrName>xshear</p:attrName>
                                        </p:attrNameLst>
                                      </p:cBhvr>
                                    </p:anim>
                                    <p:animScale>
                                      <p:cBhvr>
                                        <p:cTn id="89" dur="200" decel="100000" autoRev="1" fill="hold">
                                          <p:stCondLst>
                                            <p:cond delay="600"/>
                                          </p:stCondLst>
                                        </p:cTn>
                                        <p:tgtEl>
                                          <p:spTgt spid="3">
                                            <p:txEl>
                                              <p:pRg st="10" end="10"/>
                                            </p:txEl>
                                          </p:spTgt>
                                        </p:tgtEl>
                                      </p:cBhvr>
                                      <p:from x="100000" y="100000"/>
                                      <p:to x="80000" y="100000"/>
                                    </p:animScale>
                                    <p:anim by="(#ppt_h/3+#ppt_w*0.1)" calcmode="lin" valueType="num">
                                      <p:cBhvr additive="sum">
                                        <p:cTn id="90" dur="200" decel="100000" autoRev="1" fill="hold">
                                          <p:stCondLst>
                                            <p:cond delay="600"/>
                                          </p:stCondLst>
                                        </p:cTn>
                                        <p:tgtEl>
                                          <p:spTgt spid="3">
                                            <p:txEl>
                                              <p:pRg st="10" end="10"/>
                                            </p:txEl>
                                          </p:spTgt>
                                        </p:tgtEl>
                                        <p:attrNameLst>
                                          <p:attrName>ppt_x</p:attrName>
                                        </p:attrNameLst>
                                      </p:cBhvr>
                                    </p:anim>
                                  </p:childTnLst>
                                </p:cTn>
                              </p:par>
                            </p:childTnLst>
                          </p:cTn>
                        </p:par>
                      </p:childTnLst>
                    </p:cTn>
                  </p:par>
                  <p:par>
                    <p:cTn id="91" fill="hold">
                      <p:stCondLst>
                        <p:cond delay="indefinite"/>
                      </p:stCondLst>
                      <p:childTnLst>
                        <p:par>
                          <p:cTn id="92" fill="hold">
                            <p:stCondLst>
                              <p:cond delay="0"/>
                            </p:stCondLst>
                            <p:childTnLst>
                              <p:par>
                                <p:cTn id="93" presetID="34" presetClass="entr" presetSubtype="0" fill="hold" nodeType="clickEffect">
                                  <p:stCondLst>
                                    <p:cond delay="0"/>
                                  </p:stCondLst>
                                  <p:childTnLst>
                                    <p:set>
                                      <p:cBhvr>
                                        <p:cTn id="94" dur="1" fill="hold">
                                          <p:stCondLst>
                                            <p:cond delay="0"/>
                                          </p:stCondLst>
                                        </p:cTn>
                                        <p:tgtEl>
                                          <p:spTgt spid="3">
                                            <p:txEl>
                                              <p:pRg st="11" end="11"/>
                                            </p:txEl>
                                          </p:spTgt>
                                        </p:tgtEl>
                                        <p:attrNameLst>
                                          <p:attrName>style.visibility</p:attrName>
                                        </p:attrNameLst>
                                      </p:cBhvr>
                                      <p:to>
                                        <p:strVal val="visible"/>
                                      </p:to>
                                    </p:set>
                                    <p:anim from="(-#ppt_w/2)" to="(#ppt_x)" calcmode="lin" valueType="num">
                                      <p:cBhvr>
                                        <p:cTn id="95" dur="600" fill="hold">
                                          <p:stCondLst>
                                            <p:cond delay="0"/>
                                          </p:stCondLst>
                                        </p:cTn>
                                        <p:tgtEl>
                                          <p:spTgt spid="3">
                                            <p:txEl>
                                              <p:pRg st="11" end="11"/>
                                            </p:txEl>
                                          </p:spTgt>
                                        </p:tgtEl>
                                        <p:attrNameLst>
                                          <p:attrName>ppt_x</p:attrName>
                                        </p:attrNameLst>
                                      </p:cBhvr>
                                    </p:anim>
                                    <p:anim from="0" to="-1.0" calcmode="lin" valueType="num">
                                      <p:cBhvr>
                                        <p:cTn id="96" dur="200" decel="50000" autoRev="1" fill="hold">
                                          <p:stCondLst>
                                            <p:cond delay="600"/>
                                          </p:stCondLst>
                                        </p:cTn>
                                        <p:tgtEl>
                                          <p:spTgt spid="3">
                                            <p:txEl>
                                              <p:pRg st="11" end="11"/>
                                            </p:txEl>
                                          </p:spTgt>
                                        </p:tgtEl>
                                        <p:attrNameLst>
                                          <p:attrName>xshear</p:attrName>
                                        </p:attrNameLst>
                                      </p:cBhvr>
                                    </p:anim>
                                    <p:animScale>
                                      <p:cBhvr>
                                        <p:cTn id="97" dur="200" decel="100000" autoRev="1" fill="hold">
                                          <p:stCondLst>
                                            <p:cond delay="600"/>
                                          </p:stCondLst>
                                        </p:cTn>
                                        <p:tgtEl>
                                          <p:spTgt spid="3">
                                            <p:txEl>
                                              <p:pRg st="11" end="11"/>
                                            </p:txEl>
                                          </p:spTgt>
                                        </p:tgtEl>
                                      </p:cBhvr>
                                      <p:from x="100000" y="100000"/>
                                      <p:to x="80000" y="100000"/>
                                    </p:animScale>
                                    <p:anim by="(#ppt_h/3+#ppt_w*0.1)" calcmode="lin" valueType="num">
                                      <p:cBhvr additive="sum">
                                        <p:cTn id="98" dur="200" decel="100000" autoRev="1" fill="hold">
                                          <p:stCondLst>
                                            <p:cond delay="600"/>
                                          </p:stCondLst>
                                        </p:cTn>
                                        <p:tgtEl>
                                          <p:spTgt spid="3">
                                            <p:txEl>
                                              <p:pRg st="11" end="11"/>
                                            </p:txEl>
                                          </p:spTgt>
                                        </p:tgtEl>
                                        <p:attrNameLst>
                                          <p:attrName>ppt_x</p:attrName>
                                        </p:attrNameLst>
                                      </p:cBhvr>
                                    </p:anim>
                                  </p:childTnLst>
                                </p:cTn>
                              </p:par>
                            </p:childTnLst>
                          </p:cTn>
                        </p:par>
                      </p:childTnLst>
                    </p:cTn>
                  </p:par>
                  <p:par>
                    <p:cTn id="99" fill="hold">
                      <p:stCondLst>
                        <p:cond delay="indefinite"/>
                      </p:stCondLst>
                      <p:childTnLst>
                        <p:par>
                          <p:cTn id="100" fill="hold">
                            <p:stCondLst>
                              <p:cond delay="0"/>
                            </p:stCondLst>
                            <p:childTnLst>
                              <p:par>
                                <p:cTn id="101" presetID="34" presetClass="entr" presetSubtype="0" fill="hold" nodeType="clickEffect">
                                  <p:stCondLst>
                                    <p:cond delay="0"/>
                                  </p:stCondLst>
                                  <p:childTnLst>
                                    <p:set>
                                      <p:cBhvr>
                                        <p:cTn id="102" dur="1" fill="hold">
                                          <p:stCondLst>
                                            <p:cond delay="0"/>
                                          </p:stCondLst>
                                        </p:cTn>
                                        <p:tgtEl>
                                          <p:spTgt spid="3">
                                            <p:txEl>
                                              <p:pRg st="12" end="12"/>
                                            </p:txEl>
                                          </p:spTgt>
                                        </p:tgtEl>
                                        <p:attrNameLst>
                                          <p:attrName>style.visibility</p:attrName>
                                        </p:attrNameLst>
                                      </p:cBhvr>
                                      <p:to>
                                        <p:strVal val="visible"/>
                                      </p:to>
                                    </p:set>
                                    <p:anim from="(-#ppt_w/2)" to="(#ppt_x)" calcmode="lin" valueType="num">
                                      <p:cBhvr>
                                        <p:cTn id="103" dur="600" fill="hold">
                                          <p:stCondLst>
                                            <p:cond delay="0"/>
                                          </p:stCondLst>
                                        </p:cTn>
                                        <p:tgtEl>
                                          <p:spTgt spid="3">
                                            <p:txEl>
                                              <p:pRg st="12" end="12"/>
                                            </p:txEl>
                                          </p:spTgt>
                                        </p:tgtEl>
                                        <p:attrNameLst>
                                          <p:attrName>ppt_x</p:attrName>
                                        </p:attrNameLst>
                                      </p:cBhvr>
                                    </p:anim>
                                    <p:anim from="0" to="-1.0" calcmode="lin" valueType="num">
                                      <p:cBhvr>
                                        <p:cTn id="104" dur="200" decel="50000" autoRev="1" fill="hold">
                                          <p:stCondLst>
                                            <p:cond delay="600"/>
                                          </p:stCondLst>
                                        </p:cTn>
                                        <p:tgtEl>
                                          <p:spTgt spid="3">
                                            <p:txEl>
                                              <p:pRg st="12" end="12"/>
                                            </p:txEl>
                                          </p:spTgt>
                                        </p:tgtEl>
                                        <p:attrNameLst>
                                          <p:attrName>xshear</p:attrName>
                                        </p:attrNameLst>
                                      </p:cBhvr>
                                    </p:anim>
                                    <p:animScale>
                                      <p:cBhvr>
                                        <p:cTn id="105" dur="200" decel="100000" autoRev="1" fill="hold">
                                          <p:stCondLst>
                                            <p:cond delay="600"/>
                                          </p:stCondLst>
                                        </p:cTn>
                                        <p:tgtEl>
                                          <p:spTgt spid="3">
                                            <p:txEl>
                                              <p:pRg st="12" end="12"/>
                                            </p:txEl>
                                          </p:spTgt>
                                        </p:tgtEl>
                                      </p:cBhvr>
                                      <p:from x="100000" y="100000"/>
                                      <p:to x="80000" y="100000"/>
                                    </p:animScale>
                                    <p:anim by="(#ppt_h/3+#ppt_w*0.1)" calcmode="lin" valueType="num">
                                      <p:cBhvr additive="sum">
                                        <p:cTn id="106" dur="200" decel="100000" autoRev="1" fill="hold">
                                          <p:stCondLst>
                                            <p:cond delay="600"/>
                                          </p:stCondLst>
                                        </p:cTn>
                                        <p:tgtEl>
                                          <p:spTgt spid="3">
                                            <p:txEl>
                                              <p:pRg st="12" end="12"/>
                                            </p:txEl>
                                          </p:spTgt>
                                        </p:tgtEl>
                                        <p:attrNameLst>
                                          <p:attrName>ppt_x</p:attrName>
                                        </p:attrNameLst>
                                      </p:cBhvr>
                                    </p:anim>
                                  </p:childTnLst>
                                </p:cTn>
                              </p:par>
                            </p:childTnLst>
                          </p:cTn>
                        </p:par>
                      </p:childTnLst>
                    </p:cTn>
                  </p:par>
                  <p:par>
                    <p:cTn id="107" fill="hold">
                      <p:stCondLst>
                        <p:cond delay="indefinite"/>
                      </p:stCondLst>
                      <p:childTnLst>
                        <p:par>
                          <p:cTn id="108" fill="hold">
                            <p:stCondLst>
                              <p:cond delay="0"/>
                            </p:stCondLst>
                            <p:childTnLst>
                              <p:par>
                                <p:cTn id="109" presetID="34" presetClass="entr" presetSubtype="0" fill="hold" nodeType="clickEffect">
                                  <p:stCondLst>
                                    <p:cond delay="0"/>
                                  </p:stCondLst>
                                  <p:childTnLst>
                                    <p:set>
                                      <p:cBhvr>
                                        <p:cTn id="110" dur="1" fill="hold">
                                          <p:stCondLst>
                                            <p:cond delay="0"/>
                                          </p:stCondLst>
                                        </p:cTn>
                                        <p:tgtEl>
                                          <p:spTgt spid="3">
                                            <p:txEl>
                                              <p:pRg st="13" end="13"/>
                                            </p:txEl>
                                          </p:spTgt>
                                        </p:tgtEl>
                                        <p:attrNameLst>
                                          <p:attrName>style.visibility</p:attrName>
                                        </p:attrNameLst>
                                      </p:cBhvr>
                                      <p:to>
                                        <p:strVal val="visible"/>
                                      </p:to>
                                    </p:set>
                                    <p:anim from="(-#ppt_w/2)" to="(#ppt_x)" calcmode="lin" valueType="num">
                                      <p:cBhvr>
                                        <p:cTn id="111" dur="600" fill="hold">
                                          <p:stCondLst>
                                            <p:cond delay="0"/>
                                          </p:stCondLst>
                                        </p:cTn>
                                        <p:tgtEl>
                                          <p:spTgt spid="3">
                                            <p:txEl>
                                              <p:pRg st="13" end="13"/>
                                            </p:txEl>
                                          </p:spTgt>
                                        </p:tgtEl>
                                        <p:attrNameLst>
                                          <p:attrName>ppt_x</p:attrName>
                                        </p:attrNameLst>
                                      </p:cBhvr>
                                    </p:anim>
                                    <p:anim from="0" to="-1.0" calcmode="lin" valueType="num">
                                      <p:cBhvr>
                                        <p:cTn id="112" dur="200" decel="50000" autoRev="1" fill="hold">
                                          <p:stCondLst>
                                            <p:cond delay="600"/>
                                          </p:stCondLst>
                                        </p:cTn>
                                        <p:tgtEl>
                                          <p:spTgt spid="3">
                                            <p:txEl>
                                              <p:pRg st="13" end="13"/>
                                            </p:txEl>
                                          </p:spTgt>
                                        </p:tgtEl>
                                        <p:attrNameLst>
                                          <p:attrName>xshear</p:attrName>
                                        </p:attrNameLst>
                                      </p:cBhvr>
                                    </p:anim>
                                    <p:animScale>
                                      <p:cBhvr>
                                        <p:cTn id="113" dur="200" decel="100000" autoRev="1" fill="hold">
                                          <p:stCondLst>
                                            <p:cond delay="600"/>
                                          </p:stCondLst>
                                        </p:cTn>
                                        <p:tgtEl>
                                          <p:spTgt spid="3">
                                            <p:txEl>
                                              <p:pRg st="13" end="13"/>
                                            </p:txEl>
                                          </p:spTgt>
                                        </p:tgtEl>
                                      </p:cBhvr>
                                      <p:from x="100000" y="100000"/>
                                      <p:to x="80000" y="100000"/>
                                    </p:animScale>
                                    <p:anim by="(#ppt_h/3+#ppt_w*0.1)" calcmode="lin" valueType="num">
                                      <p:cBhvr additive="sum">
                                        <p:cTn id="114" dur="200" decel="100000" autoRev="1" fill="hold">
                                          <p:stCondLst>
                                            <p:cond delay="600"/>
                                          </p:stCondLst>
                                        </p:cTn>
                                        <p:tgtEl>
                                          <p:spTgt spid="3">
                                            <p:txEl>
                                              <p:pRg st="13" end="13"/>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PHP Regular Expressions</a:t>
            </a:r>
            <a:endParaRPr lang="en-US" b="1" dirty="0"/>
          </a:p>
        </p:txBody>
      </p:sp>
      <p:sp>
        <p:nvSpPr>
          <p:cNvPr id="3" name="Content Placeholder 2"/>
          <p:cNvSpPr>
            <a:spLocks noGrp="1"/>
          </p:cNvSpPr>
          <p:nvPr>
            <p:ph idx="1"/>
          </p:nvPr>
        </p:nvSpPr>
        <p:spPr/>
        <p:txBody>
          <a:bodyPr>
            <a:normAutofit fontScale="85000" lnSpcReduction="20000"/>
          </a:bodyPr>
          <a:lstStyle/>
          <a:p>
            <a:pPr algn="just">
              <a:buNone/>
            </a:pPr>
            <a:r>
              <a:rPr lang="en-US" b="1" dirty="0" smtClean="0"/>
              <a:t>Brackets</a:t>
            </a:r>
          </a:p>
          <a:p>
            <a:pPr algn="just"/>
            <a:r>
              <a:rPr lang="en-US" dirty="0" smtClean="0"/>
              <a:t>Brackets ([]) are used to represent a list, or range, of characters to be matched.</a:t>
            </a:r>
          </a:p>
          <a:p>
            <a:pPr lvl="1" algn="just"/>
            <a:r>
              <a:rPr lang="en-US" dirty="0" smtClean="0"/>
              <a:t>Several commonly used character ranges follow:</a:t>
            </a:r>
          </a:p>
          <a:p>
            <a:pPr lvl="2" algn="just"/>
            <a:r>
              <a:rPr lang="en-US" dirty="0" smtClean="0"/>
              <a:t>[0-9] matches any decimal digit from 0 through 9.</a:t>
            </a:r>
          </a:p>
          <a:p>
            <a:pPr lvl="2" algn="just"/>
            <a:r>
              <a:rPr lang="en-US" dirty="0" smtClean="0"/>
              <a:t>[a-z] matches any character from lowercase a through lowercase z.</a:t>
            </a:r>
          </a:p>
          <a:p>
            <a:pPr lvl="2" algn="just"/>
            <a:r>
              <a:rPr lang="en-US" dirty="0" smtClean="0"/>
              <a:t>[A-Z] matches any character from uppercase A through uppercase Z.</a:t>
            </a:r>
          </a:p>
          <a:p>
            <a:pPr lvl="2" algn="just"/>
            <a:r>
              <a:rPr lang="en-US" dirty="0" smtClean="0"/>
              <a:t>[A-</a:t>
            </a:r>
            <a:r>
              <a:rPr lang="en-US" dirty="0" err="1" smtClean="0"/>
              <a:t>Za</a:t>
            </a:r>
            <a:r>
              <a:rPr lang="en-US" dirty="0" smtClean="0"/>
              <a:t>-z] matches any character from uppercase A through lowercase z.</a:t>
            </a:r>
          </a:p>
          <a:p>
            <a:pPr lvl="3" algn="just"/>
            <a:r>
              <a:rPr lang="en-US" b="1" dirty="0" smtClean="0"/>
              <a:t>Note:</a:t>
            </a:r>
            <a:r>
              <a:rPr lang="en-US" dirty="0" smtClean="0"/>
              <a:t> Of course, the ranges shown here are general; you could also use the range [0-3] to match any decimal digit ranging from 0 through 3, or the range [b-v] to match any lowercase character ranging from b through v.</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1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10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17"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8"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0" dur="10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10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26"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7"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29" dur="10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10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35"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36"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38" dur="10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1000" fill="hold"/>
                                        <p:tgtEl>
                                          <p:spTgt spid="3">
                                            <p:txEl>
                                              <p:pRg st="4" end="4"/>
                                            </p:txEl>
                                          </p:spTgt>
                                        </p:tgtEl>
                                        <p:attrNameLst>
                                          <p:attrName>ppt_w</p:attrName>
                                        </p:attrNameLst>
                                      </p:cBhvr>
                                      <p:tavLst>
                                        <p:tav tm="0">
                                          <p:val>
                                            <p:strVal val="#ppt_w*0.05"/>
                                          </p:val>
                                        </p:tav>
                                        <p:tav tm="100000">
                                          <p:val>
                                            <p:strVal val="#ppt_w"/>
                                          </p:val>
                                        </p:tav>
                                      </p:tavLst>
                                    </p:anim>
                                    <p:anim calcmode="lin" valueType="num">
                                      <p:cBhvr>
                                        <p:cTn id="44"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45"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46" dur="10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47" dur="10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4" presetClass="entr" presetSubtype="0" accel="100000" fill="hold"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 calcmode="lin" valueType="num">
                                      <p:cBhvr>
                                        <p:cTn id="52" dur="1000" fill="hold"/>
                                        <p:tgtEl>
                                          <p:spTgt spid="3">
                                            <p:txEl>
                                              <p:pRg st="5" end="5"/>
                                            </p:txEl>
                                          </p:spTgt>
                                        </p:tgtEl>
                                        <p:attrNameLst>
                                          <p:attrName>ppt_w</p:attrName>
                                        </p:attrNameLst>
                                      </p:cBhvr>
                                      <p:tavLst>
                                        <p:tav tm="0">
                                          <p:val>
                                            <p:strVal val="#ppt_w*0.05"/>
                                          </p:val>
                                        </p:tav>
                                        <p:tav tm="100000">
                                          <p:val>
                                            <p:strVal val="#ppt_w"/>
                                          </p:val>
                                        </p:tav>
                                      </p:tavLst>
                                    </p:anim>
                                    <p:anim calcmode="lin" valueType="num">
                                      <p:cBhvr>
                                        <p:cTn id="53"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54" dur="1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55" dur="10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56" dur="1000"/>
                                        <p:tgtEl>
                                          <p:spTgt spid="3">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4" presetClass="entr" presetSubtype="0" accel="100000" fill="hold"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 calcmode="lin" valueType="num">
                                      <p:cBhvr>
                                        <p:cTn id="61" dur="1000" fill="hold"/>
                                        <p:tgtEl>
                                          <p:spTgt spid="3">
                                            <p:txEl>
                                              <p:pRg st="6" end="6"/>
                                            </p:txEl>
                                          </p:spTgt>
                                        </p:tgtEl>
                                        <p:attrNameLst>
                                          <p:attrName>ppt_w</p:attrName>
                                        </p:attrNameLst>
                                      </p:cBhvr>
                                      <p:tavLst>
                                        <p:tav tm="0">
                                          <p:val>
                                            <p:strVal val="#ppt_w*0.05"/>
                                          </p:val>
                                        </p:tav>
                                        <p:tav tm="100000">
                                          <p:val>
                                            <p:strVal val="#ppt_w"/>
                                          </p:val>
                                        </p:tav>
                                      </p:tavLst>
                                    </p:anim>
                                    <p:anim calcmode="lin" valueType="num">
                                      <p:cBhvr>
                                        <p:cTn id="62" dur="1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63" dur="10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64" dur="1000" fill="hold"/>
                                        <p:tgtEl>
                                          <p:spTgt spid="3">
                                            <p:txEl>
                                              <p:pRg st="6" end="6"/>
                                            </p:txEl>
                                          </p:spTgt>
                                        </p:tgtEl>
                                        <p:attrNameLst>
                                          <p:attrName>ppt_y</p:attrName>
                                        </p:attrNameLst>
                                      </p:cBhvr>
                                      <p:tavLst>
                                        <p:tav tm="0">
                                          <p:val>
                                            <p:strVal val="#ppt_y"/>
                                          </p:val>
                                        </p:tav>
                                        <p:tav tm="100000">
                                          <p:val>
                                            <p:strVal val="#ppt_y"/>
                                          </p:val>
                                        </p:tav>
                                      </p:tavLst>
                                    </p:anim>
                                    <p:animEffect transition="in" filter="fade">
                                      <p:cBhvr>
                                        <p:cTn id="65" dur="1000"/>
                                        <p:tgtEl>
                                          <p:spTgt spid="3">
                                            <p:txEl>
                                              <p:pRg st="6" end="6"/>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4" presetClass="entr" presetSubtype="0" accel="100000" fill="hold" nodeType="clickEffect">
                                  <p:stCondLst>
                                    <p:cond delay="0"/>
                                  </p:stCondLst>
                                  <p:childTnLst>
                                    <p:set>
                                      <p:cBhvr>
                                        <p:cTn id="69" dur="1" fill="hold">
                                          <p:stCondLst>
                                            <p:cond delay="0"/>
                                          </p:stCondLst>
                                        </p:cTn>
                                        <p:tgtEl>
                                          <p:spTgt spid="3">
                                            <p:txEl>
                                              <p:pRg st="7" end="7"/>
                                            </p:txEl>
                                          </p:spTgt>
                                        </p:tgtEl>
                                        <p:attrNameLst>
                                          <p:attrName>style.visibility</p:attrName>
                                        </p:attrNameLst>
                                      </p:cBhvr>
                                      <p:to>
                                        <p:strVal val="visible"/>
                                      </p:to>
                                    </p:set>
                                    <p:anim calcmode="lin" valueType="num">
                                      <p:cBhvr>
                                        <p:cTn id="70" dur="1000" fill="hold"/>
                                        <p:tgtEl>
                                          <p:spTgt spid="3">
                                            <p:txEl>
                                              <p:pRg st="7" end="7"/>
                                            </p:txEl>
                                          </p:spTgt>
                                        </p:tgtEl>
                                        <p:attrNameLst>
                                          <p:attrName>ppt_w</p:attrName>
                                        </p:attrNameLst>
                                      </p:cBhvr>
                                      <p:tavLst>
                                        <p:tav tm="0">
                                          <p:val>
                                            <p:strVal val="#ppt_w*0.05"/>
                                          </p:val>
                                        </p:tav>
                                        <p:tav tm="100000">
                                          <p:val>
                                            <p:strVal val="#ppt_w"/>
                                          </p:val>
                                        </p:tav>
                                      </p:tavLst>
                                    </p:anim>
                                    <p:anim calcmode="lin" valueType="num">
                                      <p:cBhvr>
                                        <p:cTn id="71" dur="10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72" dur="1000" fill="hold"/>
                                        <p:tgtEl>
                                          <p:spTgt spid="3">
                                            <p:txEl>
                                              <p:pRg st="7" end="7"/>
                                            </p:txEl>
                                          </p:spTgt>
                                        </p:tgtEl>
                                        <p:attrNameLst>
                                          <p:attrName>ppt_x</p:attrName>
                                        </p:attrNameLst>
                                      </p:cBhvr>
                                      <p:tavLst>
                                        <p:tav tm="0">
                                          <p:val>
                                            <p:strVal val="#ppt_x-.2"/>
                                          </p:val>
                                        </p:tav>
                                        <p:tav tm="100000">
                                          <p:val>
                                            <p:strVal val="#ppt_x"/>
                                          </p:val>
                                        </p:tav>
                                      </p:tavLst>
                                    </p:anim>
                                    <p:anim calcmode="lin" valueType="num">
                                      <p:cBhvr>
                                        <p:cTn id="73" dur="1000" fill="hold"/>
                                        <p:tgtEl>
                                          <p:spTgt spid="3">
                                            <p:txEl>
                                              <p:pRg st="7" end="7"/>
                                            </p:txEl>
                                          </p:spTgt>
                                        </p:tgtEl>
                                        <p:attrNameLst>
                                          <p:attrName>ppt_y</p:attrName>
                                        </p:attrNameLst>
                                      </p:cBhvr>
                                      <p:tavLst>
                                        <p:tav tm="0">
                                          <p:val>
                                            <p:strVal val="#ppt_y"/>
                                          </p:val>
                                        </p:tav>
                                        <p:tav tm="100000">
                                          <p:val>
                                            <p:strVal val="#ppt_y"/>
                                          </p:val>
                                        </p:tav>
                                      </p:tavLst>
                                    </p:anim>
                                    <p:animEffect transition="in" filter="fade">
                                      <p:cBhvr>
                                        <p:cTn id="74"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PHP Regular Expressions</a:t>
            </a:r>
            <a:endParaRPr lang="en-US" b="1" dirty="0"/>
          </a:p>
        </p:txBody>
      </p:sp>
      <p:sp>
        <p:nvSpPr>
          <p:cNvPr id="3" name="Content Placeholder 2"/>
          <p:cNvSpPr>
            <a:spLocks noGrp="1"/>
          </p:cNvSpPr>
          <p:nvPr>
            <p:ph idx="1"/>
          </p:nvPr>
        </p:nvSpPr>
        <p:spPr>
          <a:xfrm>
            <a:off x="457200" y="1600200"/>
            <a:ext cx="8229600" cy="4800600"/>
          </a:xfrm>
        </p:spPr>
        <p:txBody>
          <a:bodyPr>
            <a:normAutofit fontScale="92500" lnSpcReduction="20000"/>
          </a:bodyPr>
          <a:lstStyle/>
          <a:p>
            <a:pPr algn="just">
              <a:buNone/>
            </a:pPr>
            <a:r>
              <a:rPr lang="en-US" sz="2400" b="1" dirty="0" smtClean="0"/>
              <a:t>Quantifiers:</a:t>
            </a:r>
          </a:p>
          <a:p>
            <a:pPr algn="just"/>
            <a:r>
              <a:rPr lang="en-US" sz="2400" dirty="0" smtClean="0"/>
              <a:t>Sometimes you might want to create regular expressions that look for characters based on their frequency or position. </a:t>
            </a:r>
          </a:p>
          <a:p>
            <a:pPr lvl="1" algn="just"/>
            <a:r>
              <a:rPr lang="en-US" sz="2400" dirty="0" smtClean="0"/>
              <a:t>For example</a:t>
            </a:r>
          </a:p>
          <a:p>
            <a:pPr lvl="2" algn="just"/>
            <a:r>
              <a:rPr lang="en-US" sz="1800" dirty="0" smtClean="0"/>
              <a:t>You might want to look for </a:t>
            </a:r>
          </a:p>
          <a:p>
            <a:pPr lvl="3" algn="just"/>
            <a:r>
              <a:rPr lang="en-US" sz="1600" dirty="0" smtClean="0"/>
              <a:t>strings containing one or more instances of the letter p</a:t>
            </a:r>
          </a:p>
          <a:p>
            <a:pPr lvl="3" algn="just"/>
            <a:r>
              <a:rPr lang="en-US" sz="1600" dirty="0" smtClean="0"/>
              <a:t>strings containing at least two p’s</a:t>
            </a:r>
          </a:p>
          <a:p>
            <a:pPr lvl="3" algn="just"/>
            <a:r>
              <a:rPr lang="en-US" sz="1600" dirty="0" smtClean="0"/>
              <a:t>strings with the letter p as their beginning or terminating character etc…</a:t>
            </a:r>
          </a:p>
          <a:p>
            <a:pPr lvl="2" algn="just"/>
            <a:r>
              <a:rPr lang="en-US" sz="1800" dirty="0" smtClean="0"/>
              <a:t>You can make these demands by inserting special characters into the regular expression. </a:t>
            </a:r>
          </a:p>
          <a:p>
            <a:pPr lvl="2" algn="just"/>
            <a:r>
              <a:rPr lang="en-US" sz="1800" dirty="0" smtClean="0"/>
              <a:t>Here  are several examples of these characters:</a:t>
            </a:r>
          </a:p>
          <a:p>
            <a:pPr lvl="3"/>
            <a:r>
              <a:rPr lang="en-US" sz="1600" dirty="0" smtClean="0"/>
              <a:t>p+ matches any string containing at least one p.</a:t>
            </a:r>
          </a:p>
          <a:p>
            <a:pPr lvl="3"/>
            <a:r>
              <a:rPr lang="en-US" sz="1600" dirty="0" smtClean="0"/>
              <a:t>p* matches any string containing zero or more p’s.</a:t>
            </a:r>
          </a:p>
          <a:p>
            <a:pPr lvl="3"/>
            <a:r>
              <a:rPr lang="en-US" sz="1600" dirty="0" smtClean="0"/>
              <a:t>p? matches any string containing zero or one p.</a:t>
            </a:r>
          </a:p>
          <a:p>
            <a:pPr lvl="3"/>
            <a:r>
              <a:rPr lang="en-US" sz="1600" dirty="0" smtClean="0"/>
              <a:t>p{2} matches any string containing a sequence of two p’s.</a:t>
            </a:r>
          </a:p>
          <a:p>
            <a:pPr lvl="3"/>
            <a:r>
              <a:rPr lang="en-US" sz="1600" dirty="0" smtClean="0"/>
              <a:t>p{2,3} matches any string containing a sequence of two or three p’s.</a:t>
            </a:r>
          </a:p>
          <a:p>
            <a:pPr lvl="3"/>
            <a:r>
              <a:rPr lang="en-US" sz="1600" dirty="0" smtClean="0"/>
              <a:t>p{2,} matches any string containing a sequence of at least two p’s.</a:t>
            </a:r>
          </a:p>
          <a:p>
            <a:pPr lvl="3"/>
            <a:r>
              <a:rPr lang="en-US" sz="1600" dirty="0" smtClean="0"/>
              <a:t>p$ matches any string with p at the end of it.</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1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10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17"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8"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0" dur="10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10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26"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7"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29" dur="10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10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35"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36"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38" dur="10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1000" fill="hold"/>
                                        <p:tgtEl>
                                          <p:spTgt spid="3">
                                            <p:txEl>
                                              <p:pRg st="4" end="4"/>
                                            </p:txEl>
                                          </p:spTgt>
                                        </p:tgtEl>
                                        <p:attrNameLst>
                                          <p:attrName>ppt_w</p:attrName>
                                        </p:attrNameLst>
                                      </p:cBhvr>
                                      <p:tavLst>
                                        <p:tav tm="0">
                                          <p:val>
                                            <p:strVal val="#ppt_w*0.05"/>
                                          </p:val>
                                        </p:tav>
                                        <p:tav tm="100000">
                                          <p:val>
                                            <p:strVal val="#ppt_w"/>
                                          </p:val>
                                        </p:tav>
                                      </p:tavLst>
                                    </p:anim>
                                    <p:anim calcmode="lin" valueType="num">
                                      <p:cBhvr>
                                        <p:cTn id="44"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45"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46" dur="10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47" dur="10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4" presetClass="entr" presetSubtype="0" accel="100000" fill="hold"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 calcmode="lin" valueType="num">
                                      <p:cBhvr>
                                        <p:cTn id="52" dur="1000" fill="hold"/>
                                        <p:tgtEl>
                                          <p:spTgt spid="3">
                                            <p:txEl>
                                              <p:pRg st="5" end="5"/>
                                            </p:txEl>
                                          </p:spTgt>
                                        </p:tgtEl>
                                        <p:attrNameLst>
                                          <p:attrName>ppt_w</p:attrName>
                                        </p:attrNameLst>
                                      </p:cBhvr>
                                      <p:tavLst>
                                        <p:tav tm="0">
                                          <p:val>
                                            <p:strVal val="#ppt_w*0.05"/>
                                          </p:val>
                                        </p:tav>
                                        <p:tav tm="100000">
                                          <p:val>
                                            <p:strVal val="#ppt_w"/>
                                          </p:val>
                                        </p:tav>
                                      </p:tavLst>
                                    </p:anim>
                                    <p:anim calcmode="lin" valueType="num">
                                      <p:cBhvr>
                                        <p:cTn id="53"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54" dur="1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55" dur="10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56" dur="1000"/>
                                        <p:tgtEl>
                                          <p:spTgt spid="3">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4" presetClass="entr" presetSubtype="0" accel="100000" fill="hold"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 calcmode="lin" valueType="num">
                                      <p:cBhvr>
                                        <p:cTn id="61" dur="1000" fill="hold"/>
                                        <p:tgtEl>
                                          <p:spTgt spid="3">
                                            <p:txEl>
                                              <p:pRg st="6" end="6"/>
                                            </p:txEl>
                                          </p:spTgt>
                                        </p:tgtEl>
                                        <p:attrNameLst>
                                          <p:attrName>ppt_w</p:attrName>
                                        </p:attrNameLst>
                                      </p:cBhvr>
                                      <p:tavLst>
                                        <p:tav tm="0">
                                          <p:val>
                                            <p:strVal val="#ppt_w*0.05"/>
                                          </p:val>
                                        </p:tav>
                                        <p:tav tm="100000">
                                          <p:val>
                                            <p:strVal val="#ppt_w"/>
                                          </p:val>
                                        </p:tav>
                                      </p:tavLst>
                                    </p:anim>
                                    <p:anim calcmode="lin" valueType="num">
                                      <p:cBhvr>
                                        <p:cTn id="62" dur="1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63" dur="10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64" dur="1000" fill="hold"/>
                                        <p:tgtEl>
                                          <p:spTgt spid="3">
                                            <p:txEl>
                                              <p:pRg st="6" end="6"/>
                                            </p:txEl>
                                          </p:spTgt>
                                        </p:tgtEl>
                                        <p:attrNameLst>
                                          <p:attrName>ppt_y</p:attrName>
                                        </p:attrNameLst>
                                      </p:cBhvr>
                                      <p:tavLst>
                                        <p:tav tm="0">
                                          <p:val>
                                            <p:strVal val="#ppt_y"/>
                                          </p:val>
                                        </p:tav>
                                        <p:tav tm="100000">
                                          <p:val>
                                            <p:strVal val="#ppt_y"/>
                                          </p:val>
                                        </p:tav>
                                      </p:tavLst>
                                    </p:anim>
                                    <p:animEffect transition="in" filter="fade">
                                      <p:cBhvr>
                                        <p:cTn id="65" dur="1000"/>
                                        <p:tgtEl>
                                          <p:spTgt spid="3">
                                            <p:txEl>
                                              <p:pRg st="6" end="6"/>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4" presetClass="entr" presetSubtype="0" accel="100000" fill="hold" nodeType="clickEffect">
                                  <p:stCondLst>
                                    <p:cond delay="0"/>
                                  </p:stCondLst>
                                  <p:childTnLst>
                                    <p:set>
                                      <p:cBhvr>
                                        <p:cTn id="69" dur="1" fill="hold">
                                          <p:stCondLst>
                                            <p:cond delay="0"/>
                                          </p:stCondLst>
                                        </p:cTn>
                                        <p:tgtEl>
                                          <p:spTgt spid="3">
                                            <p:txEl>
                                              <p:pRg st="7" end="7"/>
                                            </p:txEl>
                                          </p:spTgt>
                                        </p:tgtEl>
                                        <p:attrNameLst>
                                          <p:attrName>style.visibility</p:attrName>
                                        </p:attrNameLst>
                                      </p:cBhvr>
                                      <p:to>
                                        <p:strVal val="visible"/>
                                      </p:to>
                                    </p:set>
                                    <p:anim calcmode="lin" valueType="num">
                                      <p:cBhvr>
                                        <p:cTn id="70" dur="1000" fill="hold"/>
                                        <p:tgtEl>
                                          <p:spTgt spid="3">
                                            <p:txEl>
                                              <p:pRg st="7" end="7"/>
                                            </p:txEl>
                                          </p:spTgt>
                                        </p:tgtEl>
                                        <p:attrNameLst>
                                          <p:attrName>ppt_w</p:attrName>
                                        </p:attrNameLst>
                                      </p:cBhvr>
                                      <p:tavLst>
                                        <p:tav tm="0">
                                          <p:val>
                                            <p:strVal val="#ppt_w*0.05"/>
                                          </p:val>
                                        </p:tav>
                                        <p:tav tm="100000">
                                          <p:val>
                                            <p:strVal val="#ppt_w"/>
                                          </p:val>
                                        </p:tav>
                                      </p:tavLst>
                                    </p:anim>
                                    <p:anim calcmode="lin" valueType="num">
                                      <p:cBhvr>
                                        <p:cTn id="71" dur="10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72" dur="1000" fill="hold"/>
                                        <p:tgtEl>
                                          <p:spTgt spid="3">
                                            <p:txEl>
                                              <p:pRg st="7" end="7"/>
                                            </p:txEl>
                                          </p:spTgt>
                                        </p:tgtEl>
                                        <p:attrNameLst>
                                          <p:attrName>ppt_x</p:attrName>
                                        </p:attrNameLst>
                                      </p:cBhvr>
                                      <p:tavLst>
                                        <p:tav tm="0">
                                          <p:val>
                                            <p:strVal val="#ppt_x-.2"/>
                                          </p:val>
                                        </p:tav>
                                        <p:tav tm="100000">
                                          <p:val>
                                            <p:strVal val="#ppt_x"/>
                                          </p:val>
                                        </p:tav>
                                      </p:tavLst>
                                    </p:anim>
                                    <p:anim calcmode="lin" valueType="num">
                                      <p:cBhvr>
                                        <p:cTn id="73" dur="1000" fill="hold"/>
                                        <p:tgtEl>
                                          <p:spTgt spid="3">
                                            <p:txEl>
                                              <p:pRg st="7" end="7"/>
                                            </p:txEl>
                                          </p:spTgt>
                                        </p:tgtEl>
                                        <p:attrNameLst>
                                          <p:attrName>ppt_y</p:attrName>
                                        </p:attrNameLst>
                                      </p:cBhvr>
                                      <p:tavLst>
                                        <p:tav tm="0">
                                          <p:val>
                                            <p:strVal val="#ppt_y"/>
                                          </p:val>
                                        </p:tav>
                                        <p:tav tm="100000">
                                          <p:val>
                                            <p:strVal val="#ppt_y"/>
                                          </p:val>
                                        </p:tav>
                                      </p:tavLst>
                                    </p:anim>
                                    <p:animEffect transition="in" filter="fade">
                                      <p:cBhvr>
                                        <p:cTn id="74" dur="1000"/>
                                        <p:tgtEl>
                                          <p:spTgt spid="3">
                                            <p:txEl>
                                              <p:pRg st="7" end="7"/>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54" presetClass="entr" presetSubtype="0" accel="100000" fill="hold" nodeType="clickEffect">
                                  <p:stCondLst>
                                    <p:cond delay="0"/>
                                  </p:stCondLst>
                                  <p:childTnLst>
                                    <p:set>
                                      <p:cBhvr>
                                        <p:cTn id="78" dur="1" fill="hold">
                                          <p:stCondLst>
                                            <p:cond delay="0"/>
                                          </p:stCondLst>
                                        </p:cTn>
                                        <p:tgtEl>
                                          <p:spTgt spid="3">
                                            <p:txEl>
                                              <p:pRg st="8" end="8"/>
                                            </p:txEl>
                                          </p:spTgt>
                                        </p:tgtEl>
                                        <p:attrNameLst>
                                          <p:attrName>style.visibility</p:attrName>
                                        </p:attrNameLst>
                                      </p:cBhvr>
                                      <p:to>
                                        <p:strVal val="visible"/>
                                      </p:to>
                                    </p:set>
                                    <p:anim calcmode="lin" valueType="num">
                                      <p:cBhvr>
                                        <p:cTn id="79" dur="1000" fill="hold"/>
                                        <p:tgtEl>
                                          <p:spTgt spid="3">
                                            <p:txEl>
                                              <p:pRg st="8" end="8"/>
                                            </p:txEl>
                                          </p:spTgt>
                                        </p:tgtEl>
                                        <p:attrNameLst>
                                          <p:attrName>ppt_w</p:attrName>
                                        </p:attrNameLst>
                                      </p:cBhvr>
                                      <p:tavLst>
                                        <p:tav tm="0">
                                          <p:val>
                                            <p:strVal val="#ppt_w*0.05"/>
                                          </p:val>
                                        </p:tav>
                                        <p:tav tm="100000">
                                          <p:val>
                                            <p:strVal val="#ppt_w"/>
                                          </p:val>
                                        </p:tav>
                                      </p:tavLst>
                                    </p:anim>
                                    <p:anim calcmode="lin" valueType="num">
                                      <p:cBhvr>
                                        <p:cTn id="80" dur="1000" fill="hold"/>
                                        <p:tgtEl>
                                          <p:spTgt spid="3">
                                            <p:txEl>
                                              <p:pRg st="8" end="8"/>
                                            </p:txEl>
                                          </p:spTgt>
                                        </p:tgtEl>
                                        <p:attrNameLst>
                                          <p:attrName>ppt_h</p:attrName>
                                        </p:attrNameLst>
                                      </p:cBhvr>
                                      <p:tavLst>
                                        <p:tav tm="0">
                                          <p:val>
                                            <p:strVal val="#ppt_h"/>
                                          </p:val>
                                        </p:tav>
                                        <p:tav tm="100000">
                                          <p:val>
                                            <p:strVal val="#ppt_h"/>
                                          </p:val>
                                        </p:tav>
                                      </p:tavLst>
                                    </p:anim>
                                    <p:anim calcmode="lin" valueType="num">
                                      <p:cBhvr>
                                        <p:cTn id="81" dur="1000" fill="hold"/>
                                        <p:tgtEl>
                                          <p:spTgt spid="3">
                                            <p:txEl>
                                              <p:pRg st="8" end="8"/>
                                            </p:txEl>
                                          </p:spTgt>
                                        </p:tgtEl>
                                        <p:attrNameLst>
                                          <p:attrName>ppt_x</p:attrName>
                                        </p:attrNameLst>
                                      </p:cBhvr>
                                      <p:tavLst>
                                        <p:tav tm="0">
                                          <p:val>
                                            <p:strVal val="#ppt_x-.2"/>
                                          </p:val>
                                        </p:tav>
                                        <p:tav tm="100000">
                                          <p:val>
                                            <p:strVal val="#ppt_x"/>
                                          </p:val>
                                        </p:tav>
                                      </p:tavLst>
                                    </p:anim>
                                    <p:anim calcmode="lin" valueType="num">
                                      <p:cBhvr>
                                        <p:cTn id="82" dur="1000" fill="hold"/>
                                        <p:tgtEl>
                                          <p:spTgt spid="3">
                                            <p:txEl>
                                              <p:pRg st="8" end="8"/>
                                            </p:txEl>
                                          </p:spTgt>
                                        </p:tgtEl>
                                        <p:attrNameLst>
                                          <p:attrName>ppt_y</p:attrName>
                                        </p:attrNameLst>
                                      </p:cBhvr>
                                      <p:tavLst>
                                        <p:tav tm="0">
                                          <p:val>
                                            <p:strVal val="#ppt_y"/>
                                          </p:val>
                                        </p:tav>
                                        <p:tav tm="100000">
                                          <p:val>
                                            <p:strVal val="#ppt_y"/>
                                          </p:val>
                                        </p:tav>
                                      </p:tavLst>
                                    </p:anim>
                                    <p:animEffect transition="in" filter="fade">
                                      <p:cBhvr>
                                        <p:cTn id="83" dur="1000"/>
                                        <p:tgtEl>
                                          <p:spTgt spid="3">
                                            <p:txEl>
                                              <p:pRg st="8" end="8"/>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54" presetClass="entr" presetSubtype="0" accel="100000" fill="hold" nodeType="clickEffect">
                                  <p:stCondLst>
                                    <p:cond delay="0"/>
                                  </p:stCondLst>
                                  <p:childTnLst>
                                    <p:set>
                                      <p:cBhvr>
                                        <p:cTn id="87" dur="1" fill="hold">
                                          <p:stCondLst>
                                            <p:cond delay="0"/>
                                          </p:stCondLst>
                                        </p:cTn>
                                        <p:tgtEl>
                                          <p:spTgt spid="3">
                                            <p:txEl>
                                              <p:pRg st="9" end="9"/>
                                            </p:txEl>
                                          </p:spTgt>
                                        </p:tgtEl>
                                        <p:attrNameLst>
                                          <p:attrName>style.visibility</p:attrName>
                                        </p:attrNameLst>
                                      </p:cBhvr>
                                      <p:to>
                                        <p:strVal val="visible"/>
                                      </p:to>
                                    </p:set>
                                    <p:anim calcmode="lin" valueType="num">
                                      <p:cBhvr>
                                        <p:cTn id="88" dur="1000" fill="hold"/>
                                        <p:tgtEl>
                                          <p:spTgt spid="3">
                                            <p:txEl>
                                              <p:pRg st="9" end="9"/>
                                            </p:txEl>
                                          </p:spTgt>
                                        </p:tgtEl>
                                        <p:attrNameLst>
                                          <p:attrName>ppt_w</p:attrName>
                                        </p:attrNameLst>
                                      </p:cBhvr>
                                      <p:tavLst>
                                        <p:tav tm="0">
                                          <p:val>
                                            <p:strVal val="#ppt_w*0.05"/>
                                          </p:val>
                                        </p:tav>
                                        <p:tav tm="100000">
                                          <p:val>
                                            <p:strVal val="#ppt_w"/>
                                          </p:val>
                                        </p:tav>
                                      </p:tavLst>
                                    </p:anim>
                                    <p:anim calcmode="lin" valueType="num">
                                      <p:cBhvr>
                                        <p:cTn id="89" dur="1000" fill="hold"/>
                                        <p:tgtEl>
                                          <p:spTgt spid="3">
                                            <p:txEl>
                                              <p:pRg st="9" end="9"/>
                                            </p:txEl>
                                          </p:spTgt>
                                        </p:tgtEl>
                                        <p:attrNameLst>
                                          <p:attrName>ppt_h</p:attrName>
                                        </p:attrNameLst>
                                      </p:cBhvr>
                                      <p:tavLst>
                                        <p:tav tm="0">
                                          <p:val>
                                            <p:strVal val="#ppt_h"/>
                                          </p:val>
                                        </p:tav>
                                        <p:tav tm="100000">
                                          <p:val>
                                            <p:strVal val="#ppt_h"/>
                                          </p:val>
                                        </p:tav>
                                      </p:tavLst>
                                    </p:anim>
                                    <p:anim calcmode="lin" valueType="num">
                                      <p:cBhvr>
                                        <p:cTn id="90" dur="1000" fill="hold"/>
                                        <p:tgtEl>
                                          <p:spTgt spid="3">
                                            <p:txEl>
                                              <p:pRg st="9" end="9"/>
                                            </p:txEl>
                                          </p:spTgt>
                                        </p:tgtEl>
                                        <p:attrNameLst>
                                          <p:attrName>ppt_x</p:attrName>
                                        </p:attrNameLst>
                                      </p:cBhvr>
                                      <p:tavLst>
                                        <p:tav tm="0">
                                          <p:val>
                                            <p:strVal val="#ppt_x-.2"/>
                                          </p:val>
                                        </p:tav>
                                        <p:tav tm="100000">
                                          <p:val>
                                            <p:strVal val="#ppt_x"/>
                                          </p:val>
                                        </p:tav>
                                      </p:tavLst>
                                    </p:anim>
                                    <p:anim calcmode="lin" valueType="num">
                                      <p:cBhvr>
                                        <p:cTn id="91" dur="1000" fill="hold"/>
                                        <p:tgtEl>
                                          <p:spTgt spid="3">
                                            <p:txEl>
                                              <p:pRg st="9" end="9"/>
                                            </p:txEl>
                                          </p:spTgt>
                                        </p:tgtEl>
                                        <p:attrNameLst>
                                          <p:attrName>ppt_y</p:attrName>
                                        </p:attrNameLst>
                                      </p:cBhvr>
                                      <p:tavLst>
                                        <p:tav tm="0">
                                          <p:val>
                                            <p:strVal val="#ppt_y"/>
                                          </p:val>
                                        </p:tav>
                                        <p:tav tm="100000">
                                          <p:val>
                                            <p:strVal val="#ppt_y"/>
                                          </p:val>
                                        </p:tav>
                                      </p:tavLst>
                                    </p:anim>
                                    <p:animEffect transition="in" filter="fade">
                                      <p:cBhvr>
                                        <p:cTn id="92" dur="1000"/>
                                        <p:tgtEl>
                                          <p:spTgt spid="3">
                                            <p:txEl>
                                              <p:pRg st="9" end="9"/>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54" presetClass="entr" presetSubtype="0" accel="100000" fill="hold" nodeType="clickEffect">
                                  <p:stCondLst>
                                    <p:cond delay="0"/>
                                  </p:stCondLst>
                                  <p:childTnLst>
                                    <p:set>
                                      <p:cBhvr>
                                        <p:cTn id="96" dur="1" fill="hold">
                                          <p:stCondLst>
                                            <p:cond delay="0"/>
                                          </p:stCondLst>
                                        </p:cTn>
                                        <p:tgtEl>
                                          <p:spTgt spid="3">
                                            <p:txEl>
                                              <p:pRg st="10" end="10"/>
                                            </p:txEl>
                                          </p:spTgt>
                                        </p:tgtEl>
                                        <p:attrNameLst>
                                          <p:attrName>style.visibility</p:attrName>
                                        </p:attrNameLst>
                                      </p:cBhvr>
                                      <p:to>
                                        <p:strVal val="visible"/>
                                      </p:to>
                                    </p:set>
                                    <p:anim calcmode="lin" valueType="num">
                                      <p:cBhvr>
                                        <p:cTn id="97" dur="1000" fill="hold"/>
                                        <p:tgtEl>
                                          <p:spTgt spid="3">
                                            <p:txEl>
                                              <p:pRg st="10" end="10"/>
                                            </p:txEl>
                                          </p:spTgt>
                                        </p:tgtEl>
                                        <p:attrNameLst>
                                          <p:attrName>ppt_w</p:attrName>
                                        </p:attrNameLst>
                                      </p:cBhvr>
                                      <p:tavLst>
                                        <p:tav tm="0">
                                          <p:val>
                                            <p:strVal val="#ppt_w*0.05"/>
                                          </p:val>
                                        </p:tav>
                                        <p:tav tm="100000">
                                          <p:val>
                                            <p:strVal val="#ppt_w"/>
                                          </p:val>
                                        </p:tav>
                                      </p:tavLst>
                                    </p:anim>
                                    <p:anim calcmode="lin" valueType="num">
                                      <p:cBhvr>
                                        <p:cTn id="98" dur="1000" fill="hold"/>
                                        <p:tgtEl>
                                          <p:spTgt spid="3">
                                            <p:txEl>
                                              <p:pRg st="10" end="10"/>
                                            </p:txEl>
                                          </p:spTgt>
                                        </p:tgtEl>
                                        <p:attrNameLst>
                                          <p:attrName>ppt_h</p:attrName>
                                        </p:attrNameLst>
                                      </p:cBhvr>
                                      <p:tavLst>
                                        <p:tav tm="0">
                                          <p:val>
                                            <p:strVal val="#ppt_h"/>
                                          </p:val>
                                        </p:tav>
                                        <p:tav tm="100000">
                                          <p:val>
                                            <p:strVal val="#ppt_h"/>
                                          </p:val>
                                        </p:tav>
                                      </p:tavLst>
                                    </p:anim>
                                    <p:anim calcmode="lin" valueType="num">
                                      <p:cBhvr>
                                        <p:cTn id="99" dur="1000" fill="hold"/>
                                        <p:tgtEl>
                                          <p:spTgt spid="3">
                                            <p:txEl>
                                              <p:pRg st="10" end="10"/>
                                            </p:txEl>
                                          </p:spTgt>
                                        </p:tgtEl>
                                        <p:attrNameLst>
                                          <p:attrName>ppt_x</p:attrName>
                                        </p:attrNameLst>
                                      </p:cBhvr>
                                      <p:tavLst>
                                        <p:tav tm="0">
                                          <p:val>
                                            <p:strVal val="#ppt_x-.2"/>
                                          </p:val>
                                        </p:tav>
                                        <p:tav tm="100000">
                                          <p:val>
                                            <p:strVal val="#ppt_x"/>
                                          </p:val>
                                        </p:tav>
                                      </p:tavLst>
                                    </p:anim>
                                    <p:anim calcmode="lin" valueType="num">
                                      <p:cBhvr>
                                        <p:cTn id="100" dur="1000" fill="hold"/>
                                        <p:tgtEl>
                                          <p:spTgt spid="3">
                                            <p:txEl>
                                              <p:pRg st="10" end="10"/>
                                            </p:txEl>
                                          </p:spTgt>
                                        </p:tgtEl>
                                        <p:attrNameLst>
                                          <p:attrName>ppt_y</p:attrName>
                                        </p:attrNameLst>
                                      </p:cBhvr>
                                      <p:tavLst>
                                        <p:tav tm="0">
                                          <p:val>
                                            <p:strVal val="#ppt_y"/>
                                          </p:val>
                                        </p:tav>
                                        <p:tav tm="100000">
                                          <p:val>
                                            <p:strVal val="#ppt_y"/>
                                          </p:val>
                                        </p:tav>
                                      </p:tavLst>
                                    </p:anim>
                                    <p:animEffect transition="in" filter="fade">
                                      <p:cBhvr>
                                        <p:cTn id="101" dur="1000"/>
                                        <p:tgtEl>
                                          <p:spTgt spid="3">
                                            <p:txEl>
                                              <p:pRg st="10" end="10"/>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54" presetClass="entr" presetSubtype="0" accel="100000" fill="hold" nodeType="clickEffect">
                                  <p:stCondLst>
                                    <p:cond delay="0"/>
                                  </p:stCondLst>
                                  <p:childTnLst>
                                    <p:set>
                                      <p:cBhvr>
                                        <p:cTn id="105" dur="1" fill="hold">
                                          <p:stCondLst>
                                            <p:cond delay="0"/>
                                          </p:stCondLst>
                                        </p:cTn>
                                        <p:tgtEl>
                                          <p:spTgt spid="3">
                                            <p:txEl>
                                              <p:pRg st="11" end="11"/>
                                            </p:txEl>
                                          </p:spTgt>
                                        </p:tgtEl>
                                        <p:attrNameLst>
                                          <p:attrName>style.visibility</p:attrName>
                                        </p:attrNameLst>
                                      </p:cBhvr>
                                      <p:to>
                                        <p:strVal val="visible"/>
                                      </p:to>
                                    </p:set>
                                    <p:anim calcmode="lin" valueType="num">
                                      <p:cBhvr>
                                        <p:cTn id="106" dur="1000" fill="hold"/>
                                        <p:tgtEl>
                                          <p:spTgt spid="3">
                                            <p:txEl>
                                              <p:pRg st="11" end="11"/>
                                            </p:txEl>
                                          </p:spTgt>
                                        </p:tgtEl>
                                        <p:attrNameLst>
                                          <p:attrName>ppt_w</p:attrName>
                                        </p:attrNameLst>
                                      </p:cBhvr>
                                      <p:tavLst>
                                        <p:tav tm="0">
                                          <p:val>
                                            <p:strVal val="#ppt_w*0.05"/>
                                          </p:val>
                                        </p:tav>
                                        <p:tav tm="100000">
                                          <p:val>
                                            <p:strVal val="#ppt_w"/>
                                          </p:val>
                                        </p:tav>
                                      </p:tavLst>
                                    </p:anim>
                                    <p:anim calcmode="lin" valueType="num">
                                      <p:cBhvr>
                                        <p:cTn id="107" dur="1000" fill="hold"/>
                                        <p:tgtEl>
                                          <p:spTgt spid="3">
                                            <p:txEl>
                                              <p:pRg st="11" end="11"/>
                                            </p:txEl>
                                          </p:spTgt>
                                        </p:tgtEl>
                                        <p:attrNameLst>
                                          <p:attrName>ppt_h</p:attrName>
                                        </p:attrNameLst>
                                      </p:cBhvr>
                                      <p:tavLst>
                                        <p:tav tm="0">
                                          <p:val>
                                            <p:strVal val="#ppt_h"/>
                                          </p:val>
                                        </p:tav>
                                        <p:tav tm="100000">
                                          <p:val>
                                            <p:strVal val="#ppt_h"/>
                                          </p:val>
                                        </p:tav>
                                      </p:tavLst>
                                    </p:anim>
                                    <p:anim calcmode="lin" valueType="num">
                                      <p:cBhvr>
                                        <p:cTn id="108" dur="1000" fill="hold"/>
                                        <p:tgtEl>
                                          <p:spTgt spid="3">
                                            <p:txEl>
                                              <p:pRg st="11" end="11"/>
                                            </p:txEl>
                                          </p:spTgt>
                                        </p:tgtEl>
                                        <p:attrNameLst>
                                          <p:attrName>ppt_x</p:attrName>
                                        </p:attrNameLst>
                                      </p:cBhvr>
                                      <p:tavLst>
                                        <p:tav tm="0">
                                          <p:val>
                                            <p:strVal val="#ppt_x-.2"/>
                                          </p:val>
                                        </p:tav>
                                        <p:tav tm="100000">
                                          <p:val>
                                            <p:strVal val="#ppt_x"/>
                                          </p:val>
                                        </p:tav>
                                      </p:tavLst>
                                    </p:anim>
                                    <p:anim calcmode="lin" valueType="num">
                                      <p:cBhvr>
                                        <p:cTn id="109" dur="1000" fill="hold"/>
                                        <p:tgtEl>
                                          <p:spTgt spid="3">
                                            <p:txEl>
                                              <p:pRg st="11" end="11"/>
                                            </p:txEl>
                                          </p:spTgt>
                                        </p:tgtEl>
                                        <p:attrNameLst>
                                          <p:attrName>ppt_y</p:attrName>
                                        </p:attrNameLst>
                                      </p:cBhvr>
                                      <p:tavLst>
                                        <p:tav tm="0">
                                          <p:val>
                                            <p:strVal val="#ppt_y"/>
                                          </p:val>
                                        </p:tav>
                                        <p:tav tm="100000">
                                          <p:val>
                                            <p:strVal val="#ppt_y"/>
                                          </p:val>
                                        </p:tav>
                                      </p:tavLst>
                                    </p:anim>
                                    <p:animEffect transition="in" filter="fade">
                                      <p:cBhvr>
                                        <p:cTn id="110" dur="1000"/>
                                        <p:tgtEl>
                                          <p:spTgt spid="3">
                                            <p:txEl>
                                              <p:pRg st="11" end="11"/>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54" presetClass="entr" presetSubtype="0" accel="100000" fill="hold" nodeType="clickEffect">
                                  <p:stCondLst>
                                    <p:cond delay="0"/>
                                  </p:stCondLst>
                                  <p:childTnLst>
                                    <p:set>
                                      <p:cBhvr>
                                        <p:cTn id="114" dur="1" fill="hold">
                                          <p:stCondLst>
                                            <p:cond delay="0"/>
                                          </p:stCondLst>
                                        </p:cTn>
                                        <p:tgtEl>
                                          <p:spTgt spid="3">
                                            <p:txEl>
                                              <p:pRg st="12" end="12"/>
                                            </p:txEl>
                                          </p:spTgt>
                                        </p:tgtEl>
                                        <p:attrNameLst>
                                          <p:attrName>style.visibility</p:attrName>
                                        </p:attrNameLst>
                                      </p:cBhvr>
                                      <p:to>
                                        <p:strVal val="visible"/>
                                      </p:to>
                                    </p:set>
                                    <p:anim calcmode="lin" valueType="num">
                                      <p:cBhvr>
                                        <p:cTn id="115" dur="1000" fill="hold"/>
                                        <p:tgtEl>
                                          <p:spTgt spid="3">
                                            <p:txEl>
                                              <p:pRg st="12" end="12"/>
                                            </p:txEl>
                                          </p:spTgt>
                                        </p:tgtEl>
                                        <p:attrNameLst>
                                          <p:attrName>ppt_w</p:attrName>
                                        </p:attrNameLst>
                                      </p:cBhvr>
                                      <p:tavLst>
                                        <p:tav tm="0">
                                          <p:val>
                                            <p:strVal val="#ppt_w*0.05"/>
                                          </p:val>
                                        </p:tav>
                                        <p:tav tm="100000">
                                          <p:val>
                                            <p:strVal val="#ppt_w"/>
                                          </p:val>
                                        </p:tav>
                                      </p:tavLst>
                                    </p:anim>
                                    <p:anim calcmode="lin" valueType="num">
                                      <p:cBhvr>
                                        <p:cTn id="116" dur="1000" fill="hold"/>
                                        <p:tgtEl>
                                          <p:spTgt spid="3">
                                            <p:txEl>
                                              <p:pRg st="12" end="12"/>
                                            </p:txEl>
                                          </p:spTgt>
                                        </p:tgtEl>
                                        <p:attrNameLst>
                                          <p:attrName>ppt_h</p:attrName>
                                        </p:attrNameLst>
                                      </p:cBhvr>
                                      <p:tavLst>
                                        <p:tav tm="0">
                                          <p:val>
                                            <p:strVal val="#ppt_h"/>
                                          </p:val>
                                        </p:tav>
                                        <p:tav tm="100000">
                                          <p:val>
                                            <p:strVal val="#ppt_h"/>
                                          </p:val>
                                        </p:tav>
                                      </p:tavLst>
                                    </p:anim>
                                    <p:anim calcmode="lin" valueType="num">
                                      <p:cBhvr>
                                        <p:cTn id="117" dur="1000" fill="hold"/>
                                        <p:tgtEl>
                                          <p:spTgt spid="3">
                                            <p:txEl>
                                              <p:pRg st="12" end="12"/>
                                            </p:txEl>
                                          </p:spTgt>
                                        </p:tgtEl>
                                        <p:attrNameLst>
                                          <p:attrName>ppt_x</p:attrName>
                                        </p:attrNameLst>
                                      </p:cBhvr>
                                      <p:tavLst>
                                        <p:tav tm="0">
                                          <p:val>
                                            <p:strVal val="#ppt_x-.2"/>
                                          </p:val>
                                        </p:tav>
                                        <p:tav tm="100000">
                                          <p:val>
                                            <p:strVal val="#ppt_x"/>
                                          </p:val>
                                        </p:tav>
                                      </p:tavLst>
                                    </p:anim>
                                    <p:anim calcmode="lin" valueType="num">
                                      <p:cBhvr>
                                        <p:cTn id="118" dur="1000" fill="hold"/>
                                        <p:tgtEl>
                                          <p:spTgt spid="3">
                                            <p:txEl>
                                              <p:pRg st="12" end="12"/>
                                            </p:txEl>
                                          </p:spTgt>
                                        </p:tgtEl>
                                        <p:attrNameLst>
                                          <p:attrName>ppt_y</p:attrName>
                                        </p:attrNameLst>
                                      </p:cBhvr>
                                      <p:tavLst>
                                        <p:tav tm="0">
                                          <p:val>
                                            <p:strVal val="#ppt_y"/>
                                          </p:val>
                                        </p:tav>
                                        <p:tav tm="100000">
                                          <p:val>
                                            <p:strVal val="#ppt_y"/>
                                          </p:val>
                                        </p:tav>
                                      </p:tavLst>
                                    </p:anim>
                                    <p:animEffect transition="in" filter="fade">
                                      <p:cBhvr>
                                        <p:cTn id="119" dur="1000"/>
                                        <p:tgtEl>
                                          <p:spTgt spid="3">
                                            <p:txEl>
                                              <p:pRg st="12" end="12"/>
                                            </p:txEl>
                                          </p:spTgt>
                                        </p:tgtEl>
                                      </p:cBhvr>
                                    </p:animEffect>
                                  </p:childTnLst>
                                </p:cTn>
                              </p:par>
                            </p:childTnLst>
                          </p:cTn>
                        </p:par>
                      </p:childTnLst>
                    </p:cTn>
                  </p:par>
                  <p:par>
                    <p:cTn id="120" fill="hold">
                      <p:stCondLst>
                        <p:cond delay="indefinite"/>
                      </p:stCondLst>
                      <p:childTnLst>
                        <p:par>
                          <p:cTn id="121" fill="hold">
                            <p:stCondLst>
                              <p:cond delay="0"/>
                            </p:stCondLst>
                            <p:childTnLst>
                              <p:par>
                                <p:cTn id="122" presetID="54" presetClass="entr" presetSubtype="0" accel="100000" fill="hold" nodeType="clickEffect">
                                  <p:stCondLst>
                                    <p:cond delay="0"/>
                                  </p:stCondLst>
                                  <p:childTnLst>
                                    <p:set>
                                      <p:cBhvr>
                                        <p:cTn id="123" dur="1" fill="hold">
                                          <p:stCondLst>
                                            <p:cond delay="0"/>
                                          </p:stCondLst>
                                        </p:cTn>
                                        <p:tgtEl>
                                          <p:spTgt spid="3">
                                            <p:txEl>
                                              <p:pRg st="13" end="13"/>
                                            </p:txEl>
                                          </p:spTgt>
                                        </p:tgtEl>
                                        <p:attrNameLst>
                                          <p:attrName>style.visibility</p:attrName>
                                        </p:attrNameLst>
                                      </p:cBhvr>
                                      <p:to>
                                        <p:strVal val="visible"/>
                                      </p:to>
                                    </p:set>
                                    <p:anim calcmode="lin" valueType="num">
                                      <p:cBhvr>
                                        <p:cTn id="124" dur="1000" fill="hold"/>
                                        <p:tgtEl>
                                          <p:spTgt spid="3">
                                            <p:txEl>
                                              <p:pRg st="13" end="13"/>
                                            </p:txEl>
                                          </p:spTgt>
                                        </p:tgtEl>
                                        <p:attrNameLst>
                                          <p:attrName>ppt_w</p:attrName>
                                        </p:attrNameLst>
                                      </p:cBhvr>
                                      <p:tavLst>
                                        <p:tav tm="0">
                                          <p:val>
                                            <p:strVal val="#ppt_w*0.05"/>
                                          </p:val>
                                        </p:tav>
                                        <p:tav tm="100000">
                                          <p:val>
                                            <p:strVal val="#ppt_w"/>
                                          </p:val>
                                        </p:tav>
                                      </p:tavLst>
                                    </p:anim>
                                    <p:anim calcmode="lin" valueType="num">
                                      <p:cBhvr>
                                        <p:cTn id="125" dur="1000" fill="hold"/>
                                        <p:tgtEl>
                                          <p:spTgt spid="3">
                                            <p:txEl>
                                              <p:pRg st="13" end="13"/>
                                            </p:txEl>
                                          </p:spTgt>
                                        </p:tgtEl>
                                        <p:attrNameLst>
                                          <p:attrName>ppt_h</p:attrName>
                                        </p:attrNameLst>
                                      </p:cBhvr>
                                      <p:tavLst>
                                        <p:tav tm="0">
                                          <p:val>
                                            <p:strVal val="#ppt_h"/>
                                          </p:val>
                                        </p:tav>
                                        <p:tav tm="100000">
                                          <p:val>
                                            <p:strVal val="#ppt_h"/>
                                          </p:val>
                                        </p:tav>
                                      </p:tavLst>
                                    </p:anim>
                                    <p:anim calcmode="lin" valueType="num">
                                      <p:cBhvr>
                                        <p:cTn id="126" dur="1000" fill="hold"/>
                                        <p:tgtEl>
                                          <p:spTgt spid="3">
                                            <p:txEl>
                                              <p:pRg st="13" end="13"/>
                                            </p:txEl>
                                          </p:spTgt>
                                        </p:tgtEl>
                                        <p:attrNameLst>
                                          <p:attrName>ppt_x</p:attrName>
                                        </p:attrNameLst>
                                      </p:cBhvr>
                                      <p:tavLst>
                                        <p:tav tm="0">
                                          <p:val>
                                            <p:strVal val="#ppt_x-.2"/>
                                          </p:val>
                                        </p:tav>
                                        <p:tav tm="100000">
                                          <p:val>
                                            <p:strVal val="#ppt_x"/>
                                          </p:val>
                                        </p:tav>
                                      </p:tavLst>
                                    </p:anim>
                                    <p:anim calcmode="lin" valueType="num">
                                      <p:cBhvr>
                                        <p:cTn id="127" dur="1000" fill="hold"/>
                                        <p:tgtEl>
                                          <p:spTgt spid="3">
                                            <p:txEl>
                                              <p:pRg st="13" end="13"/>
                                            </p:txEl>
                                          </p:spTgt>
                                        </p:tgtEl>
                                        <p:attrNameLst>
                                          <p:attrName>ppt_y</p:attrName>
                                        </p:attrNameLst>
                                      </p:cBhvr>
                                      <p:tavLst>
                                        <p:tav tm="0">
                                          <p:val>
                                            <p:strVal val="#ppt_y"/>
                                          </p:val>
                                        </p:tav>
                                        <p:tav tm="100000">
                                          <p:val>
                                            <p:strVal val="#ppt_y"/>
                                          </p:val>
                                        </p:tav>
                                      </p:tavLst>
                                    </p:anim>
                                    <p:animEffect transition="in" filter="fade">
                                      <p:cBhvr>
                                        <p:cTn id="128" dur="1000"/>
                                        <p:tgtEl>
                                          <p:spTgt spid="3">
                                            <p:txEl>
                                              <p:pRg st="13" end="13"/>
                                            </p:txEl>
                                          </p:spTgt>
                                        </p:tgtEl>
                                      </p:cBhvr>
                                    </p:animEffect>
                                  </p:childTnLst>
                                </p:cTn>
                              </p:par>
                            </p:childTnLst>
                          </p:cTn>
                        </p:par>
                      </p:childTnLst>
                    </p:cTn>
                  </p:par>
                  <p:par>
                    <p:cTn id="129" fill="hold">
                      <p:stCondLst>
                        <p:cond delay="indefinite"/>
                      </p:stCondLst>
                      <p:childTnLst>
                        <p:par>
                          <p:cTn id="130" fill="hold">
                            <p:stCondLst>
                              <p:cond delay="0"/>
                            </p:stCondLst>
                            <p:childTnLst>
                              <p:par>
                                <p:cTn id="131" presetID="54" presetClass="entr" presetSubtype="0" accel="100000" fill="hold" nodeType="clickEffect">
                                  <p:stCondLst>
                                    <p:cond delay="0"/>
                                  </p:stCondLst>
                                  <p:childTnLst>
                                    <p:set>
                                      <p:cBhvr>
                                        <p:cTn id="132" dur="1" fill="hold">
                                          <p:stCondLst>
                                            <p:cond delay="0"/>
                                          </p:stCondLst>
                                        </p:cTn>
                                        <p:tgtEl>
                                          <p:spTgt spid="3">
                                            <p:txEl>
                                              <p:pRg st="14" end="14"/>
                                            </p:txEl>
                                          </p:spTgt>
                                        </p:tgtEl>
                                        <p:attrNameLst>
                                          <p:attrName>style.visibility</p:attrName>
                                        </p:attrNameLst>
                                      </p:cBhvr>
                                      <p:to>
                                        <p:strVal val="visible"/>
                                      </p:to>
                                    </p:set>
                                    <p:anim calcmode="lin" valueType="num">
                                      <p:cBhvr>
                                        <p:cTn id="133" dur="1000" fill="hold"/>
                                        <p:tgtEl>
                                          <p:spTgt spid="3">
                                            <p:txEl>
                                              <p:pRg st="14" end="14"/>
                                            </p:txEl>
                                          </p:spTgt>
                                        </p:tgtEl>
                                        <p:attrNameLst>
                                          <p:attrName>ppt_w</p:attrName>
                                        </p:attrNameLst>
                                      </p:cBhvr>
                                      <p:tavLst>
                                        <p:tav tm="0">
                                          <p:val>
                                            <p:strVal val="#ppt_w*0.05"/>
                                          </p:val>
                                        </p:tav>
                                        <p:tav tm="100000">
                                          <p:val>
                                            <p:strVal val="#ppt_w"/>
                                          </p:val>
                                        </p:tav>
                                      </p:tavLst>
                                    </p:anim>
                                    <p:anim calcmode="lin" valueType="num">
                                      <p:cBhvr>
                                        <p:cTn id="134" dur="1000" fill="hold"/>
                                        <p:tgtEl>
                                          <p:spTgt spid="3">
                                            <p:txEl>
                                              <p:pRg st="14" end="14"/>
                                            </p:txEl>
                                          </p:spTgt>
                                        </p:tgtEl>
                                        <p:attrNameLst>
                                          <p:attrName>ppt_h</p:attrName>
                                        </p:attrNameLst>
                                      </p:cBhvr>
                                      <p:tavLst>
                                        <p:tav tm="0">
                                          <p:val>
                                            <p:strVal val="#ppt_h"/>
                                          </p:val>
                                        </p:tav>
                                        <p:tav tm="100000">
                                          <p:val>
                                            <p:strVal val="#ppt_h"/>
                                          </p:val>
                                        </p:tav>
                                      </p:tavLst>
                                    </p:anim>
                                    <p:anim calcmode="lin" valueType="num">
                                      <p:cBhvr>
                                        <p:cTn id="135" dur="1000" fill="hold"/>
                                        <p:tgtEl>
                                          <p:spTgt spid="3">
                                            <p:txEl>
                                              <p:pRg st="14" end="14"/>
                                            </p:txEl>
                                          </p:spTgt>
                                        </p:tgtEl>
                                        <p:attrNameLst>
                                          <p:attrName>ppt_x</p:attrName>
                                        </p:attrNameLst>
                                      </p:cBhvr>
                                      <p:tavLst>
                                        <p:tav tm="0">
                                          <p:val>
                                            <p:strVal val="#ppt_x-.2"/>
                                          </p:val>
                                        </p:tav>
                                        <p:tav tm="100000">
                                          <p:val>
                                            <p:strVal val="#ppt_x"/>
                                          </p:val>
                                        </p:tav>
                                      </p:tavLst>
                                    </p:anim>
                                    <p:anim calcmode="lin" valueType="num">
                                      <p:cBhvr>
                                        <p:cTn id="136" dur="1000" fill="hold"/>
                                        <p:tgtEl>
                                          <p:spTgt spid="3">
                                            <p:txEl>
                                              <p:pRg st="14" end="14"/>
                                            </p:txEl>
                                          </p:spTgt>
                                        </p:tgtEl>
                                        <p:attrNameLst>
                                          <p:attrName>ppt_y</p:attrName>
                                        </p:attrNameLst>
                                      </p:cBhvr>
                                      <p:tavLst>
                                        <p:tav tm="0">
                                          <p:val>
                                            <p:strVal val="#ppt_y"/>
                                          </p:val>
                                        </p:tav>
                                        <p:tav tm="100000">
                                          <p:val>
                                            <p:strVal val="#ppt_y"/>
                                          </p:val>
                                        </p:tav>
                                      </p:tavLst>
                                    </p:anim>
                                    <p:animEffect transition="in" filter="fade">
                                      <p:cBhvr>
                                        <p:cTn id="137" dur="1000"/>
                                        <p:tgtEl>
                                          <p:spTgt spid="3">
                                            <p:txEl>
                                              <p:pRg st="14" end="14"/>
                                            </p:txEl>
                                          </p:spTgt>
                                        </p:tgtEl>
                                      </p:cBhvr>
                                    </p:animEffect>
                                  </p:childTnLst>
                                </p:cTn>
                              </p:par>
                            </p:childTnLst>
                          </p:cTn>
                        </p:par>
                      </p:childTnLst>
                    </p:cTn>
                  </p:par>
                  <p:par>
                    <p:cTn id="138" fill="hold">
                      <p:stCondLst>
                        <p:cond delay="indefinite"/>
                      </p:stCondLst>
                      <p:childTnLst>
                        <p:par>
                          <p:cTn id="139" fill="hold">
                            <p:stCondLst>
                              <p:cond delay="0"/>
                            </p:stCondLst>
                            <p:childTnLst>
                              <p:par>
                                <p:cTn id="140" presetID="54" presetClass="entr" presetSubtype="0" accel="100000" fill="hold" nodeType="clickEffect">
                                  <p:stCondLst>
                                    <p:cond delay="0"/>
                                  </p:stCondLst>
                                  <p:childTnLst>
                                    <p:set>
                                      <p:cBhvr>
                                        <p:cTn id="141" dur="1" fill="hold">
                                          <p:stCondLst>
                                            <p:cond delay="0"/>
                                          </p:stCondLst>
                                        </p:cTn>
                                        <p:tgtEl>
                                          <p:spTgt spid="3">
                                            <p:txEl>
                                              <p:pRg st="15" end="15"/>
                                            </p:txEl>
                                          </p:spTgt>
                                        </p:tgtEl>
                                        <p:attrNameLst>
                                          <p:attrName>style.visibility</p:attrName>
                                        </p:attrNameLst>
                                      </p:cBhvr>
                                      <p:to>
                                        <p:strVal val="visible"/>
                                      </p:to>
                                    </p:set>
                                    <p:anim calcmode="lin" valueType="num">
                                      <p:cBhvr>
                                        <p:cTn id="142" dur="1000" fill="hold"/>
                                        <p:tgtEl>
                                          <p:spTgt spid="3">
                                            <p:txEl>
                                              <p:pRg st="15" end="15"/>
                                            </p:txEl>
                                          </p:spTgt>
                                        </p:tgtEl>
                                        <p:attrNameLst>
                                          <p:attrName>ppt_w</p:attrName>
                                        </p:attrNameLst>
                                      </p:cBhvr>
                                      <p:tavLst>
                                        <p:tav tm="0">
                                          <p:val>
                                            <p:strVal val="#ppt_w*0.05"/>
                                          </p:val>
                                        </p:tav>
                                        <p:tav tm="100000">
                                          <p:val>
                                            <p:strVal val="#ppt_w"/>
                                          </p:val>
                                        </p:tav>
                                      </p:tavLst>
                                    </p:anim>
                                    <p:anim calcmode="lin" valueType="num">
                                      <p:cBhvr>
                                        <p:cTn id="143" dur="1000" fill="hold"/>
                                        <p:tgtEl>
                                          <p:spTgt spid="3">
                                            <p:txEl>
                                              <p:pRg st="15" end="15"/>
                                            </p:txEl>
                                          </p:spTgt>
                                        </p:tgtEl>
                                        <p:attrNameLst>
                                          <p:attrName>ppt_h</p:attrName>
                                        </p:attrNameLst>
                                      </p:cBhvr>
                                      <p:tavLst>
                                        <p:tav tm="0">
                                          <p:val>
                                            <p:strVal val="#ppt_h"/>
                                          </p:val>
                                        </p:tav>
                                        <p:tav tm="100000">
                                          <p:val>
                                            <p:strVal val="#ppt_h"/>
                                          </p:val>
                                        </p:tav>
                                      </p:tavLst>
                                    </p:anim>
                                    <p:anim calcmode="lin" valueType="num">
                                      <p:cBhvr>
                                        <p:cTn id="144" dur="1000" fill="hold"/>
                                        <p:tgtEl>
                                          <p:spTgt spid="3">
                                            <p:txEl>
                                              <p:pRg st="15" end="15"/>
                                            </p:txEl>
                                          </p:spTgt>
                                        </p:tgtEl>
                                        <p:attrNameLst>
                                          <p:attrName>ppt_x</p:attrName>
                                        </p:attrNameLst>
                                      </p:cBhvr>
                                      <p:tavLst>
                                        <p:tav tm="0">
                                          <p:val>
                                            <p:strVal val="#ppt_x-.2"/>
                                          </p:val>
                                        </p:tav>
                                        <p:tav tm="100000">
                                          <p:val>
                                            <p:strVal val="#ppt_x"/>
                                          </p:val>
                                        </p:tav>
                                      </p:tavLst>
                                    </p:anim>
                                    <p:anim calcmode="lin" valueType="num">
                                      <p:cBhvr>
                                        <p:cTn id="145" dur="1000" fill="hold"/>
                                        <p:tgtEl>
                                          <p:spTgt spid="3">
                                            <p:txEl>
                                              <p:pRg st="15" end="15"/>
                                            </p:txEl>
                                          </p:spTgt>
                                        </p:tgtEl>
                                        <p:attrNameLst>
                                          <p:attrName>ppt_y</p:attrName>
                                        </p:attrNameLst>
                                      </p:cBhvr>
                                      <p:tavLst>
                                        <p:tav tm="0">
                                          <p:val>
                                            <p:strVal val="#ppt_y"/>
                                          </p:val>
                                        </p:tav>
                                        <p:tav tm="100000">
                                          <p:val>
                                            <p:strVal val="#ppt_y"/>
                                          </p:val>
                                        </p:tav>
                                      </p:tavLst>
                                    </p:anim>
                                    <p:animEffect transition="in" filter="fade">
                                      <p:cBhvr>
                                        <p:cTn id="146" dur="10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PHP Regular Expressions</a:t>
            </a:r>
            <a:endParaRPr lang="en-US" dirty="0"/>
          </a:p>
        </p:txBody>
      </p:sp>
      <p:sp>
        <p:nvSpPr>
          <p:cNvPr id="3" name="Content Placeholder 2"/>
          <p:cNvSpPr>
            <a:spLocks noGrp="1"/>
          </p:cNvSpPr>
          <p:nvPr>
            <p:ph idx="1"/>
          </p:nvPr>
        </p:nvSpPr>
        <p:spPr/>
        <p:txBody>
          <a:bodyPr>
            <a:normAutofit fontScale="77500" lnSpcReduction="20000"/>
          </a:bodyPr>
          <a:lstStyle/>
          <a:p>
            <a:pPr algn="just"/>
            <a:r>
              <a:rPr lang="en-US" dirty="0" smtClean="0"/>
              <a:t>Still other flags can be inserted before and within a character sequence:</a:t>
            </a:r>
          </a:p>
          <a:p>
            <a:pPr lvl="1" algn="just"/>
            <a:r>
              <a:rPr lang="en-US" dirty="0" smtClean="0"/>
              <a:t>^p matches any string with p at the beginning of it.</a:t>
            </a:r>
          </a:p>
          <a:p>
            <a:pPr lvl="1" algn="just"/>
            <a:r>
              <a:rPr lang="en-US" dirty="0" smtClean="0"/>
              <a:t>[^a-</a:t>
            </a:r>
            <a:r>
              <a:rPr lang="en-US" dirty="0" err="1" smtClean="0"/>
              <a:t>zA</a:t>
            </a:r>
            <a:r>
              <a:rPr lang="en-US" dirty="0" smtClean="0"/>
              <a:t>-Z] matches any string </a:t>
            </a:r>
            <a:r>
              <a:rPr lang="en-US" i="1" dirty="0" smtClean="0"/>
              <a:t>not containing any of the characters ranging </a:t>
            </a:r>
            <a:r>
              <a:rPr lang="en-US" dirty="0" smtClean="0"/>
              <a:t>from a through z and A through Z.</a:t>
            </a:r>
          </a:p>
          <a:p>
            <a:pPr lvl="1" algn="just"/>
            <a:r>
              <a:rPr lang="en-US" dirty="0" smtClean="0"/>
              <a:t>p.p matches any string containing p, followed by any character, in turn followed by another p.</a:t>
            </a:r>
          </a:p>
          <a:p>
            <a:pPr algn="just"/>
            <a:r>
              <a:rPr lang="en-US" dirty="0" smtClean="0"/>
              <a:t>You can also combine special characters to form more complex expressions. </a:t>
            </a:r>
          </a:p>
          <a:p>
            <a:pPr lvl="1" algn="just"/>
            <a:r>
              <a:rPr lang="en-US" dirty="0" smtClean="0"/>
              <a:t>Consider the following examples:</a:t>
            </a:r>
          </a:p>
          <a:p>
            <a:pPr lvl="2" algn="just"/>
            <a:r>
              <a:rPr lang="en-US" dirty="0" smtClean="0"/>
              <a:t>^.{2}$ matches any string containing </a:t>
            </a:r>
            <a:r>
              <a:rPr lang="en-US" i="1" dirty="0" smtClean="0"/>
              <a:t>exactly two characters.</a:t>
            </a:r>
          </a:p>
          <a:p>
            <a:pPr lvl="2" algn="just"/>
            <a:r>
              <a:rPr lang="en-US" dirty="0" smtClean="0"/>
              <a:t>&lt;b&gt;(.*)&lt;/b&gt; matches any string enclosed within &lt;b&gt; and &lt;/b&gt;.</a:t>
            </a:r>
          </a:p>
          <a:p>
            <a:pPr lvl="2" algn="just"/>
            <a:r>
              <a:rPr lang="en-US" dirty="0" smtClean="0"/>
              <a:t>p(hp)* matches any string containing a p followed by zero or more instances of the sequence hp.</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35" dur="5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36" dur="5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ppt_w</p:attrName>
                                        </p:attrNameLst>
                                      </p:cBhvr>
                                      <p:tavLst>
                                        <p:tav tm="0">
                                          <p:val>
                                            <p:strVal val="#ppt_w*0.05"/>
                                          </p:val>
                                        </p:tav>
                                        <p:tav tm="100000">
                                          <p:val>
                                            <p:strVal val="#ppt_w"/>
                                          </p:val>
                                        </p:tav>
                                      </p:tavLst>
                                    </p:anim>
                                    <p:anim calcmode="lin" valueType="num">
                                      <p:cBhvr>
                                        <p:cTn id="44" dur="5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45" dur="5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46" dur="5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47" dur="5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4" presetClass="entr" presetSubtype="0" accel="100000" fill="hold"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 calcmode="lin" valueType="num">
                                      <p:cBhvr>
                                        <p:cTn id="52" dur="500" fill="hold"/>
                                        <p:tgtEl>
                                          <p:spTgt spid="3">
                                            <p:txEl>
                                              <p:pRg st="5" end="5"/>
                                            </p:txEl>
                                          </p:spTgt>
                                        </p:tgtEl>
                                        <p:attrNameLst>
                                          <p:attrName>ppt_w</p:attrName>
                                        </p:attrNameLst>
                                      </p:cBhvr>
                                      <p:tavLst>
                                        <p:tav tm="0">
                                          <p:val>
                                            <p:strVal val="#ppt_w*0.05"/>
                                          </p:val>
                                        </p:tav>
                                        <p:tav tm="100000">
                                          <p:val>
                                            <p:strVal val="#ppt_w"/>
                                          </p:val>
                                        </p:tav>
                                      </p:tavLst>
                                    </p:anim>
                                    <p:anim calcmode="lin" valueType="num">
                                      <p:cBhvr>
                                        <p:cTn id="53" dur="5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54" dur="5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55" dur="5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56" dur="500"/>
                                        <p:tgtEl>
                                          <p:spTgt spid="3">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4" presetClass="entr" presetSubtype="0" accel="100000" fill="hold"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 calcmode="lin" valueType="num">
                                      <p:cBhvr>
                                        <p:cTn id="61" dur="500" fill="hold"/>
                                        <p:tgtEl>
                                          <p:spTgt spid="3">
                                            <p:txEl>
                                              <p:pRg st="6" end="6"/>
                                            </p:txEl>
                                          </p:spTgt>
                                        </p:tgtEl>
                                        <p:attrNameLst>
                                          <p:attrName>ppt_w</p:attrName>
                                        </p:attrNameLst>
                                      </p:cBhvr>
                                      <p:tavLst>
                                        <p:tav tm="0">
                                          <p:val>
                                            <p:strVal val="#ppt_w*0.05"/>
                                          </p:val>
                                        </p:tav>
                                        <p:tav tm="100000">
                                          <p:val>
                                            <p:strVal val="#ppt_w"/>
                                          </p:val>
                                        </p:tav>
                                      </p:tavLst>
                                    </p:anim>
                                    <p:anim calcmode="lin" valueType="num">
                                      <p:cBhvr>
                                        <p:cTn id="62" dur="5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63" dur="5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64" dur="500" fill="hold"/>
                                        <p:tgtEl>
                                          <p:spTgt spid="3">
                                            <p:txEl>
                                              <p:pRg st="6" end="6"/>
                                            </p:txEl>
                                          </p:spTgt>
                                        </p:tgtEl>
                                        <p:attrNameLst>
                                          <p:attrName>ppt_y</p:attrName>
                                        </p:attrNameLst>
                                      </p:cBhvr>
                                      <p:tavLst>
                                        <p:tav tm="0">
                                          <p:val>
                                            <p:strVal val="#ppt_y"/>
                                          </p:val>
                                        </p:tav>
                                        <p:tav tm="100000">
                                          <p:val>
                                            <p:strVal val="#ppt_y"/>
                                          </p:val>
                                        </p:tav>
                                      </p:tavLst>
                                    </p:anim>
                                    <p:animEffect transition="in" filter="fade">
                                      <p:cBhvr>
                                        <p:cTn id="65" dur="500"/>
                                        <p:tgtEl>
                                          <p:spTgt spid="3">
                                            <p:txEl>
                                              <p:pRg st="6" end="6"/>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4" presetClass="entr" presetSubtype="0" accel="100000" fill="hold" nodeType="clickEffect">
                                  <p:stCondLst>
                                    <p:cond delay="0"/>
                                  </p:stCondLst>
                                  <p:childTnLst>
                                    <p:set>
                                      <p:cBhvr>
                                        <p:cTn id="69" dur="1" fill="hold">
                                          <p:stCondLst>
                                            <p:cond delay="0"/>
                                          </p:stCondLst>
                                        </p:cTn>
                                        <p:tgtEl>
                                          <p:spTgt spid="3">
                                            <p:txEl>
                                              <p:pRg st="7" end="7"/>
                                            </p:txEl>
                                          </p:spTgt>
                                        </p:tgtEl>
                                        <p:attrNameLst>
                                          <p:attrName>style.visibility</p:attrName>
                                        </p:attrNameLst>
                                      </p:cBhvr>
                                      <p:to>
                                        <p:strVal val="visible"/>
                                      </p:to>
                                    </p:set>
                                    <p:anim calcmode="lin" valueType="num">
                                      <p:cBhvr>
                                        <p:cTn id="70" dur="500" fill="hold"/>
                                        <p:tgtEl>
                                          <p:spTgt spid="3">
                                            <p:txEl>
                                              <p:pRg st="7" end="7"/>
                                            </p:txEl>
                                          </p:spTgt>
                                        </p:tgtEl>
                                        <p:attrNameLst>
                                          <p:attrName>ppt_w</p:attrName>
                                        </p:attrNameLst>
                                      </p:cBhvr>
                                      <p:tavLst>
                                        <p:tav tm="0">
                                          <p:val>
                                            <p:strVal val="#ppt_w*0.05"/>
                                          </p:val>
                                        </p:tav>
                                        <p:tav tm="100000">
                                          <p:val>
                                            <p:strVal val="#ppt_w"/>
                                          </p:val>
                                        </p:tav>
                                      </p:tavLst>
                                    </p:anim>
                                    <p:anim calcmode="lin" valueType="num">
                                      <p:cBhvr>
                                        <p:cTn id="71" dur="5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72" dur="500" fill="hold"/>
                                        <p:tgtEl>
                                          <p:spTgt spid="3">
                                            <p:txEl>
                                              <p:pRg st="7" end="7"/>
                                            </p:txEl>
                                          </p:spTgt>
                                        </p:tgtEl>
                                        <p:attrNameLst>
                                          <p:attrName>ppt_x</p:attrName>
                                        </p:attrNameLst>
                                      </p:cBhvr>
                                      <p:tavLst>
                                        <p:tav tm="0">
                                          <p:val>
                                            <p:strVal val="#ppt_x-.2"/>
                                          </p:val>
                                        </p:tav>
                                        <p:tav tm="100000">
                                          <p:val>
                                            <p:strVal val="#ppt_x"/>
                                          </p:val>
                                        </p:tav>
                                      </p:tavLst>
                                    </p:anim>
                                    <p:anim calcmode="lin" valueType="num">
                                      <p:cBhvr>
                                        <p:cTn id="73" dur="500" fill="hold"/>
                                        <p:tgtEl>
                                          <p:spTgt spid="3">
                                            <p:txEl>
                                              <p:pRg st="7" end="7"/>
                                            </p:txEl>
                                          </p:spTgt>
                                        </p:tgtEl>
                                        <p:attrNameLst>
                                          <p:attrName>ppt_y</p:attrName>
                                        </p:attrNameLst>
                                      </p:cBhvr>
                                      <p:tavLst>
                                        <p:tav tm="0">
                                          <p:val>
                                            <p:strVal val="#ppt_y"/>
                                          </p:val>
                                        </p:tav>
                                        <p:tav tm="100000">
                                          <p:val>
                                            <p:strVal val="#ppt_y"/>
                                          </p:val>
                                        </p:tav>
                                      </p:tavLst>
                                    </p:anim>
                                    <p:animEffect transition="in" filter="fade">
                                      <p:cBhvr>
                                        <p:cTn id="74" dur="500"/>
                                        <p:tgtEl>
                                          <p:spTgt spid="3">
                                            <p:txEl>
                                              <p:pRg st="7" end="7"/>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54" presetClass="entr" presetSubtype="0" accel="100000" fill="hold" nodeType="clickEffect">
                                  <p:stCondLst>
                                    <p:cond delay="0"/>
                                  </p:stCondLst>
                                  <p:childTnLst>
                                    <p:set>
                                      <p:cBhvr>
                                        <p:cTn id="78" dur="1" fill="hold">
                                          <p:stCondLst>
                                            <p:cond delay="0"/>
                                          </p:stCondLst>
                                        </p:cTn>
                                        <p:tgtEl>
                                          <p:spTgt spid="3">
                                            <p:txEl>
                                              <p:pRg st="8" end="8"/>
                                            </p:txEl>
                                          </p:spTgt>
                                        </p:tgtEl>
                                        <p:attrNameLst>
                                          <p:attrName>style.visibility</p:attrName>
                                        </p:attrNameLst>
                                      </p:cBhvr>
                                      <p:to>
                                        <p:strVal val="visible"/>
                                      </p:to>
                                    </p:set>
                                    <p:anim calcmode="lin" valueType="num">
                                      <p:cBhvr>
                                        <p:cTn id="79" dur="500" fill="hold"/>
                                        <p:tgtEl>
                                          <p:spTgt spid="3">
                                            <p:txEl>
                                              <p:pRg st="8" end="8"/>
                                            </p:txEl>
                                          </p:spTgt>
                                        </p:tgtEl>
                                        <p:attrNameLst>
                                          <p:attrName>ppt_w</p:attrName>
                                        </p:attrNameLst>
                                      </p:cBhvr>
                                      <p:tavLst>
                                        <p:tav tm="0">
                                          <p:val>
                                            <p:strVal val="#ppt_w*0.05"/>
                                          </p:val>
                                        </p:tav>
                                        <p:tav tm="100000">
                                          <p:val>
                                            <p:strVal val="#ppt_w"/>
                                          </p:val>
                                        </p:tav>
                                      </p:tavLst>
                                    </p:anim>
                                    <p:anim calcmode="lin" valueType="num">
                                      <p:cBhvr>
                                        <p:cTn id="80" dur="500" fill="hold"/>
                                        <p:tgtEl>
                                          <p:spTgt spid="3">
                                            <p:txEl>
                                              <p:pRg st="8" end="8"/>
                                            </p:txEl>
                                          </p:spTgt>
                                        </p:tgtEl>
                                        <p:attrNameLst>
                                          <p:attrName>ppt_h</p:attrName>
                                        </p:attrNameLst>
                                      </p:cBhvr>
                                      <p:tavLst>
                                        <p:tav tm="0">
                                          <p:val>
                                            <p:strVal val="#ppt_h"/>
                                          </p:val>
                                        </p:tav>
                                        <p:tav tm="100000">
                                          <p:val>
                                            <p:strVal val="#ppt_h"/>
                                          </p:val>
                                        </p:tav>
                                      </p:tavLst>
                                    </p:anim>
                                    <p:anim calcmode="lin" valueType="num">
                                      <p:cBhvr>
                                        <p:cTn id="81" dur="500" fill="hold"/>
                                        <p:tgtEl>
                                          <p:spTgt spid="3">
                                            <p:txEl>
                                              <p:pRg st="8" end="8"/>
                                            </p:txEl>
                                          </p:spTgt>
                                        </p:tgtEl>
                                        <p:attrNameLst>
                                          <p:attrName>ppt_x</p:attrName>
                                        </p:attrNameLst>
                                      </p:cBhvr>
                                      <p:tavLst>
                                        <p:tav tm="0">
                                          <p:val>
                                            <p:strVal val="#ppt_x-.2"/>
                                          </p:val>
                                        </p:tav>
                                        <p:tav tm="100000">
                                          <p:val>
                                            <p:strVal val="#ppt_x"/>
                                          </p:val>
                                        </p:tav>
                                      </p:tavLst>
                                    </p:anim>
                                    <p:anim calcmode="lin" valueType="num">
                                      <p:cBhvr>
                                        <p:cTn id="82" dur="500" fill="hold"/>
                                        <p:tgtEl>
                                          <p:spTgt spid="3">
                                            <p:txEl>
                                              <p:pRg st="8" end="8"/>
                                            </p:txEl>
                                          </p:spTgt>
                                        </p:tgtEl>
                                        <p:attrNameLst>
                                          <p:attrName>ppt_y</p:attrName>
                                        </p:attrNameLst>
                                      </p:cBhvr>
                                      <p:tavLst>
                                        <p:tav tm="0">
                                          <p:val>
                                            <p:strVal val="#ppt_y"/>
                                          </p:val>
                                        </p:tav>
                                        <p:tav tm="100000">
                                          <p:val>
                                            <p:strVal val="#ppt_y"/>
                                          </p:val>
                                        </p:tav>
                                      </p:tavLst>
                                    </p:anim>
                                    <p:animEffect transition="in" filter="fade">
                                      <p:cBhvr>
                                        <p:cTn id="8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PHP Regular Expressions</a:t>
            </a:r>
            <a:endParaRPr lang="en-US" dirty="0"/>
          </a:p>
        </p:txBody>
      </p:sp>
      <p:sp>
        <p:nvSpPr>
          <p:cNvPr id="3" name="Content Placeholder 2"/>
          <p:cNvSpPr>
            <a:spLocks noGrp="1"/>
          </p:cNvSpPr>
          <p:nvPr>
            <p:ph idx="1"/>
          </p:nvPr>
        </p:nvSpPr>
        <p:spPr/>
        <p:txBody>
          <a:bodyPr>
            <a:normAutofit fontScale="55000" lnSpcReduction="20000"/>
          </a:bodyPr>
          <a:lstStyle/>
          <a:p>
            <a:pPr algn="just">
              <a:buNone/>
            </a:pPr>
            <a:r>
              <a:rPr lang="en-US" sz="4400" b="1" dirty="0" smtClean="0"/>
              <a:t>Predefined Character Ranges (Character Classes)</a:t>
            </a:r>
          </a:p>
          <a:p>
            <a:pPr algn="just"/>
            <a:r>
              <a:rPr lang="en-US" dirty="0" smtClean="0"/>
              <a:t>For reasons of convenience, several predefined character ranges, also known as </a:t>
            </a:r>
            <a:r>
              <a:rPr lang="en-US" i="1" dirty="0" smtClean="0"/>
              <a:t>character classes, are available. Character classes specify an entire range of characters.</a:t>
            </a:r>
          </a:p>
          <a:p>
            <a:pPr algn="just"/>
            <a:r>
              <a:rPr lang="en-US" dirty="0" smtClean="0"/>
              <a:t>For example, the alphabet or an integer set. Standard classes include the following:</a:t>
            </a:r>
          </a:p>
          <a:p>
            <a:pPr lvl="1" algn="just"/>
            <a:r>
              <a:rPr lang="en-US" b="1" dirty="0" smtClean="0"/>
              <a:t>[:alpha:]</a:t>
            </a:r>
            <a:r>
              <a:rPr lang="en-US" dirty="0" smtClean="0"/>
              <a:t>: Lowercase and uppercase alphabetical characters (also be specified as [A-</a:t>
            </a:r>
            <a:r>
              <a:rPr lang="en-US" dirty="0" err="1" smtClean="0"/>
              <a:t>Za</a:t>
            </a:r>
            <a:r>
              <a:rPr lang="en-US" dirty="0" smtClean="0"/>
              <a:t>-z])</a:t>
            </a:r>
          </a:p>
          <a:p>
            <a:pPr lvl="1" algn="just"/>
            <a:r>
              <a:rPr lang="en-US" b="1" dirty="0" smtClean="0"/>
              <a:t>[:alnum:]</a:t>
            </a:r>
            <a:r>
              <a:rPr lang="en-US" dirty="0" smtClean="0"/>
              <a:t>: Lowercase and uppercase alphabetical characters and numerical digits. (also be specified as [A-Za-z0-9])</a:t>
            </a:r>
          </a:p>
          <a:p>
            <a:pPr lvl="1" algn="just"/>
            <a:r>
              <a:rPr lang="en-US" b="1" dirty="0" smtClean="0"/>
              <a:t>[:</a:t>
            </a:r>
            <a:r>
              <a:rPr lang="en-US" b="1" dirty="0" err="1" smtClean="0"/>
              <a:t>cntrl</a:t>
            </a:r>
            <a:r>
              <a:rPr lang="en-US" b="1" dirty="0" smtClean="0"/>
              <a:t>:]</a:t>
            </a:r>
            <a:r>
              <a:rPr lang="en-US" dirty="0" smtClean="0"/>
              <a:t>: Control characters such as tab, escape, or backspace.</a:t>
            </a:r>
          </a:p>
          <a:p>
            <a:pPr lvl="1" algn="just"/>
            <a:r>
              <a:rPr lang="en-US" b="1" dirty="0" smtClean="0"/>
              <a:t>[:digit:]</a:t>
            </a:r>
            <a:r>
              <a:rPr lang="en-US" dirty="0" smtClean="0"/>
              <a:t>: Numerical digits 0 through 9. This can also be specified as [0-9].</a:t>
            </a:r>
          </a:p>
          <a:p>
            <a:pPr lvl="1" algn="just"/>
            <a:r>
              <a:rPr lang="en-US" b="1" dirty="0" smtClean="0"/>
              <a:t>[:graph:]</a:t>
            </a:r>
            <a:r>
              <a:rPr lang="en-US" dirty="0" smtClean="0"/>
              <a:t>: Printable characters found in the range of ASCII 33 to 126.</a:t>
            </a:r>
          </a:p>
          <a:p>
            <a:pPr lvl="1" algn="just"/>
            <a:r>
              <a:rPr lang="en-US" b="1" dirty="0" smtClean="0"/>
              <a:t>[:lower:]</a:t>
            </a:r>
            <a:r>
              <a:rPr lang="en-US" dirty="0" smtClean="0"/>
              <a:t>: Lowercase alphabetical characters. This can also be specified as [a-z].</a:t>
            </a:r>
          </a:p>
          <a:p>
            <a:pPr lvl="1" algn="just"/>
            <a:r>
              <a:rPr lang="en-US" b="1" dirty="0" smtClean="0"/>
              <a:t>[:</a:t>
            </a:r>
            <a:r>
              <a:rPr lang="en-US" b="1" dirty="0" err="1" smtClean="0"/>
              <a:t>punct</a:t>
            </a:r>
            <a:r>
              <a:rPr lang="en-US" b="1" dirty="0" smtClean="0"/>
              <a:t>:]</a:t>
            </a:r>
            <a:r>
              <a:rPr lang="en-US" dirty="0" smtClean="0"/>
              <a:t>: Punctuation characters, including ~ ` ! @ # $ % ^ &amp; * ( ) - _ + = { } [ ] : ; ' &lt; &gt; , . ? and /.</a:t>
            </a:r>
          </a:p>
          <a:p>
            <a:pPr lvl="1" algn="just"/>
            <a:r>
              <a:rPr lang="en-US" b="1" dirty="0" smtClean="0"/>
              <a:t>[:upper:]</a:t>
            </a:r>
            <a:r>
              <a:rPr lang="en-US" dirty="0" smtClean="0"/>
              <a:t>: Uppercase alphabetical characters. This can also be specified as [A-Z].</a:t>
            </a:r>
          </a:p>
          <a:p>
            <a:pPr lvl="1" algn="just"/>
            <a:r>
              <a:rPr lang="en-US" b="1" dirty="0" smtClean="0"/>
              <a:t>[:space:]</a:t>
            </a:r>
            <a:r>
              <a:rPr lang="en-US" dirty="0" smtClean="0"/>
              <a:t>: Whitespace characters, including the space, horizontal tab, vertical tab, new line, form feed, or carriage return.</a:t>
            </a:r>
          </a:p>
          <a:p>
            <a:pPr lvl="1" algn="just"/>
            <a:r>
              <a:rPr lang="en-US" b="1" dirty="0" smtClean="0"/>
              <a:t>[:</a:t>
            </a:r>
            <a:r>
              <a:rPr lang="en-US" b="1" dirty="0" err="1" smtClean="0"/>
              <a:t>xdigit</a:t>
            </a:r>
            <a:r>
              <a:rPr lang="en-US" b="1" dirty="0" smtClean="0"/>
              <a:t>:]</a:t>
            </a:r>
            <a:r>
              <a:rPr lang="en-US" dirty="0" smtClean="0"/>
              <a:t>: Hexadecimal characters. This can also be specified as [a-fA-F0-9]</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1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10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17"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8"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0" dur="10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10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26"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7"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29" dur="10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10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35"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36"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38" dur="10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1000" fill="hold"/>
                                        <p:tgtEl>
                                          <p:spTgt spid="3">
                                            <p:txEl>
                                              <p:pRg st="4" end="4"/>
                                            </p:txEl>
                                          </p:spTgt>
                                        </p:tgtEl>
                                        <p:attrNameLst>
                                          <p:attrName>ppt_w</p:attrName>
                                        </p:attrNameLst>
                                      </p:cBhvr>
                                      <p:tavLst>
                                        <p:tav tm="0">
                                          <p:val>
                                            <p:strVal val="#ppt_w*0.05"/>
                                          </p:val>
                                        </p:tav>
                                        <p:tav tm="100000">
                                          <p:val>
                                            <p:strVal val="#ppt_w"/>
                                          </p:val>
                                        </p:tav>
                                      </p:tavLst>
                                    </p:anim>
                                    <p:anim calcmode="lin" valueType="num">
                                      <p:cBhvr>
                                        <p:cTn id="44"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45"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46" dur="10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47" dur="10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4" presetClass="entr" presetSubtype="0" accel="100000" fill="hold"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 calcmode="lin" valueType="num">
                                      <p:cBhvr>
                                        <p:cTn id="52" dur="1000" fill="hold"/>
                                        <p:tgtEl>
                                          <p:spTgt spid="3">
                                            <p:txEl>
                                              <p:pRg st="5" end="5"/>
                                            </p:txEl>
                                          </p:spTgt>
                                        </p:tgtEl>
                                        <p:attrNameLst>
                                          <p:attrName>ppt_w</p:attrName>
                                        </p:attrNameLst>
                                      </p:cBhvr>
                                      <p:tavLst>
                                        <p:tav tm="0">
                                          <p:val>
                                            <p:strVal val="#ppt_w*0.05"/>
                                          </p:val>
                                        </p:tav>
                                        <p:tav tm="100000">
                                          <p:val>
                                            <p:strVal val="#ppt_w"/>
                                          </p:val>
                                        </p:tav>
                                      </p:tavLst>
                                    </p:anim>
                                    <p:anim calcmode="lin" valueType="num">
                                      <p:cBhvr>
                                        <p:cTn id="53"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54" dur="1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55" dur="10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56" dur="1000"/>
                                        <p:tgtEl>
                                          <p:spTgt spid="3">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4" presetClass="entr" presetSubtype="0" accel="100000" fill="hold"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 calcmode="lin" valueType="num">
                                      <p:cBhvr>
                                        <p:cTn id="61" dur="1000" fill="hold"/>
                                        <p:tgtEl>
                                          <p:spTgt spid="3">
                                            <p:txEl>
                                              <p:pRg st="6" end="6"/>
                                            </p:txEl>
                                          </p:spTgt>
                                        </p:tgtEl>
                                        <p:attrNameLst>
                                          <p:attrName>ppt_w</p:attrName>
                                        </p:attrNameLst>
                                      </p:cBhvr>
                                      <p:tavLst>
                                        <p:tav tm="0">
                                          <p:val>
                                            <p:strVal val="#ppt_w*0.05"/>
                                          </p:val>
                                        </p:tav>
                                        <p:tav tm="100000">
                                          <p:val>
                                            <p:strVal val="#ppt_w"/>
                                          </p:val>
                                        </p:tav>
                                      </p:tavLst>
                                    </p:anim>
                                    <p:anim calcmode="lin" valueType="num">
                                      <p:cBhvr>
                                        <p:cTn id="62" dur="1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63" dur="10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64" dur="1000" fill="hold"/>
                                        <p:tgtEl>
                                          <p:spTgt spid="3">
                                            <p:txEl>
                                              <p:pRg st="6" end="6"/>
                                            </p:txEl>
                                          </p:spTgt>
                                        </p:tgtEl>
                                        <p:attrNameLst>
                                          <p:attrName>ppt_y</p:attrName>
                                        </p:attrNameLst>
                                      </p:cBhvr>
                                      <p:tavLst>
                                        <p:tav tm="0">
                                          <p:val>
                                            <p:strVal val="#ppt_y"/>
                                          </p:val>
                                        </p:tav>
                                        <p:tav tm="100000">
                                          <p:val>
                                            <p:strVal val="#ppt_y"/>
                                          </p:val>
                                        </p:tav>
                                      </p:tavLst>
                                    </p:anim>
                                    <p:animEffect transition="in" filter="fade">
                                      <p:cBhvr>
                                        <p:cTn id="65" dur="1000"/>
                                        <p:tgtEl>
                                          <p:spTgt spid="3">
                                            <p:txEl>
                                              <p:pRg st="6" end="6"/>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4" presetClass="entr" presetSubtype="0" accel="100000" fill="hold" nodeType="clickEffect">
                                  <p:stCondLst>
                                    <p:cond delay="0"/>
                                  </p:stCondLst>
                                  <p:childTnLst>
                                    <p:set>
                                      <p:cBhvr>
                                        <p:cTn id="69" dur="1" fill="hold">
                                          <p:stCondLst>
                                            <p:cond delay="0"/>
                                          </p:stCondLst>
                                        </p:cTn>
                                        <p:tgtEl>
                                          <p:spTgt spid="3">
                                            <p:txEl>
                                              <p:pRg st="7" end="7"/>
                                            </p:txEl>
                                          </p:spTgt>
                                        </p:tgtEl>
                                        <p:attrNameLst>
                                          <p:attrName>style.visibility</p:attrName>
                                        </p:attrNameLst>
                                      </p:cBhvr>
                                      <p:to>
                                        <p:strVal val="visible"/>
                                      </p:to>
                                    </p:set>
                                    <p:anim calcmode="lin" valueType="num">
                                      <p:cBhvr>
                                        <p:cTn id="70" dur="1000" fill="hold"/>
                                        <p:tgtEl>
                                          <p:spTgt spid="3">
                                            <p:txEl>
                                              <p:pRg st="7" end="7"/>
                                            </p:txEl>
                                          </p:spTgt>
                                        </p:tgtEl>
                                        <p:attrNameLst>
                                          <p:attrName>ppt_w</p:attrName>
                                        </p:attrNameLst>
                                      </p:cBhvr>
                                      <p:tavLst>
                                        <p:tav tm="0">
                                          <p:val>
                                            <p:strVal val="#ppt_w*0.05"/>
                                          </p:val>
                                        </p:tav>
                                        <p:tav tm="100000">
                                          <p:val>
                                            <p:strVal val="#ppt_w"/>
                                          </p:val>
                                        </p:tav>
                                      </p:tavLst>
                                    </p:anim>
                                    <p:anim calcmode="lin" valueType="num">
                                      <p:cBhvr>
                                        <p:cTn id="71" dur="10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72" dur="1000" fill="hold"/>
                                        <p:tgtEl>
                                          <p:spTgt spid="3">
                                            <p:txEl>
                                              <p:pRg st="7" end="7"/>
                                            </p:txEl>
                                          </p:spTgt>
                                        </p:tgtEl>
                                        <p:attrNameLst>
                                          <p:attrName>ppt_x</p:attrName>
                                        </p:attrNameLst>
                                      </p:cBhvr>
                                      <p:tavLst>
                                        <p:tav tm="0">
                                          <p:val>
                                            <p:strVal val="#ppt_x-.2"/>
                                          </p:val>
                                        </p:tav>
                                        <p:tav tm="100000">
                                          <p:val>
                                            <p:strVal val="#ppt_x"/>
                                          </p:val>
                                        </p:tav>
                                      </p:tavLst>
                                    </p:anim>
                                    <p:anim calcmode="lin" valueType="num">
                                      <p:cBhvr>
                                        <p:cTn id="73" dur="1000" fill="hold"/>
                                        <p:tgtEl>
                                          <p:spTgt spid="3">
                                            <p:txEl>
                                              <p:pRg st="7" end="7"/>
                                            </p:txEl>
                                          </p:spTgt>
                                        </p:tgtEl>
                                        <p:attrNameLst>
                                          <p:attrName>ppt_y</p:attrName>
                                        </p:attrNameLst>
                                      </p:cBhvr>
                                      <p:tavLst>
                                        <p:tav tm="0">
                                          <p:val>
                                            <p:strVal val="#ppt_y"/>
                                          </p:val>
                                        </p:tav>
                                        <p:tav tm="100000">
                                          <p:val>
                                            <p:strVal val="#ppt_y"/>
                                          </p:val>
                                        </p:tav>
                                      </p:tavLst>
                                    </p:anim>
                                    <p:animEffect transition="in" filter="fade">
                                      <p:cBhvr>
                                        <p:cTn id="74" dur="1000"/>
                                        <p:tgtEl>
                                          <p:spTgt spid="3">
                                            <p:txEl>
                                              <p:pRg st="7" end="7"/>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54" presetClass="entr" presetSubtype="0" accel="100000" fill="hold" nodeType="clickEffect">
                                  <p:stCondLst>
                                    <p:cond delay="0"/>
                                  </p:stCondLst>
                                  <p:childTnLst>
                                    <p:set>
                                      <p:cBhvr>
                                        <p:cTn id="78" dur="1" fill="hold">
                                          <p:stCondLst>
                                            <p:cond delay="0"/>
                                          </p:stCondLst>
                                        </p:cTn>
                                        <p:tgtEl>
                                          <p:spTgt spid="3">
                                            <p:txEl>
                                              <p:pRg st="8" end="8"/>
                                            </p:txEl>
                                          </p:spTgt>
                                        </p:tgtEl>
                                        <p:attrNameLst>
                                          <p:attrName>style.visibility</p:attrName>
                                        </p:attrNameLst>
                                      </p:cBhvr>
                                      <p:to>
                                        <p:strVal val="visible"/>
                                      </p:to>
                                    </p:set>
                                    <p:anim calcmode="lin" valueType="num">
                                      <p:cBhvr>
                                        <p:cTn id="79" dur="1000" fill="hold"/>
                                        <p:tgtEl>
                                          <p:spTgt spid="3">
                                            <p:txEl>
                                              <p:pRg st="8" end="8"/>
                                            </p:txEl>
                                          </p:spTgt>
                                        </p:tgtEl>
                                        <p:attrNameLst>
                                          <p:attrName>ppt_w</p:attrName>
                                        </p:attrNameLst>
                                      </p:cBhvr>
                                      <p:tavLst>
                                        <p:tav tm="0">
                                          <p:val>
                                            <p:strVal val="#ppt_w*0.05"/>
                                          </p:val>
                                        </p:tav>
                                        <p:tav tm="100000">
                                          <p:val>
                                            <p:strVal val="#ppt_w"/>
                                          </p:val>
                                        </p:tav>
                                      </p:tavLst>
                                    </p:anim>
                                    <p:anim calcmode="lin" valueType="num">
                                      <p:cBhvr>
                                        <p:cTn id="80" dur="1000" fill="hold"/>
                                        <p:tgtEl>
                                          <p:spTgt spid="3">
                                            <p:txEl>
                                              <p:pRg st="8" end="8"/>
                                            </p:txEl>
                                          </p:spTgt>
                                        </p:tgtEl>
                                        <p:attrNameLst>
                                          <p:attrName>ppt_h</p:attrName>
                                        </p:attrNameLst>
                                      </p:cBhvr>
                                      <p:tavLst>
                                        <p:tav tm="0">
                                          <p:val>
                                            <p:strVal val="#ppt_h"/>
                                          </p:val>
                                        </p:tav>
                                        <p:tav tm="100000">
                                          <p:val>
                                            <p:strVal val="#ppt_h"/>
                                          </p:val>
                                        </p:tav>
                                      </p:tavLst>
                                    </p:anim>
                                    <p:anim calcmode="lin" valueType="num">
                                      <p:cBhvr>
                                        <p:cTn id="81" dur="1000" fill="hold"/>
                                        <p:tgtEl>
                                          <p:spTgt spid="3">
                                            <p:txEl>
                                              <p:pRg st="8" end="8"/>
                                            </p:txEl>
                                          </p:spTgt>
                                        </p:tgtEl>
                                        <p:attrNameLst>
                                          <p:attrName>ppt_x</p:attrName>
                                        </p:attrNameLst>
                                      </p:cBhvr>
                                      <p:tavLst>
                                        <p:tav tm="0">
                                          <p:val>
                                            <p:strVal val="#ppt_x-.2"/>
                                          </p:val>
                                        </p:tav>
                                        <p:tav tm="100000">
                                          <p:val>
                                            <p:strVal val="#ppt_x"/>
                                          </p:val>
                                        </p:tav>
                                      </p:tavLst>
                                    </p:anim>
                                    <p:anim calcmode="lin" valueType="num">
                                      <p:cBhvr>
                                        <p:cTn id="82" dur="1000" fill="hold"/>
                                        <p:tgtEl>
                                          <p:spTgt spid="3">
                                            <p:txEl>
                                              <p:pRg st="8" end="8"/>
                                            </p:txEl>
                                          </p:spTgt>
                                        </p:tgtEl>
                                        <p:attrNameLst>
                                          <p:attrName>ppt_y</p:attrName>
                                        </p:attrNameLst>
                                      </p:cBhvr>
                                      <p:tavLst>
                                        <p:tav tm="0">
                                          <p:val>
                                            <p:strVal val="#ppt_y"/>
                                          </p:val>
                                        </p:tav>
                                        <p:tav tm="100000">
                                          <p:val>
                                            <p:strVal val="#ppt_y"/>
                                          </p:val>
                                        </p:tav>
                                      </p:tavLst>
                                    </p:anim>
                                    <p:animEffect transition="in" filter="fade">
                                      <p:cBhvr>
                                        <p:cTn id="83" dur="1000"/>
                                        <p:tgtEl>
                                          <p:spTgt spid="3">
                                            <p:txEl>
                                              <p:pRg st="8" end="8"/>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54" presetClass="entr" presetSubtype="0" accel="100000" fill="hold" nodeType="clickEffect">
                                  <p:stCondLst>
                                    <p:cond delay="0"/>
                                  </p:stCondLst>
                                  <p:childTnLst>
                                    <p:set>
                                      <p:cBhvr>
                                        <p:cTn id="87" dur="1" fill="hold">
                                          <p:stCondLst>
                                            <p:cond delay="0"/>
                                          </p:stCondLst>
                                        </p:cTn>
                                        <p:tgtEl>
                                          <p:spTgt spid="3">
                                            <p:txEl>
                                              <p:pRg st="9" end="9"/>
                                            </p:txEl>
                                          </p:spTgt>
                                        </p:tgtEl>
                                        <p:attrNameLst>
                                          <p:attrName>style.visibility</p:attrName>
                                        </p:attrNameLst>
                                      </p:cBhvr>
                                      <p:to>
                                        <p:strVal val="visible"/>
                                      </p:to>
                                    </p:set>
                                    <p:anim calcmode="lin" valueType="num">
                                      <p:cBhvr>
                                        <p:cTn id="88" dur="1000" fill="hold"/>
                                        <p:tgtEl>
                                          <p:spTgt spid="3">
                                            <p:txEl>
                                              <p:pRg st="9" end="9"/>
                                            </p:txEl>
                                          </p:spTgt>
                                        </p:tgtEl>
                                        <p:attrNameLst>
                                          <p:attrName>ppt_w</p:attrName>
                                        </p:attrNameLst>
                                      </p:cBhvr>
                                      <p:tavLst>
                                        <p:tav tm="0">
                                          <p:val>
                                            <p:strVal val="#ppt_w*0.05"/>
                                          </p:val>
                                        </p:tav>
                                        <p:tav tm="100000">
                                          <p:val>
                                            <p:strVal val="#ppt_w"/>
                                          </p:val>
                                        </p:tav>
                                      </p:tavLst>
                                    </p:anim>
                                    <p:anim calcmode="lin" valueType="num">
                                      <p:cBhvr>
                                        <p:cTn id="89" dur="1000" fill="hold"/>
                                        <p:tgtEl>
                                          <p:spTgt spid="3">
                                            <p:txEl>
                                              <p:pRg st="9" end="9"/>
                                            </p:txEl>
                                          </p:spTgt>
                                        </p:tgtEl>
                                        <p:attrNameLst>
                                          <p:attrName>ppt_h</p:attrName>
                                        </p:attrNameLst>
                                      </p:cBhvr>
                                      <p:tavLst>
                                        <p:tav tm="0">
                                          <p:val>
                                            <p:strVal val="#ppt_h"/>
                                          </p:val>
                                        </p:tav>
                                        <p:tav tm="100000">
                                          <p:val>
                                            <p:strVal val="#ppt_h"/>
                                          </p:val>
                                        </p:tav>
                                      </p:tavLst>
                                    </p:anim>
                                    <p:anim calcmode="lin" valueType="num">
                                      <p:cBhvr>
                                        <p:cTn id="90" dur="1000" fill="hold"/>
                                        <p:tgtEl>
                                          <p:spTgt spid="3">
                                            <p:txEl>
                                              <p:pRg st="9" end="9"/>
                                            </p:txEl>
                                          </p:spTgt>
                                        </p:tgtEl>
                                        <p:attrNameLst>
                                          <p:attrName>ppt_x</p:attrName>
                                        </p:attrNameLst>
                                      </p:cBhvr>
                                      <p:tavLst>
                                        <p:tav tm="0">
                                          <p:val>
                                            <p:strVal val="#ppt_x-.2"/>
                                          </p:val>
                                        </p:tav>
                                        <p:tav tm="100000">
                                          <p:val>
                                            <p:strVal val="#ppt_x"/>
                                          </p:val>
                                        </p:tav>
                                      </p:tavLst>
                                    </p:anim>
                                    <p:anim calcmode="lin" valueType="num">
                                      <p:cBhvr>
                                        <p:cTn id="91" dur="1000" fill="hold"/>
                                        <p:tgtEl>
                                          <p:spTgt spid="3">
                                            <p:txEl>
                                              <p:pRg st="9" end="9"/>
                                            </p:txEl>
                                          </p:spTgt>
                                        </p:tgtEl>
                                        <p:attrNameLst>
                                          <p:attrName>ppt_y</p:attrName>
                                        </p:attrNameLst>
                                      </p:cBhvr>
                                      <p:tavLst>
                                        <p:tav tm="0">
                                          <p:val>
                                            <p:strVal val="#ppt_y"/>
                                          </p:val>
                                        </p:tav>
                                        <p:tav tm="100000">
                                          <p:val>
                                            <p:strVal val="#ppt_y"/>
                                          </p:val>
                                        </p:tav>
                                      </p:tavLst>
                                    </p:anim>
                                    <p:animEffect transition="in" filter="fade">
                                      <p:cBhvr>
                                        <p:cTn id="92" dur="1000"/>
                                        <p:tgtEl>
                                          <p:spTgt spid="3">
                                            <p:txEl>
                                              <p:pRg st="9" end="9"/>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54" presetClass="entr" presetSubtype="0" accel="100000" fill="hold" nodeType="clickEffect">
                                  <p:stCondLst>
                                    <p:cond delay="0"/>
                                  </p:stCondLst>
                                  <p:childTnLst>
                                    <p:set>
                                      <p:cBhvr>
                                        <p:cTn id="96" dur="1" fill="hold">
                                          <p:stCondLst>
                                            <p:cond delay="0"/>
                                          </p:stCondLst>
                                        </p:cTn>
                                        <p:tgtEl>
                                          <p:spTgt spid="3">
                                            <p:txEl>
                                              <p:pRg st="10" end="10"/>
                                            </p:txEl>
                                          </p:spTgt>
                                        </p:tgtEl>
                                        <p:attrNameLst>
                                          <p:attrName>style.visibility</p:attrName>
                                        </p:attrNameLst>
                                      </p:cBhvr>
                                      <p:to>
                                        <p:strVal val="visible"/>
                                      </p:to>
                                    </p:set>
                                    <p:anim calcmode="lin" valueType="num">
                                      <p:cBhvr>
                                        <p:cTn id="97" dur="1000" fill="hold"/>
                                        <p:tgtEl>
                                          <p:spTgt spid="3">
                                            <p:txEl>
                                              <p:pRg st="10" end="10"/>
                                            </p:txEl>
                                          </p:spTgt>
                                        </p:tgtEl>
                                        <p:attrNameLst>
                                          <p:attrName>ppt_w</p:attrName>
                                        </p:attrNameLst>
                                      </p:cBhvr>
                                      <p:tavLst>
                                        <p:tav tm="0">
                                          <p:val>
                                            <p:strVal val="#ppt_w*0.05"/>
                                          </p:val>
                                        </p:tav>
                                        <p:tav tm="100000">
                                          <p:val>
                                            <p:strVal val="#ppt_w"/>
                                          </p:val>
                                        </p:tav>
                                      </p:tavLst>
                                    </p:anim>
                                    <p:anim calcmode="lin" valueType="num">
                                      <p:cBhvr>
                                        <p:cTn id="98" dur="1000" fill="hold"/>
                                        <p:tgtEl>
                                          <p:spTgt spid="3">
                                            <p:txEl>
                                              <p:pRg st="10" end="10"/>
                                            </p:txEl>
                                          </p:spTgt>
                                        </p:tgtEl>
                                        <p:attrNameLst>
                                          <p:attrName>ppt_h</p:attrName>
                                        </p:attrNameLst>
                                      </p:cBhvr>
                                      <p:tavLst>
                                        <p:tav tm="0">
                                          <p:val>
                                            <p:strVal val="#ppt_h"/>
                                          </p:val>
                                        </p:tav>
                                        <p:tav tm="100000">
                                          <p:val>
                                            <p:strVal val="#ppt_h"/>
                                          </p:val>
                                        </p:tav>
                                      </p:tavLst>
                                    </p:anim>
                                    <p:anim calcmode="lin" valueType="num">
                                      <p:cBhvr>
                                        <p:cTn id="99" dur="1000" fill="hold"/>
                                        <p:tgtEl>
                                          <p:spTgt spid="3">
                                            <p:txEl>
                                              <p:pRg st="10" end="10"/>
                                            </p:txEl>
                                          </p:spTgt>
                                        </p:tgtEl>
                                        <p:attrNameLst>
                                          <p:attrName>ppt_x</p:attrName>
                                        </p:attrNameLst>
                                      </p:cBhvr>
                                      <p:tavLst>
                                        <p:tav tm="0">
                                          <p:val>
                                            <p:strVal val="#ppt_x-.2"/>
                                          </p:val>
                                        </p:tav>
                                        <p:tav tm="100000">
                                          <p:val>
                                            <p:strVal val="#ppt_x"/>
                                          </p:val>
                                        </p:tav>
                                      </p:tavLst>
                                    </p:anim>
                                    <p:anim calcmode="lin" valueType="num">
                                      <p:cBhvr>
                                        <p:cTn id="100" dur="1000" fill="hold"/>
                                        <p:tgtEl>
                                          <p:spTgt spid="3">
                                            <p:txEl>
                                              <p:pRg st="10" end="10"/>
                                            </p:txEl>
                                          </p:spTgt>
                                        </p:tgtEl>
                                        <p:attrNameLst>
                                          <p:attrName>ppt_y</p:attrName>
                                        </p:attrNameLst>
                                      </p:cBhvr>
                                      <p:tavLst>
                                        <p:tav tm="0">
                                          <p:val>
                                            <p:strVal val="#ppt_y"/>
                                          </p:val>
                                        </p:tav>
                                        <p:tav tm="100000">
                                          <p:val>
                                            <p:strVal val="#ppt_y"/>
                                          </p:val>
                                        </p:tav>
                                      </p:tavLst>
                                    </p:anim>
                                    <p:animEffect transition="in" filter="fade">
                                      <p:cBhvr>
                                        <p:cTn id="101" dur="1000"/>
                                        <p:tgtEl>
                                          <p:spTgt spid="3">
                                            <p:txEl>
                                              <p:pRg st="10" end="10"/>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54" presetClass="entr" presetSubtype="0" accel="100000" fill="hold" nodeType="clickEffect">
                                  <p:stCondLst>
                                    <p:cond delay="0"/>
                                  </p:stCondLst>
                                  <p:childTnLst>
                                    <p:set>
                                      <p:cBhvr>
                                        <p:cTn id="105" dur="1" fill="hold">
                                          <p:stCondLst>
                                            <p:cond delay="0"/>
                                          </p:stCondLst>
                                        </p:cTn>
                                        <p:tgtEl>
                                          <p:spTgt spid="3">
                                            <p:txEl>
                                              <p:pRg st="11" end="11"/>
                                            </p:txEl>
                                          </p:spTgt>
                                        </p:tgtEl>
                                        <p:attrNameLst>
                                          <p:attrName>style.visibility</p:attrName>
                                        </p:attrNameLst>
                                      </p:cBhvr>
                                      <p:to>
                                        <p:strVal val="visible"/>
                                      </p:to>
                                    </p:set>
                                    <p:anim calcmode="lin" valueType="num">
                                      <p:cBhvr>
                                        <p:cTn id="106" dur="1000" fill="hold"/>
                                        <p:tgtEl>
                                          <p:spTgt spid="3">
                                            <p:txEl>
                                              <p:pRg st="11" end="11"/>
                                            </p:txEl>
                                          </p:spTgt>
                                        </p:tgtEl>
                                        <p:attrNameLst>
                                          <p:attrName>ppt_w</p:attrName>
                                        </p:attrNameLst>
                                      </p:cBhvr>
                                      <p:tavLst>
                                        <p:tav tm="0">
                                          <p:val>
                                            <p:strVal val="#ppt_w*0.05"/>
                                          </p:val>
                                        </p:tav>
                                        <p:tav tm="100000">
                                          <p:val>
                                            <p:strVal val="#ppt_w"/>
                                          </p:val>
                                        </p:tav>
                                      </p:tavLst>
                                    </p:anim>
                                    <p:anim calcmode="lin" valueType="num">
                                      <p:cBhvr>
                                        <p:cTn id="107" dur="1000" fill="hold"/>
                                        <p:tgtEl>
                                          <p:spTgt spid="3">
                                            <p:txEl>
                                              <p:pRg st="11" end="11"/>
                                            </p:txEl>
                                          </p:spTgt>
                                        </p:tgtEl>
                                        <p:attrNameLst>
                                          <p:attrName>ppt_h</p:attrName>
                                        </p:attrNameLst>
                                      </p:cBhvr>
                                      <p:tavLst>
                                        <p:tav tm="0">
                                          <p:val>
                                            <p:strVal val="#ppt_h"/>
                                          </p:val>
                                        </p:tav>
                                        <p:tav tm="100000">
                                          <p:val>
                                            <p:strVal val="#ppt_h"/>
                                          </p:val>
                                        </p:tav>
                                      </p:tavLst>
                                    </p:anim>
                                    <p:anim calcmode="lin" valueType="num">
                                      <p:cBhvr>
                                        <p:cTn id="108" dur="1000" fill="hold"/>
                                        <p:tgtEl>
                                          <p:spTgt spid="3">
                                            <p:txEl>
                                              <p:pRg st="11" end="11"/>
                                            </p:txEl>
                                          </p:spTgt>
                                        </p:tgtEl>
                                        <p:attrNameLst>
                                          <p:attrName>ppt_x</p:attrName>
                                        </p:attrNameLst>
                                      </p:cBhvr>
                                      <p:tavLst>
                                        <p:tav tm="0">
                                          <p:val>
                                            <p:strVal val="#ppt_x-.2"/>
                                          </p:val>
                                        </p:tav>
                                        <p:tav tm="100000">
                                          <p:val>
                                            <p:strVal val="#ppt_x"/>
                                          </p:val>
                                        </p:tav>
                                      </p:tavLst>
                                    </p:anim>
                                    <p:anim calcmode="lin" valueType="num">
                                      <p:cBhvr>
                                        <p:cTn id="109" dur="1000" fill="hold"/>
                                        <p:tgtEl>
                                          <p:spTgt spid="3">
                                            <p:txEl>
                                              <p:pRg st="11" end="11"/>
                                            </p:txEl>
                                          </p:spTgt>
                                        </p:tgtEl>
                                        <p:attrNameLst>
                                          <p:attrName>ppt_y</p:attrName>
                                        </p:attrNameLst>
                                      </p:cBhvr>
                                      <p:tavLst>
                                        <p:tav tm="0">
                                          <p:val>
                                            <p:strVal val="#ppt_y"/>
                                          </p:val>
                                        </p:tav>
                                        <p:tav tm="100000">
                                          <p:val>
                                            <p:strVal val="#ppt_y"/>
                                          </p:val>
                                        </p:tav>
                                      </p:tavLst>
                                    </p:anim>
                                    <p:animEffect transition="in" filter="fade">
                                      <p:cBhvr>
                                        <p:cTn id="110" dur="1000"/>
                                        <p:tgtEl>
                                          <p:spTgt spid="3">
                                            <p:txEl>
                                              <p:pRg st="11" end="11"/>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54" presetClass="entr" presetSubtype="0" accel="100000" fill="hold" nodeType="clickEffect">
                                  <p:stCondLst>
                                    <p:cond delay="0"/>
                                  </p:stCondLst>
                                  <p:childTnLst>
                                    <p:set>
                                      <p:cBhvr>
                                        <p:cTn id="114" dur="1" fill="hold">
                                          <p:stCondLst>
                                            <p:cond delay="0"/>
                                          </p:stCondLst>
                                        </p:cTn>
                                        <p:tgtEl>
                                          <p:spTgt spid="3">
                                            <p:txEl>
                                              <p:pRg st="12" end="12"/>
                                            </p:txEl>
                                          </p:spTgt>
                                        </p:tgtEl>
                                        <p:attrNameLst>
                                          <p:attrName>style.visibility</p:attrName>
                                        </p:attrNameLst>
                                      </p:cBhvr>
                                      <p:to>
                                        <p:strVal val="visible"/>
                                      </p:to>
                                    </p:set>
                                    <p:anim calcmode="lin" valueType="num">
                                      <p:cBhvr>
                                        <p:cTn id="115" dur="1000" fill="hold"/>
                                        <p:tgtEl>
                                          <p:spTgt spid="3">
                                            <p:txEl>
                                              <p:pRg st="12" end="12"/>
                                            </p:txEl>
                                          </p:spTgt>
                                        </p:tgtEl>
                                        <p:attrNameLst>
                                          <p:attrName>ppt_w</p:attrName>
                                        </p:attrNameLst>
                                      </p:cBhvr>
                                      <p:tavLst>
                                        <p:tav tm="0">
                                          <p:val>
                                            <p:strVal val="#ppt_w*0.05"/>
                                          </p:val>
                                        </p:tav>
                                        <p:tav tm="100000">
                                          <p:val>
                                            <p:strVal val="#ppt_w"/>
                                          </p:val>
                                        </p:tav>
                                      </p:tavLst>
                                    </p:anim>
                                    <p:anim calcmode="lin" valueType="num">
                                      <p:cBhvr>
                                        <p:cTn id="116" dur="1000" fill="hold"/>
                                        <p:tgtEl>
                                          <p:spTgt spid="3">
                                            <p:txEl>
                                              <p:pRg st="12" end="12"/>
                                            </p:txEl>
                                          </p:spTgt>
                                        </p:tgtEl>
                                        <p:attrNameLst>
                                          <p:attrName>ppt_h</p:attrName>
                                        </p:attrNameLst>
                                      </p:cBhvr>
                                      <p:tavLst>
                                        <p:tav tm="0">
                                          <p:val>
                                            <p:strVal val="#ppt_h"/>
                                          </p:val>
                                        </p:tav>
                                        <p:tav tm="100000">
                                          <p:val>
                                            <p:strVal val="#ppt_h"/>
                                          </p:val>
                                        </p:tav>
                                      </p:tavLst>
                                    </p:anim>
                                    <p:anim calcmode="lin" valueType="num">
                                      <p:cBhvr>
                                        <p:cTn id="117" dur="1000" fill="hold"/>
                                        <p:tgtEl>
                                          <p:spTgt spid="3">
                                            <p:txEl>
                                              <p:pRg st="12" end="12"/>
                                            </p:txEl>
                                          </p:spTgt>
                                        </p:tgtEl>
                                        <p:attrNameLst>
                                          <p:attrName>ppt_x</p:attrName>
                                        </p:attrNameLst>
                                      </p:cBhvr>
                                      <p:tavLst>
                                        <p:tav tm="0">
                                          <p:val>
                                            <p:strVal val="#ppt_x-.2"/>
                                          </p:val>
                                        </p:tav>
                                        <p:tav tm="100000">
                                          <p:val>
                                            <p:strVal val="#ppt_x"/>
                                          </p:val>
                                        </p:tav>
                                      </p:tavLst>
                                    </p:anim>
                                    <p:anim calcmode="lin" valueType="num">
                                      <p:cBhvr>
                                        <p:cTn id="118" dur="1000" fill="hold"/>
                                        <p:tgtEl>
                                          <p:spTgt spid="3">
                                            <p:txEl>
                                              <p:pRg st="12" end="12"/>
                                            </p:txEl>
                                          </p:spTgt>
                                        </p:tgtEl>
                                        <p:attrNameLst>
                                          <p:attrName>ppt_y</p:attrName>
                                        </p:attrNameLst>
                                      </p:cBhvr>
                                      <p:tavLst>
                                        <p:tav tm="0">
                                          <p:val>
                                            <p:strVal val="#ppt_y"/>
                                          </p:val>
                                        </p:tav>
                                        <p:tav tm="100000">
                                          <p:val>
                                            <p:strVal val="#ppt_y"/>
                                          </p:val>
                                        </p:tav>
                                      </p:tavLst>
                                    </p:anim>
                                    <p:animEffect transition="in" filter="fade">
                                      <p:cBhvr>
                                        <p:cTn id="119" dur="1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PHP Regular Expressions</a:t>
            </a:r>
            <a:endParaRPr lang="en-US" b="1" dirty="0"/>
          </a:p>
        </p:txBody>
      </p:sp>
      <p:sp>
        <p:nvSpPr>
          <p:cNvPr id="3" name="Content Placeholder 2"/>
          <p:cNvSpPr>
            <a:spLocks noGrp="1"/>
          </p:cNvSpPr>
          <p:nvPr>
            <p:ph idx="1"/>
          </p:nvPr>
        </p:nvSpPr>
        <p:spPr>
          <a:xfrm>
            <a:off x="457200" y="1600200"/>
            <a:ext cx="8229600" cy="4724400"/>
          </a:xfrm>
        </p:spPr>
        <p:txBody>
          <a:bodyPr>
            <a:normAutofit lnSpcReduction="10000"/>
          </a:bodyPr>
          <a:lstStyle/>
          <a:p>
            <a:pPr algn="just"/>
            <a:r>
              <a:rPr lang="en-US" sz="1600" dirty="0" smtClean="0"/>
              <a:t>PHP offers seven functions for searching strings using POSIX-style regular expressions:</a:t>
            </a:r>
          </a:p>
          <a:p>
            <a:pPr algn="just"/>
            <a:r>
              <a:rPr lang="nn-NO" sz="1600" dirty="0" smtClean="0"/>
              <a:t>ereg(): </a:t>
            </a:r>
          </a:p>
          <a:p>
            <a:pPr lvl="1" algn="just"/>
            <a:r>
              <a:rPr lang="en-US" sz="1400" dirty="0" smtClean="0"/>
              <a:t>executes a case-sensitive search of a string for a defined pattern, returning TRUE if the pattern is found, and FALSE otherwise.</a:t>
            </a:r>
          </a:p>
          <a:p>
            <a:pPr lvl="1" algn="just"/>
            <a:r>
              <a:rPr lang="nn-NO" sz="1400" b="1" dirty="0" smtClean="0"/>
              <a:t>Syntax:</a:t>
            </a:r>
            <a:r>
              <a:rPr lang="nn-NO" sz="1400" dirty="0" smtClean="0"/>
              <a:t> </a:t>
            </a:r>
            <a:r>
              <a:rPr lang="en-US" sz="1400" i="1" dirty="0" smtClean="0"/>
              <a:t>boolean ereg(string pattern, string </a:t>
            </a:r>
            <a:r>
              <a:rPr lang="en-US" sz="1400" i="1" dirty="0" err="1" smtClean="0"/>
              <a:t>string</a:t>
            </a:r>
            <a:r>
              <a:rPr lang="en-US" sz="1400" i="1" dirty="0" smtClean="0"/>
              <a:t> [, array </a:t>
            </a:r>
            <a:r>
              <a:rPr lang="en-US" sz="1400" i="1" dirty="0" err="1" smtClean="0"/>
              <a:t>regs</a:t>
            </a:r>
            <a:r>
              <a:rPr lang="en-US" sz="1400" i="1" dirty="0" smtClean="0"/>
              <a:t>])</a:t>
            </a:r>
          </a:p>
          <a:p>
            <a:pPr lvl="1" algn="just"/>
            <a:r>
              <a:rPr lang="en-US" sz="1400" b="1" dirty="0" smtClean="0"/>
              <a:t>Example:</a:t>
            </a:r>
          </a:p>
          <a:p>
            <a:pPr lvl="2">
              <a:buNone/>
            </a:pPr>
            <a:r>
              <a:rPr lang="en-US" sz="1200" dirty="0" smtClean="0"/>
              <a:t>&lt;?php</a:t>
            </a:r>
          </a:p>
          <a:p>
            <a:pPr lvl="2">
              <a:buNone/>
            </a:pPr>
            <a:r>
              <a:rPr lang="en-US" sz="1200" dirty="0" smtClean="0"/>
              <a:t>$username = "jasoN";</a:t>
            </a:r>
          </a:p>
          <a:p>
            <a:pPr lvl="2">
              <a:buNone/>
            </a:pPr>
            <a:r>
              <a:rPr lang="en-US" sz="1200" dirty="0" smtClean="0"/>
              <a:t>if (ereg("([^a-z])",$username))</a:t>
            </a:r>
          </a:p>
          <a:p>
            <a:pPr lvl="2">
              <a:buNone/>
            </a:pPr>
            <a:r>
              <a:rPr lang="en-US" sz="1200" dirty="0" smtClean="0"/>
              <a:t>echo "Username must be all lowercase!";</a:t>
            </a:r>
          </a:p>
          <a:p>
            <a:pPr lvl="2">
              <a:buNone/>
            </a:pPr>
            <a:r>
              <a:rPr lang="en-US" sz="1200" dirty="0" smtClean="0"/>
              <a:t>else</a:t>
            </a:r>
          </a:p>
          <a:p>
            <a:pPr lvl="2">
              <a:buNone/>
            </a:pPr>
            <a:r>
              <a:rPr lang="en-US" sz="1200" dirty="0" smtClean="0"/>
              <a:t>echo "Username is all lowercase!";</a:t>
            </a:r>
          </a:p>
          <a:p>
            <a:pPr lvl="2">
              <a:buNone/>
            </a:pPr>
            <a:r>
              <a:rPr lang="en-US" sz="1200" dirty="0" smtClean="0"/>
              <a:t>?&gt;</a:t>
            </a:r>
            <a:endParaRPr lang="nn-NO" sz="1200" dirty="0" smtClean="0"/>
          </a:p>
          <a:p>
            <a:pPr algn="just"/>
            <a:r>
              <a:rPr lang="nn-NO" sz="1600" dirty="0" smtClean="0"/>
              <a:t>eregi():</a:t>
            </a:r>
          </a:p>
          <a:p>
            <a:pPr lvl="1"/>
            <a:r>
              <a:rPr lang="en-US" sz="1400" dirty="0" smtClean="0"/>
              <a:t>Searches a string for a defined pattern in a case-insensitive fashion.</a:t>
            </a:r>
          </a:p>
          <a:p>
            <a:pPr lvl="1"/>
            <a:r>
              <a:rPr lang="nn-NO" sz="1400" b="1" dirty="0" smtClean="0"/>
              <a:t>Syntax:</a:t>
            </a:r>
            <a:r>
              <a:rPr lang="nn-NO" sz="1400" dirty="0" smtClean="0"/>
              <a:t> </a:t>
            </a:r>
            <a:r>
              <a:rPr lang="nn-NO" sz="1400" i="1" dirty="0" smtClean="0"/>
              <a:t>int eregi(string pattern, string string, [array regs])</a:t>
            </a:r>
            <a:endParaRPr lang="nn-NO" sz="1400" b="1" i="1" dirty="0" smtClean="0"/>
          </a:p>
          <a:p>
            <a:r>
              <a:rPr lang="nn-NO" sz="1600" dirty="0" smtClean="0"/>
              <a:t>eregi_replace (): </a:t>
            </a:r>
            <a:r>
              <a:rPr lang="en-US" sz="1600" dirty="0" smtClean="0"/>
              <a:t>operates much like ereg(), except that its power is</a:t>
            </a:r>
          </a:p>
          <a:p>
            <a:pPr algn="just"/>
            <a:r>
              <a:rPr lang="en-US" sz="1600" dirty="0" smtClean="0"/>
              <a:t>extended to finding and replacing a pattern with a replacement string instead of simply locating it.</a:t>
            </a:r>
          </a:p>
          <a:p>
            <a:pPr lvl="1" algn="just"/>
            <a:r>
              <a:rPr lang="en-US" sz="1400" b="1" dirty="0" smtClean="0"/>
              <a:t>Syntax: </a:t>
            </a:r>
            <a:r>
              <a:rPr lang="en-US" sz="1400" i="1" dirty="0" smtClean="0"/>
              <a:t>string </a:t>
            </a:r>
            <a:r>
              <a:rPr lang="en-US" sz="1400" i="1" dirty="0" err="1" smtClean="0"/>
              <a:t>ereg_replace</a:t>
            </a:r>
            <a:r>
              <a:rPr lang="en-US" sz="1400" i="1" dirty="0" smtClean="0"/>
              <a:t>(string pattern, string replacement, string </a:t>
            </a:r>
            <a:r>
              <a:rPr lang="en-US" sz="1400" i="1" dirty="0" err="1" smtClean="0"/>
              <a:t>string</a:t>
            </a:r>
            <a:r>
              <a:rPr lang="en-US" sz="1400" i="1" dirty="0" smtClean="0"/>
              <a:t>)</a:t>
            </a:r>
            <a:endParaRPr lang="en-US" sz="14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1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10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17"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8"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0" dur="10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10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26"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7"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29" dur="10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10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35"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36"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38" dur="10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1000" fill="hold"/>
                                        <p:tgtEl>
                                          <p:spTgt spid="3">
                                            <p:txEl>
                                              <p:pRg st="4" end="4"/>
                                            </p:txEl>
                                          </p:spTgt>
                                        </p:tgtEl>
                                        <p:attrNameLst>
                                          <p:attrName>ppt_w</p:attrName>
                                        </p:attrNameLst>
                                      </p:cBhvr>
                                      <p:tavLst>
                                        <p:tav tm="0">
                                          <p:val>
                                            <p:strVal val="#ppt_w*0.05"/>
                                          </p:val>
                                        </p:tav>
                                        <p:tav tm="100000">
                                          <p:val>
                                            <p:strVal val="#ppt_w"/>
                                          </p:val>
                                        </p:tav>
                                      </p:tavLst>
                                    </p:anim>
                                    <p:anim calcmode="lin" valueType="num">
                                      <p:cBhvr>
                                        <p:cTn id="44"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45"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46" dur="10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47" dur="10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4" presetClass="entr" presetSubtype="0" accel="100000" fill="hold"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 calcmode="lin" valueType="num">
                                      <p:cBhvr>
                                        <p:cTn id="52" dur="1000" fill="hold"/>
                                        <p:tgtEl>
                                          <p:spTgt spid="3">
                                            <p:txEl>
                                              <p:pRg st="5" end="5"/>
                                            </p:txEl>
                                          </p:spTgt>
                                        </p:tgtEl>
                                        <p:attrNameLst>
                                          <p:attrName>ppt_w</p:attrName>
                                        </p:attrNameLst>
                                      </p:cBhvr>
                                      <p:tavLst>
                                        <p:tav tm="0">
                                          <p:val>
                                            <p:strVal val="#ppt_w*0.05"/>
                                          </p:val>
                                        </p:tav>
                                        <p:tav tm="100000">
                                          <p:val>
                                            <p:strVal val="#ppt_w"/>
                                          </p:val>
                                        </p:tav>
                                      </p:tavLst>
                                    </p:anim>
                                    <p:anim calcmode="lin" valueType="num">
                                      <p:cBhvr>
                                        <p:cTn id="53"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54" dur="1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55" dur="10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56" dur="1000"/>
                                        <p:tgtEl>
                                          <p:spTgt spid="3">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4" presetClass="entr" presetSubtype="0" accel="100000" fill="hold"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 calcmode="lin" valueType="num">
                                      <p:cBhvr>
                                        <p:cTn id="61" dur="1000" fill="hold"/>
                                        <p:tgtEl>
                                          <p:spTgt spid="3">
                                            <p:txEl>
                                              <p:pRg st="6" end="6"/>
                                            </p:txEl>
                                          </p:spTgt>
                                        </p:tgtEl>
                                        <p:attrNameLst>
                                          <p:attrName>ppt_w</p:attrName>
                                        </p:attrNameLst>
                                      </p:cBhvr>
                                      <p:tavLst>
                                        <p:tav tm="0">
                                          <p:val>
                                            <p:strVal val="#ppt_w*0.05"/>
                                          </p:val>
                                        </p:tav>
                                        <p:tav tm="100000">
                                          <p:val>
                                            <p:strVal val="#ppt_w"/>
                                          </p:val>
                                        </p:tav>
                                      </p:tavLst>
                                    </p:anim>
                                    <p:anim calcmode="lin" valueType="num">
                                      <p:cBhvr>
                                        <p:cTn id="62" dur="1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63" dur="10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64" dur="1000" fill="hold"/>
                                        <p:tgtEl>
                                          <p:spTgt spid="3">
                                            <p:txEl>
                                              <p:pRg st="6" end="6"/>
                                            </p:txEl>
                                          </p:spTgt>
                                        </p:tgtEl>
                                        <p:attrNameLst>
                                          <p:attrName>ppt_y</p:attrName>
                                        </p:attrNameLst>
                                      </p:cBhvr>
                                      <p:tavLst>
                                        <p:tav tm="0">
                                          <p:val>
                                            <p:strVal val="#ppt_y"/>
                                          </p:val>
                                        </p:tav>
                                        <p:tav tm="100000">
                                          <p:val>
                                            <p:strVal val="#ppt_y"/>
                                          </p:val>
                                        </p:tav>
                                      </p:tavLst>
                                    </p:anim>
                                    <p:animEffect transition="in" filter="fade">
                                      <p:cBhvr>
                                        <p:cTn id="65" dur="1000"/>
                                        <p:tgtEl>
                                          <p:spTgt spid="3">
                                            <p:txEl>
                                              <p:pRg st="6" end="6"/>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4" presetClass="entr" presetSubtype="0" accel="100000" fill="hold" nodeType="clickEffect">
                                  <p:stCondLst>
                                    <p:cond delay="0"/>
                                  </p:stCondLst>
                                  <p:childTnLst>
                                    <p:set>
                                      <p:cBhvr>
                                        <p:cTn id="69" dur="1" fill="hold">
                                          <p:stCondLst>
                                            <p:cond delay="0"/>
                                          </p:stCondLst>
                                        </p:cTn>
                                        <p:tgtEl>
                                          <p:spTgt spid="3">
                                            <p:txEl>
                                              <p:pRg st="7" end="7"/>
                                            </p:txEl>
                                          </p:spTgt>
                                        </p:tgtEl>
                                        <p:attrNameLst>
                                          <p:attrName>style.visibility</p:attrName>
                                        </p:attrNameLst>
                                      </p:cBhvr>
                                      <p:to>
                                        <p:strVal val="visible"/>
                                      </p:to>
                                    </p:set>
                                    <p:anim calcmode="lin" valueType="num">
                                      <p:cBhvr>
                                        <p:cTn id="70" dur="1000" fill="hold"/>
                                        <p:tgtEl>
                                          <p:spTgt spid="3">
                                            <p:txEl>
                                              <p:pRg st="7" end="7"/>
                                            </p:txEl>
                                          </p:spTgt>
                                        </p:tgtEl>
                                        <p:attrNameLst>
                                          <p:attrName>ppt_w</p:attrName>
                                        </p:attrNameLst>
                                      </p:cBhvr>
                                      <p:tavLst>
                                        <p:tav tm="0">
                                          <p:val>
                                            <p:strVal val="#ppt_w*0.05"/>
                                          </p:val>
                                        </p:tav>
                                        <p:tav tm="100000">
                                          <p:val>
                                            <p:strVal val="#ppt_w"/>
                                          </p:val>
                                        </p:tav>
                                      </p:tavLst>
                                    </p:anim>
                                    <p:anim calcmode="lin" valueType="num">
                                      <p:cBhvr>
                                        <p:cTn id="71" dur="10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72" dur="1000" fill="hold"/>
                                        <p:tgtEl>
                                          <p:spTgt spid="3">
                                            <p:txEl>
                                              <p:pRg st="7" end="7"/>
                                            </p:txEl>
                                          </p:spTgt>
                                        </p:tgtEl>
                                        <p:attrNameLst>
                                          <p:attrName>ppt_x</p:attrName>
                                        </p:attrNameLst>
                                      </p:cBhvr>
                                      <p:tavLst>
                                        <p:tav tm="0">
                                          <p:val>
                                            <p:strVal val="#ppt_x-.2"/>
                                          </p:val>
                                        </p:tav>
                                        <p:tav tm="100000">
                                          <p:val>
                                            <p:strVal val="#ppt_x"/>
                                          </p:val>
                                        </p:tav>
                                      </p:tavLst>
                                    </p:anim>
                                    <p:anim calcmode="lin" valueType="num">
                                      <p:cBhvr>
                                        <p:cTn id="73" dur="1000" fill="hold"/>
                                        <p:tgtEl>
                                          <p:spTgt spid="3">
                                            <p:txEl>
                                              <p:pRg st="7" end="7"/>
                                            </p:txEl>
                                          </p:spTgt>
                                        </p:tgtEl>
                                        <p:attrNameLst>
                                          <p:attrName>ppt_y</p:attrName>
                                        </p:attrNameLst>
                                      </p:cBhvr>
                                      <p:tavLst>
                                        <p:tav tm="0">
                                          <p:val>
                                            <p:strVal val="#ppt_y"/>
                                          </p:val>
                                        </p:tav>
                                        <p:tav tm="100000">
                                          <p:val>
                                            <p:strVal val="#ppt_y"/>
                                          </p:val>
                                        </p:tav>
                                      </p:tavLst>
                                    </p:anim>
                                    <p:animEffect transition="in" filter="fade">
                                      <p:cBhvr>
                                        <p:cTn id="74" dur="1000"/>
                                        <p:tgtEl>
                                          <p:spTgt spid="3">
                                            <p:txEl>
                                              <p:pRg st="7" end="7"/>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54" presetClass="entr" presetSubtype="0" accel="100000" fill="hold" nodeType="clickEffect">
                                  <p:stCondLst>
                                    <p:cond delay="0"/>
                                  </p:stCondLst>
                                  <p:childTnLst>
                                    <p:set>
                                      <p:cBhvr>
                                        <p:cTn id="78" dur="1" fill="hold">
                                          <p:stCondLst>
                                            <p:cond delay="0"/>
                                          </p:stCondLst>
                                        </p:cTn>
                                        <p:tgtEl>
                                          <p:spTgt spid="3">
                                            <p:txEl>
                                              <p:pRg st="8" end="8"/>
                                            </p:txEl>
                                          </p:spTgt>
                                        </p:tgtEl>
                                        <p:attrNameLst>
                                          <p:attrName>style.visibility</p:attrName>
                                        </p:attrNameLst>
                                      </p:cBhvr>
                                      <p:to>
                                        <p:strVal val="visible"/>
                                      </p:to>
                                    </p:set>
                                    <p:anim calcmode="lin" valueType="num">
                                      <p:cBhvr>
                                        <p:cTn id="79" dur="1000" fill="hold"/>
                                        <p:tgtEl>
                                          <p:spTgt spid="3">
                                            <p:txEl>
                                              <p:pRg st="8" end="8"/>
                                            </p:txEl>
                                          </p:spTgt>
                                        </p:tgtEl>
                                        <p:attrNameLst>
                                          <p:attrName>ppt_w</p:attrName>
                                        </p:attrNameLst>
                                      </p:cBhvr>
                                      <p:tavLst>
                                        <p:tav tm="0">
                                          <p:val>
                                            <p:strVal val="#ppt_w*0.05"/>
                                          </p:val>
                                        </p:tav>
                                        <p:tav tm="100000">
                                          <p:val>
                                            <p:strVal val="#ppt_w"/>
                                          </p:val>
                                        </p:tav>
                                      </p:tavLst>
                                    </p:anim>
                                    <p:anim calcmode="lin" valueType="num">
                                      <p:cBhvr>
                                        <p:cTn id="80" dur="1000" fill="hold"/>
                                        <p:tgtEl>
                                          <p:spTgt spid="3">
                                            <p:txEl>
                                              <p:pRg st="8" end="8"/>
                                            </p:txEl>
                                          </p:spTgt>
                                        </p:tgtEl>
                                        <p:attrNameLst>
                                          <p:attrName>ppt_h</p:attrName>
                                        </p:attrNameLst>
                                      </p:cBhvr>
                                      <p:tavLst>
                                        <p:tav tm="0">
                                          <p:val>
                                            <p:strVal val="#ppt_h"/>
                                          </p:val>
                                        </p:tav>
                                        <p:tav tm="100000">
                                          <p:val>
                                            <p:strVal val="#ppt_h"/>
                                          </p:val>
                                        </p:tav>
                                      </p:tavLst>
                                    </p:anim>
                                    <p:anim calcmode="lin" valueType="num">
                                      <p:cBhvr>
                                        <p:cTn id="81" dur="1000" fill="hold"/>
                                        <p:tgtEl>
                                          <p:spTgt spid="3">
                                            <p:txEl>
                                              <p:pRg st="8" end="8"/>
                                            </p:txEl>
                                          </p:spTgt>
                                        </p:tgtEl>
                                        <p:attrNameLst>
                                          <p:attrName>ppt_x</p:attrName>
                                        </p:attrNameLst>
                                      </p:cBhvr>
                                      <p:tavLst>
                                        <p:tav tm="0">
                                          <p:val>
                                            <p:strVal val="#ppt_x-.2"/>
                                          </p:val>
                                        </p:tav>
                                        <p:tav tm="100000">
                                          <p:val>
                                            <p:strVal val="#ppt_x"/>
                                          </p:val>
                                        </p:tav>
                                      </p:tavLst>
                                    </p:anim>
                                    <p:anim calcmode="lin" valueType="num">
                                      <p:cBhvr>
                                        <p:cTn id="82" dur="1000" fill="hold"/>
                                        <p:tgtEl>
                                          <p:spTgt spid="3">
                                            <p:txEl>
                                              <p:pRg st="8" end="8"/>
                                            </p:txEl>
                                          </p:spTgt>
                                        </p:tgtEl>
                                        <p:attrNameLst>
                                          <p:attrName>ppt_y</p:attrName>
                                        </p:attrNameLst>
                                      </p:cBhvr>
                                      <p:tavLst>
                                        <p:tav tm="0">
                                          <p:val>
                                            <p:strVal val="#ppt_y"/>
                                          </p:val>
                                        </p:tav>
                                        <p:tav tm="100000">
                                          <p:val>
                                            <p:strVal val="#ppt_y"/>
                                          </p:val>
                                        </p:tav>
                                      </p:tavLst>
                                    </p:anim>
                                    <p:animEffect transition="in" filter="fade">
                                      <p:cBhvr>
                                        <p:cTn id="83" dur="1000"/>
                                        <p:tgtEl>
                                          <p:spTgt spid="3">
                                            <p:txEl>
                                              <p:pRg st="8" end="8"/>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54" presetClass="entr" presetSubtype="0" accel="100000" fill="hold" nodeType="clickEffect">
                                  <p:stCondLst>
                                    <p:cond delay="0"/>
                                  </p:stCondLst>
                                  <p:childTnLst>
                                    <p:set>
                                      <p:cBhvr>
                                        <p:cTn id="87" dur="1" fill="hold">
                                          <p:stCondLst>
                                            <p:cond delay="0"/>
                                          </p:stCondLst>
                                        </p:cTn>
                                        <p:tgtEl>
                                          <p:spTgt spid="3">
                                            <p:txEl>
                                              <p:pRg st="9" end="9"/>
                                            </p:txEl>
                                          </p:spTgt>
                                        </p:tgtEl>
                                        <p:attrNameLst>
                                          <p:attrName>style.visibility</p:attrName>
                                        </p:attrNameLst>
                                      </p:cBhvr>
                                      <p:to>
                                        <p:strVal val="visible"/>
                                      </p:to>
                                    </p:set>
                                    <p:anim calcmode="lin" valueType="num">
                                      <p:cBhvr>
                                        <p:cTn id="88" dur="1000" fill="hold"/>
                                        <p:tgtEl>
                                          <p:spTgt spid="3">
                                            <p:txEl>
                                              <p:pRg st="9" end="9"/>
                                            </p:txEl>
                                          </p:spTgt>
                                        </p:tgtEl>
                                        <p:attrNameLst>
                                          <p:attrName>ppt_w</p:attrName>
                                        </p:attrNameLst>
                                      </p:cBhvr>
                                      <p:tavLst>
                                        <p:tav tm="0">
                                          <p:val>
                                            <p:strVal val="#ppt_w*0.05"/>
                                          </p:val>
                                        </p:tav>
                                        <p:tav tm="100000">
                                          <p:val>
                                            <p:strVal val="#ppt_w"/>
                                          </p:val>
                                        </p:tav>
                                      </p:tavLst>
                                    </p:anim>
                                    <p:anim calcmode="lin" valueType="num">
                                      <p:cBhvr>
                                        <p:cTn id="89" dur="1000" fill="hold"/>
                                        <p:tgtEl>
                                          <p:spTgt spid="3">
                                            <p:txEl>
                                              <p:pRg st="9" end="9"/>
                                            </p:txEl>
                                          </p:spTgt>
                                        </p:tgtEl>
                                        <p:attrNameLst>
                                          <p:attrName>ppt_h</p:attrName>
                                        </p:attrNameLst>
                                      </p:cBhvr>
                                      <p:tavLst>
                                        <p:tav tm="0">
                                          <p:val>
                                            <p:strVal val="#ppt_h"/>
                                          </p:val>
                                        </p:tav>
                                        <p:tav tm="100000">
                                          <p:val>
                                            <p:strVal val="#ppt_h"/>
                                          </p:val>
                                        </p:tav>
                                      </p:tavLst>
                                    </p:anim>
                                    <p:anim calcmode="lin" valueType="num">
                                      <p:cBhvr>
                                        <p:cTn id="90" dur="1000" fill="hold"/>
                                        <p:tgtEl>
                                          <p:spTgt spid="3">
                                            <p:txEl>
                                              <p:pRg st="9" end="9"/>
                                            </p:txEl>
                                          </p:spTgt>
                                        </p:tgtEl>
                                        <p:attrNameLst>
                                          <p:attrName>ppt_x</p:attrName>
                                        </p:attrNameLst>
                                      </p:cBhvr>
                                      <p:tavLst>
                                        <p:tav tm="0">
                                          <p:val>
                                            <p:strVal val="#ppt_x-.2"/>
                                          </p:val>
                                        </p:tav>
                                        <p:tav tm="100000">
                                          <p:val>
                                            <p:strVal val="#ppt_x"/>
                                          </p:val>
                                        </p:tav>
                                      </p:tavLst>
                                    </p:anim>
                                    <p:anim calcmode="lin" valueType="num">
                                      <p:cBhvr>
                                        <p:cTn id="91" dur="1000" fill="hold"/>
                                        <p:tgtEl>
                                          <p:spTgt spid="3">
                                            <p:txEl>
                                              <p:pRg st="9" end="9"/>
                                            </p:txEl>
                                          </p:spTgt>
                                        </p:tgtEl>
                                        <p:attrNameLst>
                                          <p:attrName>ppt_y</p:attrName>
                                        </p:attrNameLst>
                                      </p:cBhvr>
                                      <p:tavLst>
                                        <p:tav tm="0">
                                          <p:val>
                                            <p:strVal val="#ppt_y"/>
                                          </p:val>
                                        </p:tav>
                                        <p:tav tm="100000">
                                          <p:val>
                                            <p:strVal val="#ppt_y"/>
                                          </p:val>
                                        </p:tav>
                                      </p:tavLst>
                                    </p:anim>
                                    <p:animEffect transition="in" filter="fade">
                                      <p:cBhvr>
                                        <p:cTn id="92" dur="1000"/>
                                        <p:tgtEl>
                                          <p:spTgt spid="3">
                                            <p:txEl>
                                              <p:pRg st="9" end="9"/>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54" presetClass="entr" presetSubtype="0" accel="100000" fill="hold" nodeType="clickEffect">
                                  <p:stCondLst>
                                    <p:cond delay="0"/>
                                  </p:stCondLst>
                                  <p:childTnLst>
                                    <p:set>
                                      <p:cBhvr>
                                        <p:cTn id="96" dur="1" fill="hold">
                                          <p:stCondLst>
                                            <p:cond delay="0"/>
                                          </p:stCondLst>
                                        </p:cTn>
                                        <p:tgtEl>
                                          <p:spTgt spid="3">
                                            <p:txEl>
                                              <p:pRg st="10" end="10"/>
                                            </p:txEl>
                                          </p:spTgt>
                                        </p:tgtEl>
                                        <p:attrNameLst>
                                          <p:attrName>style.visibility</p:attrName>
                                        </p:attrNameLst>
                                      </p:cBhvr>
                                      <p:to>
                                        <p:strVal val="visible"/>
                                      </p:to>
                                    </p:set>
                                    <p:anim calcmode="lin" valueType="num">
                                      <p:cBhvr>
                                        <p:cTn id="97" dur="1000" fill="hold"/>
                                        <p:tgtEl>
                                          <p:spTgt spid="3">
                                            <p:txEl>
                                              <p:pRg st="10" end="10"/>
                                            </p:txEl>
                                          </p:spTgt>
                                        </p:tgtEl>
                                        <p:attrNameLst>
                                          <p:attrName>ppt_w</p:attrName>
                                        </p:attrNameLst>
                                      </p:cBhvr>
                                      <p:tavLst>
                                        <p:tav tm="0">
                                          <p:val>
                                            <p:strVal val="#ppt_w*0.05"/>
                                          </p:val>
                                        </p:tav>
                                        <p:tav tm="100000">
                                          <p:val>
                                            <p:strVal val="#ppt_w"/>
                                          </p:val>
                                        </p:tav>
                                      </p:tavLst>
                                    </p:anim>
                                    <p:anim calcmode="lin" valueType="num">
                                      <p:cBhvr>
                                        <p:cTn id="98" dur="1000" fill="hold"/>
                                        <p:tgtEl>
                                          <p:spTgt spid="3">
                                            <p:txEl>
                                              <p:pRg st="10" end="10"/>
                                            </p:txEl>
                                          </p:spTgt>
                                        </p:tgtEl>
                                        <p:attrNameLst>
                                          <p:attrName>ppt_h</p:attrName>
                                        </p:attrNameLst>
                                      </p:cBhvr>
                                      <p:tavLst>
                                        <p:tav tm="0">
                                          <p:val>
                                            <p:strVal val="#ppt_h"/>
                                          </p:val>
                                        </p:tav>
                                        <p:tav tm="100000">
                                          <p:val>
                                            <p:strVal val="#ppt_h"/>
                                          </p:val>
                                        </p:tav>
                                      </p:tavLst>
                                    </p:anim>
                                    <p:anim calcmode="lin" valueType="num">
                                      <p:cBhvr>
                                        <p:cTn id="99" dur="1000" fill="hold"/>
                                        <p:tgtEl>
                                          <p:spTgt spid="3">
                                            <p:txEl>
                                              <p:pRg st="10" end="10"/>
                                            </p:txEl>
                                          </p:spTgt>
                                        </p:tgtEl>
                                        <p:attrNameLst>
                                          <p:attrName>ppt_x</p:attrName>
                                        </p:attrNameLst>
                                      </p:cBhvr>
                                      <p:tavLst>
                                        <p:tav tm="0">
                                          <p:val>
                                            <p:strVal val="#ppt_x-.2"/>
                                          </p:val>
                                        </p:tav>
                                        <p:tav tm="100000">
                                          <p:val>
                                            <p:strVal val="#ppt_x"/>
                                          </p:val>
                                        </p:tav>
                                      </p:tavLst>
                                    </p:anim>
                                    <p:anim calcmode="lin" valueType="num">
                                      <p:cBhvr>
                                        <p:cTn id="100" dur="1000" fill="hold"/>
                                        <p:tgtEl>
                                          <p:spTgt spid="3">
                                            <p:txEl>
                                              <p:pRg st="10" end="10"/>
                                            </p:txEl>
                                          </p:spTgt>
                                        </p:tgtEl>
                                        <p:attrNameLst>
                                          <p:attrName>ppt_y</p:attrName>
                                        </p:attrNameLst>
                                      </p:cBhvr>
                                      <p:tavLst>
                                        <p:tav tm="0">
                                          <p:val>
                                            <p:strVal val="#ppt_y"/>
                                          </p:val>
                                        </p:tav>
                                        <p:tav tm="100000">
                                          <p:val>
                                            <p:strVal val="#ppt_y"/>
                                          </p:val>
                                        </p:tav>
                                      </p:tavLst>
                                    </p:anim>
                                    <p:animEffect transition="in" filter="fade">
                                      <p:cBhvr>
                                        <p:cTn id="101" dur="1000"/>
                                        <p:tgtEl>
                                          <p:spTgt spid="3">
                                            <p:txEl>
                                              <p:pRg st="10" end="10"/>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54" presetClass="entr" presetSubtype="0" accel="100000" fill="hold" nodeType="clickEffect">
                                  <p:stCondLst>
                                    <p:cond delay="0"/>
                                  </p:stCondLst>
                                  <p:childTnLst>
                                    <p:set>
                                      <p:cBhvr>
                                        <p:cTn id="105" dur="1" fill="hold">
                                          <p:stCondLst>
                                            <p:cond delay="0"/>
                                          </p:stCondLst>
                                        </p:cTn>
                                        <p:tgtEl>
                                          <p:spTgt spid="3">
                                            <p:txEl>
                                              <p:pRg st="11" end="11"/>
                                            </p:txEl>
                                          </p:spTgt>
                                        </p:tgtEl>
                                        <p:attrNameLst>
                                          <p:attrName>style.visibility</p:attrName>
                                        </p:attrNameLst>
                                      </p:cBhvr>
                                      <p:to>
                                        <p:strVal val="visible"/>
                                      </p:to>
                                    </p:set>
                                    <p:anim calcmode="lin" valueType="num">
                                      <p:cBhvr>
                                        <p:cTn id="106" dur="1000" fill="hold"/>
                                        <p:tgtEl>
                                          <p:spTgt spid="3">
                                            <p:txEl>
                                              <p:pRg st="11" end="11"/>
                                            </p:txEl>
                                          </p:spTgt>
                                        </p:tgtEl>
                                        <p:attrNameLst>
                                          <p:attrName>ppt_w</p:attrName>
                                        </p:attrNameLst>
                                      </p:cBhvr>
                                      <p:tavLst>
                                        <p:tav tm="0">
                                          <p:val>
                                            <p:strVal val="#ppt_w*0.05"/>
                                          </p:val>
                                        </p:tav>
                                        <p:tav tm="100000">
                                          <p:val>
                                            <p:strVal val="#ppt_w"/>
                                          </p:val>
                                        </p:tav>
                                      </p:tavLst>
                                    </p:anim>
                                    <p:anim calcmode="lin" valueType="num">
                                      <p:cBhvr>
                                        <p:cTn id="107" dur="1000" fill="hold"/>
                                        <p:tgtEl>
                                          <p:spTgt spid="3">
                                            <p:txEl>
                                              <p:pRg st="11" end="11"/>
                                            </p:txEl>
                                          </p:spTgt>
                                        </p:tgtEl>
                                        <p:attrNameLst>
                                          <p:attrName>ppt_h</p:attrName>
                                        </p:attrNameLst>
                                      </p:cBhvr>
                                      <p:tavLst>
                                        <p:tav tm="0">
                                          <p:val>
                                            <p:strVal val="#ppt_h"/>
                                          </p:val>
                                        </p:tav>
                                        <p:tav tm="100000">
                                          <p:val>
                                            <p:strVal val="#ppt_h"/>
                                          </p:val>
                                        </p:tav>
                                      </p:tavLst>
                                    </p:anim>
                                    <p:anim calcmode="lin" valueType="num">
                                      <p:cBhvr>
                                        <p:cTn id="108" dur="1000" fill="hold"/>
                                        <p:tgtEl>
                                          <p:spTgt spid="3">
                                            <p:txEl>
                                              <p:pRg st="11" end="11"/>
                                            </p:txEl>
                                          </p:spTgt>
                                        </p:tgtEl>
                                        <p:attrNameLst>
                                          <p:attrName>ppt_x</p:attrName>
                                        </p:attrNameLst>
                                      </p:cBhvr>
                                      <p:tavLst>
                                        <p:tav tm="0">
                                          <p:val>
                                            <p:strVal val="#ppt_x-.2"/>
                                          </p:val>
                                        </p:tav>
                                        <p:tav tm="100000">
                                          <p:val>
                                            <p:strVal val="#ppt_x"/>
                                          </p:val>
                                        </p:tav>
                                      </p:tavLst>
                                    </p:anim>
                                    <p:anim calcmode="lin" valueType="num">
                                      <p:cBhvr>
                                        <p:cTn id="109" dur="1000" fill="hold"/>
                                        <p:tgtEl>
                                          <p:spTgt spid="3">
                                            <p:txEl>
                                              <p:pRg st="11" end="11"/>
                                            </p:txEl>
                                          </p:spTgt>
                                        </p:tgtEl>
                                        <p:attrNameLst>
                                          <p:attrName>ppt_y</p:attrName>
                                        </p:attrNameLst>
                                      </p:cBhvr>
                                      <p:tavLst>
                                        <p:tav tm="0">
                                          <p:val>
                                            <p:strVal val="#ppt_y"/>
                                          </p:val>
                                        </p:tav>
                                        <p:tav tm="100000">
                                          <p:val>
                                            <p:strVal val="#ppt_y"/>
                                          </p:val>
                                        </p:tav>
                                      </p:tavLst>
                                    </p:anim>
                                    <p:animEffect transition="in" filter="fade">
                                      <p:cBhvr>
                                        <p:cTn id="110" dur="1000"/>
                                        <p:tgtEl>
                                          <p:spTgt spid="3">
                                            <p:txEl>
                                              <p:pRg st="11" end="11"/>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54" presetClass="entr" presetSubtype="0" accel="100000" fill="hold" nodeType="clickEffect">
                                  <p:stCondLst>
                                    <p:cond delay="0"/>
                                  </p:stCondLst>
                                  <p:childTnLst>
                                    <p:set>
                                      <p:cBhvr>
                                        <p:cTn id="114" dur="1" fill="hold">
                                          <p:stCondLst>
                                            <p:cond delay="0"/>
                                          </p:stCondLst>
                                        </p:cTn>
                                        <p:tgtEl>
                                          <p:spTgt spid="3">
                                            <p:txEl>
                                              <p:pRg st="12" end="12"/>
                                            </p:txEl>
                                          </p:spTgt>
                                        </p:tgtEl>
                                        <p:attrNameLst>
                                          <p:attrName>style.visibility</p:attrName>
                                        </p:attrNameLst>
                                      </p:cBhvr>
                                      <p:to>
                                        <p:strVal val="visible"/>
                                      </p:to>
                                    </p:set>
                                    <p:anim calcmode="lin" valueType="num">
                                      <p:cBhvr>
                                        <p:cTn id="115" dur="1000" fill="hold"/>
                                        <p:tgtEl>
                                          <p:spTgt spid="3">
                                            <p:txEl>
                                              <p:pRg st="12" end="12"/>
                                            </p:txEl>
                                          </p:spTgt>
                                        </p:tgtEl>
                                        <p:attrNameLst>
                                          <p:attrName>ppt_w</p:attrName>
                                        </p:attrNameLst>
                                      </p:cBhvr>
                                      <p:tavLst>
                                        <p:tav tm="0">
                                          <p:val>
                                            <p:strVal val="#ppt_w*0.05"/>
                                          </p:val>
                                        </p:tav>
                                        <p:tav tm="100000">
                                          <p:val>
                                            <p:strVal val="#ppt_w"/>
                                          </p:val>
                                        </p:tav>
                                      </p:tavLst>
                                    </p:anim>
                                    <p:anim calcmode="lin" valueType="num">
                                      <p:cBhvr>
                                        <p:cTn id="116" dur="1000" fill="hold"/>
                                        <p:tgtEl>
                                          <p:spTgt spid="3">
                                            <p:txEl>
                                              <p:pRg st="12" end="12"/>
                                            </p:txEl>
                                          </p:spTgt>
                                        </p:tgtEl>
                                        <p:attrNameLst>
                                          <p:attrName>ppt_h</p:attrName>
                                        </p:attrNameLst>
                                      </p:cBhvr>
                                      <p:tavLst>
                                        <p:tav tm="0">
                                          <p:val>
                                            <p:strVal val="#ppt_h"/>
                                          </p:val>
                                        </p:tav>
                                        <p:tav tm="100000">
                                          <p:val>
                                            <p:strVal val="#ppt_h"/>
                                          </p:val>
                                        </p:tav>
                                      </p:tavLst>
                                    </p:anim>
                                    <p:anim calcmode="lin" valueType="num">
                                      <p:cBhvr>
                                        <p:cTn id="117" dur="1000" fill="hold"/>
                                        <p:tgtEl>
                                          <p:spTgt spid="3">
                                            <p:txEl>
                                              <p:pRg st="12" end="12"/>
                                            </p:txEl>
                                          </p:spTgt>
                                        </p:tgtEl>
                                        <p:attrNameLst>
                                          <p:attrName>ppt_x</p:attrName>
                                        </p:attrNameLst>
                                      </p:cBhvr>
                                      <p:tavLst>
                                        <p:tav tm="0">
                                          <p:val>
                                            <p:strVal val="#ppt_x-.2"/>
                                          </p:val>
                                        </p:tav>
                                        <p:tav tm="100000">
                                          <p:val>
                                            <p:strVal val="#ppt_x"/>
                                          </p:val>
                                        </p:tav>
                                      </p:tavLst>
                                    </p:anim>
                                    <p:anim calcmode="lin" valueType="num">
                                      <p:cBhvr>
                                        <p:cTn id="118" dur="1000" fill="hold"/>
                                        <p:tgtEl>
                                          <p:spTgt spid="3">
                                            <p:txEl>
                                              <p:pRg st="12" end="12"/>
                                            </p:txEl>
                                          </p:spTgt>
                                        </p:tgtEl>
                                        <p:attrNameLst>
                                          <p:attrName>ppt_y</p:attrName>
                                        </p:attrNameLst>
                                      </p:cBhvr>
                                      <p:tavLst>
                                        <p:tav tm="0">
                                          <p:val>
                                            <p:strVal val="#ppt_y"/>
                                          </p:val>
                                        </p:tav>
                                        <p:tav tm="100000">
                                          <p:val>
                                            <p:strVal val="#ppt_y"/>
                                          </p:val>
                                        </p:tav>
                                      </p:tavLst>
                                    </p:anim>
                                    <p:animEffect transition="in" filter="fade">
                                      <p:cBhvr>
                                        <p:cTn id="119" dur="1000"/>
                                        <p:tgtEl>
                                          <p:spTgt spid="3">
                                            <p:txEl>
                                              <p:pRg st="12" end="12"/>
                                            </p:txEl>
                                          </p:spTgt>
                                        </p:tgtEl>
                                      </p:cBhvr>
                                    </p:animEffect>
                                  </p:childTnLst>
                                </p:cTn>
                              </p:par>
                            </p:childTnLst>
                          </p:cTn>
                        </p:par>
                      </p:childTnLst>
                    </p:cTn>
                  </p:par>
                  <p:par>
                    <p:cTn id="120" fill="hold">
                      <p:stCondLst>
                        <p:cond delay="indefinite"/>
                      </p:stCondLst>
                      <p:childTnLst>
                        <p:par>
                          <p:cTn id="121" fill="hold">
                            <p:stCondLst>
                              <p:cond delay="0"/>
                            </p:stCondLst>
                            <p:childTnLst>
                              <p:par>
                                <p:cTn id="122" presetID="54" presetClass="entr" presetSubtype="0" accel="100000" fill="hold" nodeType="clickEffect">
                                  <p:stCondLst>
                                    <p:cond delay="0"/>
                                  </p:stCondLst>
                                  <p:childTnLst>
                                    <p:set>
                                      <p:cBhvr>
                                        <p:cTn id="123" dur="1" fill="hold">
                                          <p:stCondLst>
                                            <p:cond delay="0"/>
                                          </p:stCondLst>
                                        </p:cTn>
                                        <p:tgtEl>
                                          <p:spTgt spid="3">
                                            <p:txEl>
                                              <p:pRg st="13" end="13"/>
                                            </p:txEl>
                                          </p:spTgt>
                                        </p:tgtEl>
                                        <p:attrNameLst>
                                          <p:attrName>style.visibility</p:attrName>
                                        </p:attrNameLst>
                                      </p:cBhvr>
                                      <p:to>
                                        <p:strVal val="visible"/>
                                      </p:to>
                                    </p:set>
                                    <p:anim calcmode="lin" valueType="num">
                                      <p:cBhvr>
                                        <p:cTn id="124" dur="1000" fill="hold"/>
                                        <p:tgtEl>
                                          <p:spTgt spid="3">
                                            <p:txEl>
                                              <p:pRg st="13" end="13"/>
                                            </p:txEl>
                                          </p:spTgt>
                                        </p:tgtEl>
                                        <p:attrNameLst>
                                          <p:attrName>ppt_w</p:attrName>
                                        </p:attrNameLst>
                                      </p:cBhvr>
                                      <p:tavLst>
                                        <p:tav tm="0">
                                          <p:val>
                                            <p:strVal val="#ppt_w*0.05"/>
                                          </p:val>
                                        </p:tav>
                                        <p:tav tm="100000">
                                          <p:val>
                                            <p:strVal val="#ppt_w"/>
                                          </p:val>
                                        </p:tav>
                                      </p:tavLst>
                                    </p:anim>
                                    <p:anim calcmode="lin" valueType="num">
                                      <p:cBhvr>
                                        <p:cTn id="125" dur="1000" fill="hold"/>
                                        <p:tgtEl>
                                          <p:spTgt spid="3">
                                            <p:txEl>
                                              <p:pRg st="13" end="13"/>
                                            </p:txEl>
                                          </p:spTgt>
                                        </p:tgtEl>
                                        <p:attrNameLst>
                                          <p:attrName>ppt_h</p:attrName>
                                        </p:attrNameLst>
                                      </p:cBhvr>
                                      <p:tavLst>
                                        <p:tav tm="0">
                                          <p:val>
                                            <p:strVal val="#ppt_h"/>
                                          </p:val>
                                        </p:tav>
                                        <p:tav tm="100000">
                                          <p:val>
                                            <p:strVal val="#ppt_h"/>
                                          </p:val>
                                        </p:tav>
                                      </p:tavLst>
                                    </p:anim>
                                    <p:anim calcmode="lin" valueType="num">
                                      <p:cBhvr>
                                        <p:cTn id="126" dur="1000" fill="hold"/>
                                        <p:tgtEl>
                                          <p:spTgt spid="3">
                                            <p:txEl>
                                              <p:pRg st="13" end="13"/>
                                            </p:txEl>
                                          </p:spTgt>
                                        </p:tgtEl>
                                        <p:attrNameLst>
                                          <p:attrName>ppt_x</p:attrName>
                                        </p:attrNameLst>
                                      </p:cBhvr>
                                      <p:tavLst>
                                        <p:tav tm="0">
                                          <p:val>
                                            <p:strVal val="#ppt_x-.2"/>
                                          </p:val>
                                        </p:tav>
                                        <p:tav tm="100000">
                                          <p:val>
                                            <p:strVal val="#ppt_x"/>
                                          </p:val>
                                        </p:tav>
                                      </p:tavLst>
                                    </p:anim>
                                    <p:anim calcmode="lin" valueType="num">
                                      <p:cBhvr>
                                        <p:cTn id="127" dur="1000" fill="hold"/>
                                        <p:tgtEl>
                                          <p:spTgt spid="3">
                                            <p:txEl>
                                              <p:pRg st="13" end="13"/>
                                            </p:txEl>
                                          </p:spTgt>
                                        </p:tgtEl>
                                        <p:attrNameLst>
                                          <p:attrName>ppt_y</p:attrName>
                                        </p:attrNameLst>
                                      </p:cBhvr>
                                      <p:tavLst>
                                        <p:tav tm="0">
                                          <p:val>
                                            <p:strVal val="#ppt_y"/>
                                          </p:val>
                                        </p:tav>
                                        <p:tav tm="100000">
                                          <p:val>
                                            <p:strVal val="#ppt_y"/>
                                          </p:val>
                                        </p:tav>
                                      </p:tavLst>
                                    </p:anim>
                                    <p:animEffect transition="in" filter="fade">
                                      <p:cBhvr>
                                        <p:cTn id="128" dur="1000"/>
                                        <p:tgtEl>
                                          <p:spTgt spid="3">
                                            <p:txEl>
                                              <p:pRg st="13" end="13"/>
                                            </p:txEl>
                                          </p:spTgt>
                                        </p:tgtEl>
                                      </p:cBhvr>
                                    </p:animEffect>
                                  </p:childTnLst>
                                </p:cTn>
                              </p:par>
                            </p:childTnLst>
                          </p:cTn>
                        </p:par>
                      </p:childTnLst>
                    </p:cTn>
                  </p:par>
                  <p:par>
                    <p:cTn id="129" fill="hold">
                      <p:stCondLst>
                        <p:cond delay="indefinite"/>
                      </p:stCondLst>
                      <p:childTnLst>
                        <p:par>
                          <p:cTn id="130" fill="hold">
                            <p:stCondLst>
                              <p:cond delay="0"/>
                            </p:stCondLst>
                            <p:childTnLst>
                              <p:par>
                                <p:cTn id="131" presetID="54" presetClass="entr" presetSubtype="0" accel="100000" fill="hold" nodeType="clickEffect">
                                  <p:stCondLst>
                                    <p:cond delay="0"/>
                                  </p:stCondLst>
                                  <p:childTnLst>
                                    <p:set>
                                      <p:cBhvr>
                                        <p:cTn id="132" dur="1" fill="hold">
                                          <p:stCondLst>
                                            <p:cond delay="0"/>
                                          </p:stCondLst>
                                        </p:cTn>
                                        <p:tgtEl>
                                          <p:spTgt spid="3">
                                            <p:txEl>
                                              <p:pRg st="14" end="14"/>
                                            </p:txEl>
                                          </p:spTgt>
                                        </p:tgtEl>
                                        <p:attrNameLst>
                                          <p:attrName>style.visibility</p:attrName>
                                        </p:attrNameLst>
                                      </p:cBhvr>
                                      <p:to>
                                        <p:strVal val="visible"/>
                                      </p:to>
                                    </p:set>
                                    <p:anim calcmode="lin" valueType="num">
                                      <p:cBhvr>
                                        <p:cTn id="133" dur="1000" fill="hold"/>
                                        <p:tgtEl>
                                          <p:spTgt spid="3">
                                            <p:txEl>
                                              <p:pRg st="14" end="14"/>
                                            </p:txEl>
                                          </p:spTgt>
                                        </p:tgtEl>
                                        <p:attrNameLst>
                                          <p:attrName>ppt_w</p:attrName>
                                        </p:attrNameLst>
                                      </p:cBhvr>
                                      <p:tavLst>
                                        <p:tav tm="0">
                                          <p:val>
                                            <p:strVal val="#ppt_w*0.05"/>
                                          </p:val>
                                        </p:tav>
                                        <p:tav tm="100000">
                                          <p:val>
                                            <p:strVal val="#ppt_w"/>
                                          </p:val>
                                        </p:tav>
                                      </p:tavLst>
                                    </p:anim>
                                    <p:anim calcmode="lin" valueType="num">
                                      <p:cBhvr>
                                        <p:cTn id="134" dur="1000" fill="hold"/>
                                        <p:tgtEl>
                                          <p:spTgt spid="3">
                                            <p:txEl>
                                              <p:pRg st="14" end="14"/>
                                            </p:txEl>
                                          </p:spTgt>
                                        </p:tgtEl>
                                        <p:attrNameLst>
                                          <p:attrName>ppt_h</p:attrName>
                                        </p:attrNameLst>
                                      </p:cBhvr>
                                      <p:tavLst>
                                        <p:tav tm="0">
                                          <p:val>
                                            <p:strVal val="#ppt_h"/>
                                          </p:val>
                                        </p:tav>
                                        <p:tav tm="100000">
                                          <p:val>
                                            <p:strVal val="#ppt_h"/>
                                          </p:val>
                                        </p:tav>
                                      </p:tavLst>
                                    </p:anim>
                                    <p:anim calcmode="lin" valueType="num">
                                      <p:cBhvr>
                                        <p:cTn id="135" dur="1000" fill="hold"/>
                                        <p:tgtEl>
                                          <p:spTgt spid="3">
                                            <p:txEl>
                                              <p:pRg st="14" end="14"/>
                                            </p:txEl>
                                          </p:spTgt>
                                        </p:tgtEl>
                                        <p:attrNameLst>
                                          <p:attrName>ppt_x</p:attrName>
                                        </p:attrNameLst>
                                      </p:cBhvr>
                                      <p:tavLst>
                                        <p:tav tm="0">
                                          <p:val>
                                            <p:strVal val="#ppt_x-.2"/>
                                          </p:val>
                                        </p:tav>
                                        <p:tav tm="100000">
                                          <p:val>
                                            <p:strVal val="#ppt_x"/>
                                          </p:val>
                                        </p:tav>
                                      </p:tavLst>
                                    </p:anim>
                                    <p:anim calcmode="lin" valueType="num">
                                      <p:cBhvr>
                                        <p:cTn id="136" dur="1000" fill="hold"/>
                                        <p:tgtEl>
                                          <p:spTgt spid="3">
                                            <p:txEl>
                                              <p:pRg st="14" end="14"/>
                                            </p:txEl>
                                          </p:spTgt>
                                        </p:tgtEl>
                                        <p:attrNameLst>
                                          <p:attrName>ppt_y</p:attrName>
                                        </p:attrNameLst>
                                      </p:cBhvr>
                                      <p:tavLst>
                                        <p:tav tm="0">
                                          <p:val>
                                            <p:strVal val="#ppt_y"/>
                                          </p:val>
                                        </p:tav>
                                        <p:tav tm="100000">
                                          <p:val>
                                            <p:strVal val="#ppt_y"/>
                                          </p:val>
                                        </p:tav>
                                      </p:tavLst>
                                    </p:anim>
                                    <p:animEffect transition="in" filter="fade">
                                      <p:cBhvr>
                                        <p:cTn id="137" dur="1000"/>
                                        <p:tgtEl>
                                          <p:spTgt spid="3">
                                            <p:txEl>
                                              <p:pRg st="14" end="14"/>
                                            </p:txEl>
                                          </p:spTgt>
                                        </p:tgtEl>
                                      </p:cBhvr>
                                    </p:animEffect>
                                  </p:childTnLst>
                                </p:cTn>
                              </p:par>
                            </p:childTnLst>
                          </p:cTn>
                        </p:par>
                      </p:childTnLst>
                    </p:cTn>
                  </p:par>
                  <p:par>
                    <p:cTn id="138" fill="hold">
                      <p:stCondLst>
                        <p:cond delay="indefinite"/>
                      </p:stCondLst>
                      <p:childTnLst>
                        <p:par>
                          <p:cTn id="139" fill="hold">
                            <p:stCondLst>
                              <p:cond delay="0"/>
                            </p:stCondLst>
                            <p:childTnLst>
                              <p:par>
                                <p:cTn id="140" presetID="54" presetClass="entr" presetSubtype="0" accel="100000" fill="hold" nodeType="clickEffect">
                                  <p:stCondLst>
                                    <p:cond delay="0"/>
                                  </p:stCondLst>
                                  <p:childTnLst>
                                    <p:set>
                                      <p:cBhvr>
                                        <p:cTn id="141" dur="1" fill="hold">
                                          <p:stCondLst>
                                            <p:cond delay="0"/>
                                          </p:stCondLst>
                                        </p:cTn>
                                        <p:tgtEl>
                                          <p:spTgt spid="3">
                                            <p:txEl>
                                              <p:pRg st="15" end="15"/>
                                            </p:txEl>
                                          </p:spTgt>
                                        </p:tgtEl>
                                        <p:attrNameLst>
                                          <p:attrName>style.visibility</p:attrName>
                                        </p:attrNameLst>
                                      </p:cBhvr>
                                      <p:to>
                                        <p:strVal val="visible"/>
                                      </p:to>
                                    </p:set>
                                    <p:anim calcmode="lin" valueType="num">
                                      <p:cBhvr>
                                        <p:cTn id="142" dur="1000" fill="hold"/>
                                        <p:tgtEl>
                                          <p:spTgt spid="3">
                                            <p:txEl>
                                              <p:pRg st="15" end="15"/>
                                            </p:txEl>
                                          </p:spTgt>
                                        </p:tgtEl>
                                        <p:attrNameLst>
                                          <p:attrName>ppt_w</p:attrName>
                                        </p:attrNameLst>
                                      </p:cBhvr>
                                      <p:tavLst>
                                        <p:tav tm="0">
                                          <p:val>
                                            <p:strVal val="#ppt_w*0.05"/>
                                          </p:val>
                                        </p:tav>
                                        <p:tav tm="100000">
                                          <p:val>
                                            <p:strVal val="#ppt_w"/>
                                          </p:val>
                                        </p:tav>
                                      </p:tavLst>
                                    </p:anim>
                                    <p:anim calcmode="lin" valueType="num">
                                      <p:cBhvr>
                                        <p:cTn id="143" dur="1000" fill="hold"/>
                                        <p:tgtEl>
                                          <p:spTgt spid="3">
                                            <p:txEl>
                                              <p:pRg st="15" end="15"/>
                                            </p:txEl>
                                          </p:spTgt>
                                        </p:tgtEl>
                                        <p:attrNameLst>
                                          <p:attrName>ppt_h</p:attrName>
                                        </p:attrNameLst>
                                      </p:cBhvr>
                                      <p:tavLst>
                                        <p:tav tm="0">
                                          <p:val>
                                            <p:strVal val="#ppt_h"/>
                                          </p:val>
                                        </p:tav>
                                        <p:tav tm="100000">
                                          <p:val>
                                            <p:strVal val="#ppt_h"/>
                                          </p:val>
                                        </p:tav>
                                      </p:tavLst>
                                    </p:anim>
                                    <p:anim calcmode="lin" valueType="num">
                                      <p:cBhvr>
                                        <p:cTn id="144" dur="1000" fill="hold"/>
                                        <p:tgtEl>
                                          <p:spTgt spid="3">
                                            <p:txEl>
                                              <p:pRg st="15" end="15"/>
                                            </p:txEl>
                                          </p:spTgt>
                                        </p:tgtEl>
                                        <p:attrNameLst>
                                          <p:attrName>ppt_x</p:attrName>
                                        </p:attrNameLst>
                                      </p:cBhvr>
                                      <p:tavLst>
                                        <p:tav tm="0">
                                          <p:val>
                                            <p:strVal val="#ppt_x-.2"/>
                                          </p:val>
                                        </p:tav>
                                        <p:tav tm="100000">
                                          <p:val>
                                            <p:strVal val="#ppt_x"/>
                                          </p:val>
                                        </p:tav>
                                      </p:tavLst>
                                    </p:anim>
                                    <p:anim calcmode="lin" valueType="num">
                                      <p:cBhvr>
                                        <p:cTn id="145" dur="1000" fill="hold"/>
                                        <p:tgtEl>
                                          <p:spTgt spid="3">
                                            <p:txEl>
                                              <p:pRg st="15" end="15"/>
                                            </p:txEl>
                                          </p:spTgt>
                                        </p:tgtEl>
                                        <p:attrNameLst>
                                          <p:attrName>ppt_y</p:attrName>
                                        </p:attrNameLst>
                                      </p:cBhvr>
                                      <p:tavLst>
                                        <p:tav tm="0">
                                          <p:val>
                                            <p:strVal val="#ppt_y"/>
                                          </p:val>
                                        </p:tav>
                                        <p:tav tm="100000">
                                          <p:val>
                                            <p:strVal val="#ppt_y"/>
                                          </p:val>
                                        </p:tav>
                                      </p:tavLst>
                                    </p:anim>
                                    <p:animEffect transition="in" filter="fade">
                                      <p:cBhvr>
                                        <p:cTn id="146" dur="1000"/>
                                        <p:tgtEl>
                                          <p:spTgt spid="3">
                                            <p:txEl>
                                              <p:pRg st="15" end="15"/>
                                            </p:txEl>
                                          </p:spTgt>
                                        </p:tgtEl>
                                      </p:cBhvr>
                                    </p:animEffect>
                                  </p:childTnLst>
                                </p:cTn>
                              </p:par>
                            </p:childTnLst>
                          </p:cTn>
                        </p:par>
                      </p:childTnLst>
                    </p:cTn>
                  </p:par>
                  <p:par>
                    <p:cTn id="147" fill="hold">
                      <p:stCondLst>
                        <p:cond delay="indefinite"/>
                      </p:stCondLst>
                      <p:childTnLst>
                        <p:par>
                          <p:cTn id="148" fill="hold">
                            <p:stCondLst>
                              <p:cond delay="0"/>
                            </p:stCondLst>
                            <p:childTnLst>
                              <p:par>
                                <p:cTn id="149" presetID="54" presetClass="entr" presetSubtype="0" accel="100000" fill="hold" nodeType="clickEffect">
                                  <p:stCondLst>
                                    <p:cond delay="0"/>
                                  </p:stCondLst>
                                  <p:childTnLst>
                                    <p:set>
                                      <p:cBhvr>
                                        <p:cTn id="150" dur="1" fill="hold">
                                          <p:stCondLst>
                                            <p:cond delay="0"/>
                                          </p:stCondLst>
                                        </p:cTn>
                                        <p:tgtEl>
                                          <p:spTgt spid="3">
                                            <p:txEl>
                                              <p:pRg st="16" end="16"/>
                                            </p:txEl>
                                          </p:spTgt>
                                        </p:tgtEl>
                                        <p:attrNameLst>
                                          <p:attrName>style.visibility</p:attrName>
                                        </p:attrNameLst>
                                      </p:cBhvr>
                                      <p:to>
                                        <p:strVal val="visible"/>
                                      </p:to>
                                    </p:set>
                                    <p:anim calcmode="lin" valueType="num">
                                      <p:cBhvr>
                                        <p:cTn id="151" dur="1000" fill="hold"/>
                                        <p:tgtEl>
                                          <p:spTgt spid="3">
                                            <p:txEl>
                                              <p:pRg st="16" end="16"/>
                                            </p:txEl>
                                          </p:spTgt>
                                        </p:tgtEl>
                                        <p:attrNameLst>
                                          <p:attrName>ppt_w</p:attrName>
                                        </p:attrNameLst>
                                      </p:cBhvr>
                                      <p:tavLst>
                                        <p:tav tm="0">
                                          <p:val>
                                            <p:strVal val="#ppt_w*0.05"/>
                                          </p:val>
                                        </p:tav>
                                        <p:tav tm="100000">
                                          <p:val>
                                            <p:strVal val="#ppt_w"/>
                                          </p:val>
                                        </p:tav>
                                      </p:tavLst>
                                    </p:anim>
                                    <p:anim calcmode="lin" valueType="num">
                                      <p:cBhvr>
                                        <p:cTn id="152" dur="1000" fill="hold"/>
                                        <p:tgtEl>
                                          <p:spTgt spid="3">
                                            <p:txEl>
                                              <p:pRg st="16" end="16"/>
                                            </p:txEl>
                                          </p:spTgt>
                                        </p:tgtEl>
                                        <p:attrNameLst>
                                          <p:attrName>ppt_h</p:attrName>
                                        </p:attrNameLst>
                                      </p:cBhvr>
                                      <p:tavLst>
                                        <p:tav tm="0">
                                          <p:val>
                                            <p:strVal val="#ppt_h"/>
                                          </p:val>
                                        </p:tav>
                                        <p:tav tm="100000">
                                          <p:val>
                                            <p:strVal val="#ppt_h"/>
                                          </p:val>
                                        </p:tav>
                                      </p:tavLst>
                                    </p:anim>
                                    <p:anim calcmode="lin" valueType="num">
                                      <p:cBhvr>
                                        <p:cTn id="153" dur="1000" fill="hold"/>
                                        <p:tgtEl>
                                          <p:spTgt spid="3">
                                            <p:txEl>
                                              <p:pRg st="16" end="16"/>
                                            </p:txEl>
                                          </p:spTgt>
                                        </p:tgtEl>
                                        <p:attrNameLst>
                                          <p:attrName>ppt_x</p:attrName>
                                        </p:attrNameLst>
                                      </p:cBhvr>
                                      <p:tavLst>
                                        <p:tav tm="0">
                                          <p:val>
                                            <p:strVal val="#ppt_x-.2"/>
                                          </p:val>
                                        </p:tav>
                                        <p:tav tm="100000">
                                          <p:val>
                                            <p:strVal val="#ppt_x"/>
                                          </p:val>
                                        </p:tav>
                                      </p:tavLst>
                                    </p:anim>
                                    <p:anim calcmode="lin" valueType="num">
                                      <p:cBhvr>
                                        <p:cTn id="154" dur="1000" fill="hold"/>
                                        <p:tgtEl>
                                          <p:spTgt spid="3">
                                            <p:txEl>
                                              <p:pRg st="16" end="16"/>
                                            </p:txEl>
                                          </p:spTgt>
                                        </p:tgtEl>
                                        <p:attrNameLst>
                                          <p:attrName>ppt_y</p:attrName>
                                        </p:attrNameLst>
                                      </p:cBhvr>
                                      <p:tavLst>
                                        <p:tav tm="0">
                                          <p:val>
                                            <p:strVal val="#ppt_y"/>
                                          </p:val>
                                        </p:tav>
                                        <p:tav tm="100000">
                                          <p:val>
                                            <p:strVal val="#ppt_y"/>
                                          </p:val>
                                        </p:tav>
                                      </p:tavLst>
                                    </p:anim>
                                    <p:animEffect transition="in" filter="fade">
                                      <p:cBhvr>
                                        <p:cTn id="155" dur="1000"/>
                                        <p:tgtEl>
                                          <p:spTgt spid="3">
                                            <p:txEl>
                                              <p:pRg st="16" end="16"/>
                                            </p:txEl>
                                          </p:spTgt>
                                        </p:tgtEl>
                                      </p:cBhvr>
                                    </p:animEffect>
                                  </p:childTnLst>
                                </p:cTn>
                              </p:par>
                            </p:childTnLst>
                          </p:cTn>
                        </p:par>
                      </p:childTnLst>
                    </p:cTn>
                  </p:par>
                  <p:par>
                    <p:cTn id="156" fill="hold">
                      <p:stCondLst>
                        <p:cond delay="indefinite"/>
                      </p:stCondLst>
                      <p:childTnLst>
                        <p:par>
                          <p:cTn id="157" fill="hold">
                            <p:stCondLst>
                              <p:cond delay="0"/>
                            </p:stCondLst>
                            <p:childTnLst>
                              <p:par>
                                <p:cTn id="158" presetID="54" presetClass="entr" presetSubtype="0" accel="100000" fill="hold" nodeType="clickEffect">
                                  <p:stCondLst>
                                    <p:cond delay="0"/>
                                  </p:stCondLst>
                                  <p:childTnLst>
                                    <p:set>
                                      <p:cBhvr>
                                        <p:cTn id="159" dur="1" fill="hold">
                                          <p:stCondLst>
                                            <p:cond delay="0"/>
                                          </p:stCondLst>
                                        </p:cTn>
                                        <p:tgtEl>
                                          <p:spTgt spid="3">
                                            <p:txEl>
                                              <p:pRg st="17" end="17"/>
                                            </p:txEl>
                                          </p:spTgt>
                                        </p:tgtEl>
                                        <p:attrNameLst>
                                          <p:attrName>style.visibility</p:attrName>
                                        </p:attrNameLst>
                                      </p:cBhvr>
                                      <p:to>
                                        <p:strVal val="visible"/>
                                      </p:to>
                                    </p:set>
                                    <p:anim calcmode="lin" valueType="num">
                                      <p:cBhvr>
                                        <p:cTn id="160" dur="1000" fill="hold"/>
                                        <p:tgtEl>
                                          <p:spTgt spid="3">
                                            <p:txEl>
                                              <p:pRg st="17" end="17"/>
                                            </p:txEl>
                                          </p:spTgt>
                                        </p:tgtEl>
                                        <p:attrNameLst>
                                          <p:attrName>ppt_w</p:attrName>
                                        </p:attrNameLst>
                                      </p:cBhvr>
                                      <p:tavLst>
                                        <p:tav tm="0">
                                          <p:val>
                                            <p:strVal val="#ppt_w*0.05"/>
                                          </p:val>
                                        </p:tav>
                                        <p:tav tm="100000">
                                          <p:val>
                                            <p:strVal val="#ppt_w"/>
                                          </p:val>
                                        </p:tav>
                                      </p:tavLst>
                                    </p:anim>
                                    <p:anim calcmode="lin" valueType="num">
                                      <p:cBhvr>
                                        <p:cTn id="161" dur="1000" fill="hold"/>
                                        <p:tgtEl>
                                          <p:spTgt spid="3">
                                            <p:txEl>
                                              <p:pRg st="17" end="17"/>
                                            </p:txEl>
                                          </p:spTgt>
                                        </p:tgtEl>
                                        <p:attrNameLst>
                                          <p:attrName>ppt_h</p:attrName>
                                        </p:attrNameLst>
                                      </p:cBhvr>
                                      <p:tavLst>
                                        <p:tav tm="0">
                                          <p:val>
                                            <p:strVal val="#ppt_h"/>
                                          </p:val>
                                        </p:tav>
                                        <p:tav tm="100000">
                                          <p:val>
                                            <p:strVal val="#ppt_h"/>
                                          </p:val>
                                        </p:tav>
                                      </p:tavLst>
                                    </p:anim>
                                    <p:anim calcmode="lin" valueType="num">
                                      <p:cBhvr>
                                        <p:cTn id="162" dur="1000" fill="hold"/>
                                        <p:tgtEl>
                                          <p:spTgt spid="3">
                                            <p:txEl>
                                              <p:pRg st="17" end="17"/>
                                            </p:txEl>
                                          </p:spTgt>
                                        </p:tgtEl>
                                        <p:attrNameLst>
                                          <p:attrName>ppt_x</p:attrName>
                                        </p:attrNameLst>
                                      </p:cBhvr>
                                      <p:tavLst>
                                        <p:tav tm="0">
                                          <p:val>
                                            <p:strVal val="#ppt_x-.2"/>
                                          </p:val>
                                        </p:tav>
                                        <p:tav tm="100000">
                                          <p:val>
                                            <p:strVal val="#ppt_x"/>
                                          </p:val>
                                        </p:tav>
                                      </p:tavLst>
                                    </p:anim>
                                    <p:anim calcmode="lin" valueType="num">
                                      <p:cBhvr>
                                        <p:cTn id="163" dur="1000" fill="hold"/>
                                        <p:tgtEl>
                                          <p:spTgt spid="3">
                                            <p:txEl>
                                              <p:pRg st="17" end="17"/>
                                            </p:txEl>
                                          </p:spTgt>
                                        </p:tgtEl>
                                        <p:attrNameLst>
                                          <p:attrName>ppt_y</p:attrName>
                                        </p:attrNameLst>
                                      </p:cBhvr>
                                      <p:tavLst>
                                        <p:tav tm="0">
                                          <p:val>
                                            <p:strVal val="#ppt_y"/>
                                          </p:val>
                                        </p:tav>
                                        <p:tav tm="100000">
                                          <p:val>
                                            <p:strVal val="#ppt_y"/>
                                          </p:val>
                                        </p:tav>
                                      </p:tavLst>
                                    </p:anim>
                                    <p:animEffect transition="in" filter="fade">
                                      <p:cBhvr>
                                        <p:cTn id="164" dur="1000"/>
                                        <p:tgtEl>
                                          <p:spTgt spid="3">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String Interpolation</a:t>
            </a:r>
            <a:endParaRPr lang="en-US" b="1" dirty="0"/>
          </a:p>
        </p:txBody>
      </p:sp>
      <p:sp>
        <p:nvSpPr>
          <p:cNvPr id="3" name="Content Placeholder 2"/>
          <p:cNvSpPr>
            <a:spLocks noGrp="1"/>
          </p:cNvSpPr>
          <p:nvPr>
            <p:ph idx="1"/>
          </p:nvPr>
        </p:nvSpPr>
        <p:spPr>
          <a:xfrm>
            <a:off x="457200" y="1600200"/>
            <a:ext cx="8229600" cy="4648199"/>
          </a:xfrm>
        </p:spPr>
        <p:txBody>
          <a:bodyPr>
            <a:normAutofit fontScale="85000" lnSpcReduction="20000"/>
          </a:bodyPr>
          <a:lstStyle/>
          <a:p>
            <a:pPr algn="just"/>
            <a:r>
              <a:rPr lang="en-US" sz="2800" dirty="0" smtClean="0"/>
              <a:t>To offer developers the maximum flexibility when working with string values, PHP offers a means for both literal and figurative interpretation. </a:t>
            </a:r>
          </a:p>
          <a:p>
            <a:pPr algn="just"/>
            <a:r>
              <a:rPr lang="en-US" sz="2800" dirty="0" smtClean="0"/>
              <a:t>For example, consider the following string:</a:t>
            </a:r>
          </a:p>
          <a:p>
            <a:pPr algn="ctr">
              <a:buNone/>
            </a:pPr>
            <a:r>
              <a:rPr lang="en-US" sz="2400" i="1" dirty="0" smtClean="0"/>
              <a:t>The $animal jumped over the wall.\n</a:t>
            </a:r>
          </a:p>
          <a:p>
            <a:pPr algn="just"/>
            <a:r>
              <a:rPr lang="en-US" sz="2800" dirty="0" smtClean="0"/>
              <a:t>You might assume that $animal is a variable and that \n is a newline character, and therefore both should be interpreted accordingly.</a:t>
            </a:r>
          </a:p>
          <a:p>
            <a:pPr algn="just"/>
            <a:r>
              <a:rPr lang="en-US" sz="2800" dirty="0" smtClean="0"/>
              <a:t>What if you want to output the string exactly as it is written, or perhaps you want the newline to be rendered but want the variable to display in its literal form ($animal), or vice versa?</a:t>
            </a:r>
          </a:p>
          <a:p>
            <a:pPr algn="just"/>
            <a:r>
              <a:rPr lang="en-US" sz="2800" dirty="0" smtClean="0"/>
              <a:t>All of these variations are possible in PHP, depending on how the strings are enclosed and whether certain key characters are escaped through a predefined sequence.</a:t>
            </a:r>
            <a:endParaRPr lang="en-US"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1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10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17"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8"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0" dur="10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10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26"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7"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29" dur="10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10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35"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36"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38" dur="10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1000" fill="hold"/>
                                        <p:tgtEl>
                                          <p:spTgt spid="3">
                                            <p:txEl>
                                              <p:pRg st="4" end="4"/>
                                            </p:txEl>
                                          </p:spTgt>
                                        </p:tgtEl>
                                        <p:attrNameLst>
                                          <p:attrName>ppt_w</p:attrName>
                                        </p:attrNameLst>
                                      </p:cBhvr>
                                      <p:tavLst>
                                        <p:tav tm="0">
                                          <p:val>
                                            <p:strVal val="#ppt_w*0.05"/>
                                          </p:val>
                                        </p:tav>
                                        <p:tav tm="100000">
                                          <p:val>
                                            <p:strVal val="#ppt_w"/>
                                          </p:val>
                                        </p:tav>
                                      </p:tavLst>
                                    </p:anim>
                                    <p:anim calcmode="lin" valueType="num">
                                      <p:cBhvr>
                                        <p:cTn id="44"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45"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46" dur="10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47" dur="10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4" presetClass="entr" presetSubtype="0" accel="100000" fill="hold"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 calcmode="lin" valueType="num">
                                      <p:cBhvr>
                                        <p:cTn id="52" dur="1000" fill="hold"/>
                                        <p:tgtEl>
                                          <p:spTgt spid="3">
                                            <p:txEl>
                                              <p:pRg st="5" end="5"/>
                                            </p:txEl>
                                          </p:spTgt>
                                        </p:tgtEl>
                                        <p:attrNameLst>
                                          <p:attrName>ppt_w</p:attrName>
                                        </p:attrNameLst>
                                      </p:cBhvr>
                                      <p:tavLst>
                                        <p:tav tm="0">
                                          <p:val>
                                            <p:strVal val="#ppt_w*0.05"/>
                                          </p:val>
                                        </p:tav>
                                        <p:tav tm="100000">
                                          <p:val>
                                            <p:strVal val="#ppt_w"/>
                                          </p:val>
                                        </p:tav>
                                      </p:tavLst>
                                    </p:anim>
                                    <p:anim calcmode="lin" valueType="num">
                                      <p:cBhvr>
                                        <p:cTn id="53"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54" dur="1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55" dur="10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56"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763000" cy="6477000"/>
          </a:xfrm>
        </p:spPr>
        <p:txBody>
          <a:bodyPr>
            <a:normAutofit fontScale="92500" lnSpcReduction="20000"/>
          </a:bodyPr>
          <a:lstStyle/>
          <a:p>
            <a:pPr algn="just">
              <a:buNone/>
            </a:pPr>
            <a:r>
              <a:rPr lang="en-US" sz="2400" dirty="0" smtClean="0"/>
              <a:t>	</a:t>
            </a:r>
            <a:r>
              <a:rPr lang="en-US" sz="2100" b="1" dirty="0" smtClean="0"/>
              <a:t>Global Variables</a:t>
            </a:r>
          </a:p>
          <a:p>
            <a:pPr algn="just"/>
            <a:r>
              <a:rPr lang="en-US" sz="2100" dirty="0" smtClean="0"/>
              <a:t>In contrast to local variables, a global variable can be accessed in any part of the program.</a:t>
            </a:r>
          </a:p>
          <a:p>
            <a:pPr algn="just"/>
            <a:r>
              <a:rPr lang="en-US" sz="2100" dirty="0" smtClean="0"/>
              <a:t>To modify a global variable, however, it must be explicitly declared to be global in the function in which it is to be modified.</a:t>
            </a:r>
          </a:p>
          <a:p>
            <a:pPr algn="just"/>
            <a:r>
              <a:rPr lang="en-US" sz="2100" dirty="0" smtClean="0"/>
              <a:t>This is accomplished by placing the keyword GLOBAL in front of the variable name.</a:t>
            </a:r>
          </a:p>
          <a:p>
            <a:pPr algn="just">
              <a:buNone/>
            </a:pPr>
            <a:r>
              <a:rPr lang="en-US" sz="1800" b="1" dirty="0" smtClean="0"/>
              <a:t>	Example</a:t>
            </a:r>
          </a:p>
          <a:p>
            <a:pPr algn="just">
              <a:buNone/>
            </a:pPr>
            <a:r>
              <a:rPr lang="en-US" sz="2100" dirty="0" smtClean="0"/>
              <a:t>	</a:t>
            </a:r>
            <a:r>
              <a:rPr lang="en-US" sz="1800" dirty="0" smtClean="0"/>
              <a:t>$</a:t>
            </a:r>
            <a:r>
              <a:rPr lang="en-US" sz="1800" dirty="0" err="1" smtClean="0"/>
              <a:t>somevar</a:t>
            </a:r>
            <a:r>
              <a:rPr lang="en-US" sz="1800" dirty="0" smtClean="0"/>
              <a:t> = 15;</a:t>
            </a:r>
          </a:p>
          <a:p>
            <a:pPr algn="just">
              <a:buNone/>
            </a:pPr>
            <a:r>
              <a:rPr lang="en-US" sz="1800" dirty="0" smtClean="0"/>
              <a:t>	function </a:t>
            </a:r>
            <a:r>
              <a:rPr lang="en-US" sz="1800" dirty="0" err="1" smtClean="0"/>
              <a:t>addit</a:t>
            </a:r>
            <a:r>
              <a:rPr lang="en-US" sz="1800" dirty="0" smtClean="0"/>
              <a:t>() {</a:t>
            </a:r>
          </a:p>
          <a:p>
            <a:pPr algn="just">
              <a:buNone/>
            </a:pPr>
            <a:r>
              <a:rPr lang="en-US" sz="1800" dirty="0" smtClean="0"/>
              <a:t>	GLOBAL $</a:t>
            </a:r>
            <a:r>
              <a:rPr lang="en-US" sz="1800" dirty="0" err="1" smtClean="0"/>
              <a:t>somevar</a:t>
            </a:r>
            <a:r>
              <a:rPr lang="en-US" sz="1800" dirty="0" smtClean="0"/>
              <a:t>;</a:t>
            </a:r>
          </a:p>
          <a:p>
            <a:pPr algn="just">
              <a:buNone/>
            </a:pPr>
            <a:r>
              <a:rPr lang="en-US" sz="1800" dirty="0" smtClean="0"/>
              <a:t>	$</a:t>
            </a:r>
            <a:r>
              <a:rPr lang="en-US" sz="1800" dirty="0" err="1" smtClean="0"/>
              <a:t>somevar</a:t>
            </a:r>
            <a:r>
              <a:rPr lang="en-US" sz="1800" dirty="0" smtClean="0"/>
              <a:t>++;</a:t>
            </a:r>
          </a:p>
          <a:p>
            <a:pPr algn="just">
              <a:buNone/>
            </a:pPr>
            <a:r>
              <a:rPr lang="en-US" sz="1800" dirty="0" smtClean="0"/>
              <a:t>	echo "</a:t>
            </a:r>
            <a:r>
              <a:rPr lang="en-US" sz="1800" dirty="0" err="1" smtClean="0"/>
              <a:t>Somevar</a:t>
            </a:r>
            <a:r>
              <a:rPr lang="en-US" sz="1800" dirty="0" smtClean="0"/>
              <a:t> is $</a:t>
            </a:r>
            <a:r>
              <a:rPr lang="en-US" sz="1800" dirty="0" err="1" smtClean="0"/>
              <a:t>somevar</a:t>
            </a:r>
            <a:r>
              <a:rPr lang="en-US" sz="1800" dirty="0" smtClean="0"/>
              <a:t>";</a:t>
            </a:r>
          </a:p>
          <a:p>
            <a:pPr algn="just">
              <a:buNone/>
            </a:pPr>
            <a:r>
              <a:rPr lang="en-US" sz="1800" dirty="0" smtClean="0"/>
              <a:t>	}</a:t>
            </a:r>
          </a:p>
          <a:p>
            <a:pPr algn="just">
              <a:buNone/>
            </a:pPr>
            <a:r>
              <a:rPr lang="en-US" sz="1800" dirty="0" smtClean="0"/>
              <a:t>	</a:t>
            </a:r>
            <a:r>
              <a:rPr lang="en-US" sz="1800" dirty="0" err="1" smtClean="0"/>
              <a:t>addit</a:t>
            </a:r>
            <a:r>
              <a:rPr lang="en-US" sz="1800" dirty="0" smtClean="0"/>
              <a:t>();</a:t>
            </a:r>
          </a:p>
          <a:p>
            <a:pPr algn="just"/>
            <a:r>
              <a:rPr lang="en-US" sz="2100" dirty="0" smtClean="0"/>
              <a:t>The displayed value of $</a:t>
            </a:r>
            <a:r>
              <a:rPr lang="en-US" sz="2100" dirty="0" err="1" smtClean="0"/>
              <a:t>somevar</a:t>
            </a:r>
            <a:r>
              <a:rPr lang="en-US" sz="2100" dirty="0" smtClean="0"/>
              <a:t> would be 16. However, if you were to omit the line, GLOBAL $</a:t>
            </a:r>
            <a:r>
              <a:rPr lang="en-US" sz="2100" dirty="0" err="1" smtClean="0"/>
              <a:t>somevar</a:t>
            </a:r>
            <a:r>
              <a:rPr lang="en-US" sz="2100" dirty="0" smtClean="0"/>
              <a:t>; </a:t>
            </a:r>
          </a:p>
          <a:p>
            <a:pPr algn="just"/>
            <a:r>
              <a:rPr lang="en-US" sz="2100" dirty="0" smtClean="0"/>
              <a:t>The variable $</a:t>
            </a:r>
            <a:r>
              <a:rPr lang="en-US" sz="2100" dirty="0" err="1" smtClean="0"/>
              <a:t>somevar</a:t>
            </a:r>
            <a:r>
              <a:rPr lang="en-US" sz="2100" dirty="0" smtClean="0"/>
              <a:t> would be assigned the value 1 because $</a:t>
            </a:r>
            <a:r>
              <a:rPr lang="en-US" sz="2100" dirty="0" err="1" smtClean="0"/>
              <a:t>somevar</a:t>
            </a:r>
            <a:r>
              <a:rPr lang="en-US" sz="2100" dirty="0" smtClean="0"/>
              <a:t> would then be considered local within the </a:t>
            </a:r>
            <a:r>
              <a:rPr lang="en-US" sz="2100" dirty="0" err="1" smtClean="0"/>
              <a:t>addit</a:t>
            </a:r>
            <a:r>
              <a:rPr lang="en-US" sz="2100" dirty="0" smtClean="0"/>
              <a:t>() function.</a:t>
            </a:r>
          </a:p>
          <a:p>
            <a:pPr algn="just"/>
            <a:r>
              <a:rPr lang="en-US" sz="2100" dirty="0" smtClean="0"/>
              <a:t>This local declaration would be implicitly set to 0 and then incremented by 1 to display the value 1.</a:t>
            </a:r>
          </a:p>
          <a:p>
            <a:pPr algn="just"/>
            <a:r>
              <a:rPr lang="en-US" sz="2100" dirty="0" smtClean="0"/>
              <a:t>An alternative method for declaring a variable to be global is to use PHP’s $GLOBALS array.</a:t>
            </a:r>
            <a:endParaRPr lang="en-US" sz="21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String Interpolation</a:t>
            </a:r>
            <a:endParaRPr lang="en-US" dirty="0"/>
          </a:p>
        </p:txBody>
      </p:sp>
      <p:sp>
        <p:nvSpPr>
          <p:cNvPr id="3" name="Content Placeholder 2"/>
          <p:cNvSpPr>
            <a:spLocks noGrp="1"/>
          </p:cNvSpPr>
          <p:nvPr>
            <p:ph idx="1"/>
          </p:nvPr>
        </p:nvSpPr>
        <p:spPr/>
        <p:txBody>
          <a:bodyPr>
            <a:normAutofit fontScale="55000" lnSpcReduction="20000"/>
          </a:bodyPr>
          <a:lstStyle/>
          <a:p>
            <a:pPr algn="just"/>
            <a:r>
              <a:rPr lang="en-US" b="1" dirty="0" smtClean="0"/>
              <a:t>Double Quotes</a:t>
            </a:r>
          </a:p>
          <a:p>
            <a:pPr algn="just"/>
            <a:r>
              <a:rPr lang="en-US" dirty="0" smtClean="0"/>
              <a:t>Strings enclosed in double quotes are the most commonly used in most PHP scripts because they offer the most flexibility.</a:t>
            </a:r>
          </a:p>
          <a:p>
            <a:r>
              <a:rPr lang="en-US" dirty="0" smtClean="0"/>
              <a:t>Consider the following example:</a:t>
            </a:r>
          </a:p>
          <a:p>
            <a:pPr lvl="2">
              <a:buNone/>
            </a:pPr>
            <a:r>
              <a:rPr lang="en-US" dirty="0" smtClean="0"/>
              <a:t>&lt;?php</a:t>
            </a:r>
          </a:p>
          <a:p>
            <a:pPr lvl="2">
              <a:buNone/>
            </a:pPr>
            <a:r>
              <a:rPr lang="en-US" dirty="0" smtClean="0"/>
              <a:t>$sport = "boxing";</a:t>
            </a:r>
          </a:p>
          <a:p>
            <a:pPr lvl="2">
              <a:buNone/>
            </a:pPr>
            <a:r>
              <a:rPr lang="en-US" dirty="0" smtClean="0"/>
              <a:t>echo "Jason's favorite sport is $sport.";</a:t>
            </a:r>
          </a:p>
          <a:p>
            <a:pPr lvl="2">
              <a:buNone/>
            </a:pPr>
            <a:r>
              <a:rPr lang="en-US" dirty="0" smtClean="0"/>
              <a:t>?&gt;</a:t>
            </a:r>
          </a:p>
          <a:p>
            <a:r>
              <a:rPr lang="en-US" dirty="0" smtClean="0"/>
              <a:t>Output:</a:t>
            </a:r>
          </a:p>
          <a:p>
            <a:pPr lvl="2">
              <a:buNone/>
            </a:pPr>
            <a:r>
              <a:rPr lang="en-US" dirty="0" smtClean="0"/>
              <a:t>Jason's favorite sport is boxing.</a:t>
            </a:r>
          </a:p>
          <a:p>
            <a:r>
              <a:rPr lang="en-US" dirty="0" smtClean="0"/>
              <a:t>Escape sequences are also parsed. Consider this example:</a:t>
            </a:r>
          </a:p>
          <a:p>
            <a:pPr lvl="2">
              <a:buNone/>
            </a:pPr>
            <a:r>
              <a:rPr lang="en-US" dirty="0" smtClean="0"/>
              <a:t>&lt;?php</a:t>
            </a:r>
          </a:p>
          <a:p>
            <a:pPr lvl="2">
              <a:buNone/>
            </a:pPr>
            <a:r>
              <a:rPr lang="en-US" dirty="0" smtClean="0"/>
              <a:t>$output = "This is one line.\</a:t>
            </a:r>
            <a:r>
              <a:rPr lang="en-US" dirty="0" err="1" smtClean="0"/>
              <a:t>nAnd</a:t>
            </a:r>
            <a:r>
              <a:rPr lang="en-US" dirty="0" smtClean="0"/>
              <a:t> this is another line.";</a:t>
            </a:r>
          </a:p>
          <a:p>
            <a:pPr lvl="2">
              <a:buNone/>
            </a:pPr>
            <a:r>
              <a:rPr lang="en-US" dirty="0" smtClean="0"/>
              <a:t>echo $output;</a:t>
            </a:r>
          </a:p>
          <a:p>
            <a:pPr lvl="2">
              <a:buNone/>
            </a:pPr>
            <a:r>
              <a:rPr lang="en-US" dirty="0" smtClean="0"/>
              <a:t>?&gt;</a:t>
            </a:r>
          </a:p>
          <a:p>
            <a:r>
              <a:rPr lang="en-US" dirty="0" smtClean="0"/>
              <a:t>Output:</a:t>
            </a:r>
          </a:p>
          <a:p>
            <a:pPr lvl="2">
              <a:buNone/>
            </a:pPr>
            <a:r>
              <a:rPr lang="en-US" dirty="0" smtClean="0"/>
              <a:t>This is one line.</a:t>
            </a:r>
          </a:p>
          <a:p>
            <a:pPr lvl="2">
              <a:buNone/>
            </a:pPr>
            <a:r>
              <a:rPr lang="en-US" dirty="0" smtClean="0"/>
              <a:t>And this is another line.</a:t>
            </a:r>
            <a:endParaRPr lang="en-US" dirty="0"/>
          </a:p>
        </p:txBody>
      </p:sp>
      <p:pic>
        <p:nvPicPr>
          <p:cNvPr id="1026" name="Picture 2"/>
          <p:cNvPicPr>
            <a:picLocks noChangeAspect="1" noChangeArrowheads="1"/>
          </p:cNvPicPr>
          <p:nvPr/>
        </p:nvPicPr>
        <p:blipFill>
          <a:blip r:embed="rId2" cstate="print"/>
          <a:srcRect l="13470" t="40625" r="52562" b="15625"/>
          <a:stretch>
            <a:fillRect/>
          </a:stretch>
        </p:blipFill>
        <p:spPr bwMode="auto">
          <a:xfrm>
            <a:off x="5486400" y="4191000"/>
            <a:ext cx="3472543" cy="2514600"/>
          </a:xfrm>
          <a:prstGeom prst="rect">
            <a:avLst/>
          </a:prstGeom>
          <a:noFill/>
          <a:ln w="9525">
            <a:noFill/>
            <a:miter lim="800000"/>
            <a:headEnd/>
            <a:tailEnd/>
          </a:ln>
        </p:spPr>
      </p:pic>
      <p:pic>
        <p:nvPicPr>
          <p:cNvPr id="1027" name="Picture 3"/>
          <p:cNvPicPr>
            <a:picLocks noChangeAspect="1" noChangeArrowheads="1"/>
          </p:cNvPicPr>
          <p:nvPr/>
        </p:nvPicPr>
        <p:blipFill>
          <a:blip r:embed="rId2" cstate="print"/>
          <a:srcRect l="20132" t="36458" r="60542" b="59375"/>
          <a:stretch>
            <a:fillRect/>
          </a:stretch>
        </p:blipFill>
        <p:spPr bwMode="auto">
          <a:xfrm>
            <a:off x="5943600" y="3505200"/>
            <a:ext cx="25146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1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10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17"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8"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0" dur="10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10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26"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7"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29" dur="10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10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35"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36"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38" dur="10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1000" fill="hold"/>
                                        <p:tgtEl>
                                          <p:spTgt spid="3">
                                            <p:txEl>
                                              <p:pRg st="4" end="4"/>
                                            </p:txEl>
                                          </p:spTgt>
                                        </p:tgtEl>
                                        <p:attrNameLst>
                                          <p:attrName>ppt_w</p:attrName>
                                        </p:attrNameLst>
                                      </p:cBhvr>
                                      <p:tavLst>
                                        <p:tav tm="0">
                                          <p:val>
                                            <p:strVal val="#ppt_w*0.05"/>
                                          </p:val>
                                        </p:tav>
                                        <p:tav tm="100000">
                                          <p:val>
                                            <p:strVal val="#ppt_w"/>
                                          </p:val>
                                        </p:tav>
                                      </p:tavLst>
                                    </p:anim>
                                    <p:anim calcmode="lin" valueType="num">
                                      <p:cBhvr>
                                        <p:cTn id="44"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45"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46" dur="10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47" dur="10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4" presetClass="entr" presetSubtype="0" accel="100000" fill="hold"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 calcmode="lin" valueType="num">
                                      <p:cBhvr>
                                        <p:cTn id="52" dur="1000" fill="hold"/>
                                        <p:tgtEl>
                                          <p:spTgt spid="3">
                                            <p:txEl>
                                              <p:pRg st="5" end="5"/>
                                            </p:txEl>
                                          </p:spTgt>
                                        </p:tgtEl>
                                        <p:attrNameLst>
                                          <p:attrName>ppt_w</p:attrName>
                                        </p:attrNameLst>
                                      </p:cBhvr>
                                      <p:tavLst>
                                        <p:tav tm="0">
                                          <p:val>
                                            <p:strVal val="#ppt_w*0.05"/>
                                          </p:val>
                                        </p:tav>
                                        <p:tav tm="100000">
                                          <p:val>
                                            <p:strVal val="#ppt_w"/>
                                          </p:val>
                                        </p:tav>
                                      </p:tavLst>
                                    </p:anim>
                                    <p:anim calcmode="lin" valueType="num">
                                      <p:cBhvr>
                                        <p:cTn id="53"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54" dur="1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55" dur="10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56" dur="1000"/>
                                        <p:tgtEl>
                                          <p:spTgt spid="3">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4" presetClass="entr" presetSubtype="0" accel="100000" fill="hold"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 calcmode="lin" valueType="num">
                                      <p:cBhvr>
                                        <p:cTn id="61" dur="1000" fill="hold"/>
                                        <p:tgtEl>
                                          <p:spTgt spid="3">
                                            <p:txEl>
                                              <p:pRg st="6" end="6"/>
                                            </p:txEl>
                                          </p:spTgt>
                                        </p:tgtEl>
                                        <p:attrNameLst>
                                          <p:attrName>ppt_w</p:attrName>
                                        </p:attrNameLst>
                                      </p:cBhvr>
                                      <p:tavLst>
                                        <p:tav tm="0">
                                          <p:val>
                                            <p:strVal val="#ppt_w*0.05"/>
                                          </p:val>
                                        </p:tav>
                                        <p:tav tm="100000">
                                          <p:val>
                                            <p:strVal val="#ppt_w"/>
                                          </p:val>
                                        </p:tav>
                                      </p:tavLst>
                                    </p:anim>
                                    <p:anim calcmode="lin" valueType="num">
                                      <p:cBhvr>
                                        <p:cTn id="62" dur="1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63" dur="10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64" dur="1000" fill="hold"/>
                                        <p:tgtEl>
                                          <p:spTgt spid="3">
                                            <p:txEl>
                                              <p:pRg st="6" end="6"/>
                                            </p:txEl>
                                          </p:spTgt>
                                        </p:tgtEl>
                                        <p:attrNameLst>
                                          <p:attrName>ppt_y</p:attrName>
                                        </p:attrNameLst>
                                      </p:cBhvr>
                                      <p:tavLst>
                                        <p:tav tm="0">
                                          <p:val>
                                            <p:strVal val="#ppt_y"/>
                                          </p:val>
                                        </p:tav>
                                        <p:tav tm="100000">
                                          <p:val>
                                            <p:strVal val="#ppt_y"/>
                                          </p:val>
                                        </p:tav>
                                      </p:tavLst>
                                    </p:anim>
                                    <p:animEffect transition="in" filter="fade">
                                      <p:cBhvr>
                                        <p:cTn id="65" dur="1000"/>
                                        <p:tgtEl>
                                          <p:spTgt spid="3">
                                            <p:txEl>
                                              <p:pRg st="6" end="6"/>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4" presetClass="entr" presetSubtype="0" accel="100000" fill="hold" nodeType="clickEffect">
                                  <p:stCondLst>
                                    <p:cond delay="0"/>
                                  </p:stCondLst>
                                  <p:childTnLst>
                                    <p:set>
                                      <p:cBhvr>
                                        <p:cTn id="69" dur="1" fill="hold">
                                          <p:stCondLst>
                                            <p:cond delay="0"/>
                                          </p:stCondLst>
                                        </p:cTn>
                                        <p:tgtEl>
                                          <p:spTgt spid="3">
                                            <p:txEl>
                                              <p:pRg st="7" end="7"/>
                                            </p:txEl>
                                          </p:spTgt>
                                        </p:tgtEl>
                                        <p:attrNameLst>
                                          <p:attrName>style.visibility</p:attrName>
                                        </p:attrNameLst>
                                      </p:cBhvr>
                                      <p:to>
                                        <p:strVal val="visible"/>
                                      </p:to>
                                    </p:set>
                                    <p:anim calcmode="lin" valueType="num">
                                      <p:cBhvr>
                                        <p:cTn id="70" dur="1000" fill="hold"/>
                                        <p:tgtEl>
                                          <p:spTgt spid="3">
                                            <p:txEl>
                                              <p:pRg st="7" end="7"/>
                                            </p:txEl>
                                          </p:spTgt>
                                        </p:tgtEl>
                                        <p:attrNameLst>
                                          <p:attrName>ppt_w</p:attrName>
                                        </p:attrNameLst>
                                      </p:cBhvr>
                                      <p:tavLst>
                                        <p:tav tm="0">
                                          <p:val>
                                            <p:strVal val="#ppt_w*0.05"/>
                                          </p:val>
                                        </p:tav>
                                        <p:tav tm="100000">
                                          <p:val>
                                            <p:strVal val="#ppt_w"/>
                                          </p:val>
                                        </p:tav>
                                      </p:tavLst>
                                    </p:anim>
                                    <p:anim calcmode="lin" valueType="num">
                                      <p:cBhvr>
                                        <p:cTn id="71" dur="10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72" dur="1000" fill="hold"/>
                                        <p:tgtEl>
                                          <p:spTgt spid="3">
                                            <p:txEl>
                                              <p:pRg st="7" end="7"/>
                                            </p:txEl>
                                          </p:spTgt>
                                        </p:tgtEl>
                                        <p:attrNameLst>
                                          <p:attrName>ppt_x</p:attrName>
                                        </p:attrNameLst>
                                      </p:cBhvr>
                                      <p:tavLst>
                                        <p:tav tm="0">
                                          <p:val>
                                            <p:strVal val="#ppt_x-.2"/>
                                          </p:val>
                                        </p:tav>
                                        <p:tav tm="100000">
                                          <p:val>
                                            <p:strVal val="#ppt_x"/>
                                          </p:val>
                                        </p:tav>
                                      </p:tavLst>
                                    </p:anim>
                                    <p:anim calcmode="lin" valueType="num">
                                      <p:cBhvr>
                                        <p:cTn id="73" dur="1000" fill="hold"/>
                                        <p:tgtEl>
                                          <p:spTgt spid="3">
                                            <p:txEl>
                                              <p:pRg st="7" end="7"/>
                                            </p:txEl>
                                          </p:spTgt>
                                        </p:tgtEl>
                                        <p:attrNameLst>
                                          <p:attrName>ppt_y</p:attrName>
                                        </p:attrNameLst>
                                      </p:cBhvr>
                                      <p:tavLst>
                                        <p:tav tm="0">
                                          <p:val>
                                            <p:strVal val="#ppt_y"/>
                                          </p:val>
                                        </p:tav>
                                        <p:tav tm="100000">
                                          <p:val>
                                            <p:strVal val="#ppt_y"/>
                                          </p:val>
                                        </p:tav>
                                      </p:tavLst>
                                    </p:anim>
                                    <p:animEffect transition="in" filter="fade">
                                      <p:cBhvr>
                                        <p:cTn id="74" dur="1000"/>
                                        <p:tgtEl>
                                          <p:spTgt spid="3">
                                            <p:txEl>
                                              <p:pRg st="7" end="7"/>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54" presetClass="entr" presetSubtype="0" accel="100000" fill="hold" nodeType="clickEffect">
                                  <p:stCondLst>
                                    <p:cond delay="0"/>
                                  </p:stCondLst>
                                  <p:childTnLst>
                                    <p:set>
                                      <p:cBhvr>
                                        <p:cTn id="78" dur="1" fill="hold">
                                          <p:stCondLst>
                                            <p:cond delay="0"/>
                                          </p:stCondLst>
                                        </p:cTn>
                                        <p:tgtEl>
                                          <p:spTgt spid="3">
                                            <p:txEl>
                                              <p:pRg st="8" end="8"/>
                                            </p:txEl>
                                          </p:spTgt>
                                        </p:tgtEl>
                                        <p:attrNameLst>
                                          <p:attrName>style.visibility</p:attrName>
                                        </p:attrNameLst>
                                      </p:cBhvr>
                                      <p:to>
                                        <p:strVal val="visible"/>
                                      </p:to>
                                    </p:set>
                                    <p:anim calcmode="lin" valueType="num">
                                      <p:cBhvr>
                                        <p:cTn id="79" dur="1000" fill="hold"/>
                                        <p:tgtEl>
                                          <p:spTgt spid="3">
                                            <p:txEl>
                                              <p:pRg st="8" end="8"/>
                                            </p:txEl>
                                          </p:spTgt>
                                        </p:tgtEl>
                                        <p:attrNameLst>
                                          <p:attrName>ppt_w</p:attrName>
                                        </p:attrNameLst>
                                      </p:cBhvr>
                                      <p:tavLst>
                                        <p:tav tm="0">
                                          <p:val>
                                            <p:strVal val="#ppt_w*0.05"/>
                                          </p:val>
                                        </p:tav>
                                        <p:tav tm="100000">
                                          <p:val>
                                            <p:strVal val="#ppt_w"/>
                                          </p:val>
                                        </p:tav>
                                      </p:tavLst>
                                    </p:anim>
                                    <p:anim calcmode="lin" valueType="num">
                                      <p:cBhvr>
                                        <p:cTn id="80" dur="1000" fill="hold"/>
                                        <p:tgtEl>
                                          <p:spTgt spid="3">
                                            <p:txEl>
                                              <p:pRg st="8" end="8"/>
                                            </p:txEl>
                                          </p:spTgt>
                                        </p:tgtEl>
                                        <p:attrNameLst>
                                          <p:attrName>ppt_h</p:attrName>
                                        </p:attrNameLst>
                                      </p:cBhvr>
                                      <p:tavLst>
                                        <p:tav tm="0">
                                          <p:val>
                                            <p:strVal val="#ppt_h"/>
                                          </p:val>
                                        </p:tav>
                                        <p:tav tm="100000">
                                          <p:val>
                                            <p:strVal val="#ppt_h"/>
                                          </p:val>
                                        </p:tav>
                                      </p:tavLst>
                                    </p:anim>
                                    <p:anim calcmode="lin" valueType="num">
                                      <p:cBhvr>
                                        <p:cTn id="81" dur="1000" fill="hold"/>
                                        <p:tgtEl>
                                          <p:spTgt spid="3">
                                            <p:txEl>
                                              <p:pRg st="8" end="8"/>
                                            </p:txEl>
                                          </p:spTgt>
                                        </p:tgtEl>
                                        <p:attrNameLst>
                                          <p:attrName>ppt_x</p:attrName>
                                        </p:attrNameLst>
                                      </p:cBhvr>
                                      <p:tavLst>
                                        <p:tav tm="0">
                                          <p:val>
                                            <p:strVal val="#ppt_x-.2"/>
                                          </p:val>
                                        </p:tav>
                                        <p:tav tm="100000">
                                          <p:val>
                                            <p:strVal val="#ppt_x"/>
                                          </p:val>
                                        </p:tav>
                                      </p:tavLst>
                                    </p:anim>
                                    <p:anim calcmode="lin" valueType="num">
                                      <p:cBhvr>
                                        <p:cTn id="82" dur="1000" fill="hold"/>
                                        <p:tgtEl>
                                          <p:spTgt spid="3">
                                            <p:txEl>
                                              <p:pRg st="8" end="8"/>
                                            </p:txEl>
                                          </p:spTgt>
                                        </p:tgtEl>
                                        <p:attrNameLst>
                                          <p:attrName>ppt_y</p:attrName>
                                        </p:attrNameLst>
                                      </p:cBhvr>
                                      <p:tavLst>
                                        <p:tav tm="0">
                                          <p:val>
                                            <p:strVal val="#ppt_y"/>
                                          </p:val>
                                        </p:tav>
                                        <p:tav tm="100000">
                                          <p:val>
                                            <p:strVal val="#ppt_y"/>
                                          </p:val>
                                        </p:tav>
                                      </p:tavLst>
                                    </p:anim>
                                    <p:animEffect transition="in" filter="fade">
                                      <p:cBhvr>
                                        <p:cTn id="83" dur="1000"/>
                                        <p:tgtEl>
                                          <p:spTgt spid="3">
                                            <p:txEl>
                                              <p:pRg st="8" end="8"/>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54" presetClass="entr" presetSubtype="0" accel="100000" fill="hold" nodeType="clickEffect">
                                  <p:stCondLst>
                                    <p:cond delay="0"/>
                                  </p:stCondLst>
                                  <p:childTnLst>
                                    <p:set>
                                      <p:cBhvr>
                                        <p:cTn id="87" dur="1" fill="hold">
                                          <p:stCondLst>
                                            <p:cond delay="0"/>
                                          </p:stCondLst>
                                        </p:cTn>
                                        <p:tgtEl>
                                          <p:spTgt spid="3">
                                            <p:txEl>
                                              <p:pRg st="9" end="9"/>
                                            </p:txEl>
                                          </p:spTgt>
                                        </p:tgtEl>
                                        <p:attrNameLst>
                                          <p:attrName>style.visibility</p:attrName>
                                        </p:attrNameLst>
                                      </p:cBhvr>
                                      <p:to>
                                        <p:strVal val="visible"/>
                                      </p:to>
                                    </p:set>
                                    <p:anim calcmode="lin" valueType="num">
                                      <p:cBhvr>
                                        <p:cTn id="88" dur="1000" fill="hold"/>
                                        <p:tgtEl>
                                          <p:spTgt spid="3">
                                            <p:txEl>
                                              <p:pRg st="9" end="9"/>
                                            </p:txEl>
                                          </p:spTgt>
                                        </p:tgtEl>
                                        <p:attrNameLst>
                                          <p:attrName>ppt_w</p:attrName>
                                        </p:attrNameLst>
                                      </p:cBhvr>
                                      <p:tavLst>
                                        <p:tav tm="0">
                                          <p:val>
                                            <p:strVal val="#ppt_w*0.05"/>
                                          </p:val>
                                        </p:tav>
                                        <p:tav tm="100000">
                                          <p:val>
                                            <p:strVal val="#ppt_w"/>
                                          </p:val>
                                        </p:tav>
                                      </p:tavLst>
                                    </p:anim>
                                    <p:anim calcmode="lin" valueType="num">
                                      <p:cBhvr>
                                        <p:cTn id="89" dur="1000" fill="hold"/>
                                        <p:tgtEl>
                                          <p:spTgt spid="3">
                                            <p:txEl>
                                              <p:pRg st="9" end="9"/>
                                            </p:txEl>
                                          </p:spTgt>
                                        </p:tgtEl>
                                        <p:attrNameLst>
                                          <p:attrName>ppt_h</p:attrName>
                                        </p:attrNameLst>
                                      </p:cBhvr>
                                      <p:tavLst>
                                        <p:tav tm="0">
                                          <p:val>
                                            <p:strVal val="#ppt_h"/>
                                          </p:val>
                                        </p:tav>
                                        <p:tav tm="100000">
                                          <p:val>
                                            <p:strVal val="#ppt_h"/>
                                          </p:val>
                                        </p:tav>
                                      </p:tavLst>
                                    </p:anim>
                                    <p:anim calcmode="lin" valueType="num">
                                      <p:cBhvr>
                                        <p:cTn id="90" dur="1000" fill="hold"/>
                                        <p:tgtEl>
                                          <p:spTgt spid="3">
                                            <p:txEl>
                                              <p:pRg st="9" end="9"/>
                                            </p:txEl>
                                          </p:spTgt>
                                        </p:tgtEl>
                                        <p:attrNameLst>
                                          <p:attrName>ppt_x</p:attrName>
                                        </p:attrNameLst>
                                      </p:cBhvr>
                                      <p:tavLst>
                                        <p:tav tm="0">
                                          <p:val>
                                            <p:strVal val="#ppt_x-.2"/>
                                          </p:val>
                                        </p:tav>
                                        <p:tav tm="100000">
                                          <p:val>
                                            <p:strVal val="#ppt_x"/>
                                          </p:val>
                                        </p:tav>
                                      </p:tavLst>
                                    </p:anim>
                                    <p:anim calcmode="lin" valueType="num">
                                      <p:cBhvr>
                                        <p:cTn id="91" dur="1000" fill="hold"/>
                                        <p:tgtEl>
                                          <p:spTgt spid="3">
                                            <p:txEl>
                                              <p:pRg st="9" end="9"/>
                                            </p:txEl>
                                          </p:spTgt>
                                        </p:tgtEl>
                                        <p:attrNameLst>
                                          <p:attrName>ppt_y</p:attrName>
                                        </p:attrNameLst>
                                      </p:cBhvr>
                                      <p:tavLst>
                                        <p:tav tm="0">
                                          <p:val>
                                            <p:strVal val="#ppt_y"/>
                                          </p:val>
                                        </p:tav>
                                        <p:tav tm="100000">
                                          <p:val>
                                            <p:strVal val="#ppt_y"/>
                                          </p:val>
                                        </p:tav>
                                      </p:tavLst>
                                    </p:anim>
                                    <p:animEffect transition="in" filter="fade">
                                      <p:cBhvr>
                                        <p:cTn id="92" dur="1000"/>
                                        <p:tgtEl>
                                          <p:spTgt spid="3">
                                            <p:txEl>
                                              <p:pRg st="9" end="9"/>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54" presetClass="entr" presetSubtype="0" accel="100000" fill="hold" nodeType="clickEffect">
                                  <p:stCondLst>
                                    <p:cond delay="0"/>
                                  </p:stCondLst>
                                  <p:childTnLst>
                                    <p:set>
                                      <p:cBhvr>
                                        <p:cTn id="96" dur="1" fill="hold">
                                          <p:stCondLst>
                                            <p:cond delay="0"/>
                                          </p:stCondLst>
                                        </p:cTn>
                                        <p:tgtEl>
                                          <p:spTgt spid="3">
                                            <p:txEl>
                                              <p:pRg st="10" end="10"/>
                                            </p:txEl>
                                          </p:spTgt>
                                        </p:tgtEl>
                                        <p:attrNameLst>
                                          <p:attrName>style.visibility</p:attrName>
                                        </p:attrNameLst>
                                      </p:cBhvr>
                                      <p:to>
                                        <p:strVal val="visible"/>
                                      </p:to>
                                    </p:set>
                                    <p:anim calcmode="lin" valueType="num">
                                      <p:cBhvr>
                                        <p:cTn id="97" dur="1000" fill="hold"/>
                                        <p:tgtEl>
                                          <p:spTgt spid="3">
                                            <p:txEl>
                                              <p:pRg st="10" end="10"/>
                                            </p:txEl>
                                          </p:spTgt>
                                        </p:tgtEl>
                                        <p:attrNameLst>
                                          <p:attrName>ppt_w</p:attrName>
                                        </p:attrNameLst>
                                      </p:cBhvr>
                                      <p:tavLst>
                                        <p:tav tm="0">
                                          <p:val>
                                            <p:strVal val="#ppt_w*0.05"/>
                                          </p:val>
                                        </p:tav>
                                        <p:tav tm="100000">
                                          <p:val>
                                            <p:strVal val="#ppt_w"/>
                                          </p:val>
                                        </p:tav>
                                      </p:tavLst>
                                    </p:anim>
                                    <p:anim calcmode="lin" valueType="num">
                                      <p:cBhvr>
                                        <p:cTn id="98" dur="1000" fill="hold"/>
                                        <p:tgtEl>
                                          <p:spTgt spid="3">
                                            <p:txEl>
                                              <p:pRg st="10" end="10"/>
                                            </p:txEl>
                                          </p:spTgt>
                                        </p:tgtEl>
                                        <p:attrNameLst>
                                          <p:attrName>ppt_h</p:attrName>
                                        </p:attrNameLst>
                                      </p:cBhvr>
                                      <p:tavLst>
                                        <p:tav tm="0">
                                          <p:val>
                                            <p:strVal val="#ppt_h"/>
                                          </p:val>
                                        </p:tav>
                                        <p:tav tm="100000">
                                          <p:val>
                                            <p:strVal val="#ppt_h"/>
                                          </p:val>
                                        </p:tav>
                                      </p:tavLst>
                                    </p:anim>
                                    <p:anim calcmode="lin" valueType="num">
                                      <p:cBhvr>
                                        <p:cTn id="99" dur="1000" fill="hold"/>
                                        <p:tgtEl>
                                          <p:spTgt spid="3">
                                            <p:txEl>
                                              <p:pRg st="10" end="10"/>
                                            </p:txEl>
                                          </p:spTgt>
                                        </p:tgtEl>
                                        <p:attrNameLst>
                                          <p:attrName>ppt_x</p:attrName>
                                        </p:attrNameLst>
                                      </p:cBhvr>
                                      <p:tavLst>
                                        <p:tav tm="0">
                                          <p:val>
                                            <p:strVal val="#ppt_x-.2"/>
                                          </p:val>
                                        </p:tav>
                                        <p:tav tm="100000">
                                          <p:val>
                                            <p:strVal val="#ppt_x"/>
                                          </p:val>
                                        </p:tav>
                                      </p:tavLst>
                                    </p:anim>
                                    <p:anim calcmode="lin" valueType="num">
                                      <p:cBhvr>
                                        <p:cTn id="100" dur="1000" fill="hold"/>
                                        <p:tgtEl>
                                          <p:spTgt spid="3">
                                            <p:txEl>
                                              <p:pRg st="10" end="10"/>
                                            </p:txEl>
                                          </p:spTgt>
                                        </p:tgtEl>
                                        <p:attrNameLst>
                                          <p:attrName>ppt_y</p:attrName>
                                        </p:attrNameLst>
                                      </p:cBhvr>
                                      <p:tavLst>
                                        <p:tav tm="0">
                                          <p:val>
                                            <p:strVal val="#ppt_y"/>
                                          </p:val>
                                        </p:tav>
                                        <p:tav tm="100000">
                                          <p:val>
                                            <p:strVal val="#ppt_y"/>
                                          </p:val>
                                        </p:tav>
                                      </p:tavLst>
                                    </p:anim>
                                    <p:animEffect transition="in" filter="fade">
                                      <p:cBhvr>
                                        <p:cTn id="101" dur="1000"/>
                                        <p:tgtEl>
                                          <p:spTgt spid="3">
                                            <p:txEl>
                                              <p:pRg st="10" end="10"/>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54" presetClass="entr" presetSubtype="0" accel="100000" fill="hold" nodeType="clickEffect">
                                  <p:stCondLst>
                                    <p:cond delay="0"/>
                                  </p:stCondLst>
                                  <p:childTnLst>
                                    <p:set>
                                      <p:cBhvr>
                                        <p:cTn id="105" dur="1" fill="hold">
                                          <p:stCondLst>
                                            <p:cond delay="0"/>
                                          </p:stCondLst>
                                        </p:cTn>
                                        <p:tgtEl>
                                          <p:spTgt spid="3">
                                            <p:txEl>
                                              <p:pRg st="11" end="11"/>
                                            </p:txEl>
                                          </p:spTgt>
                                        </p:tgtEl>
                                        <p:attrNameLst>
                                          <p:attrName>style.visibility</p:attrName>
                                        </p:attrNameLst>
                                      </p:cBhvr>
                                      <p:to>
                                        <p:strVal val="visible"/>
                                      </p:to>
                                    </p:set>
                                    <p:anim calcmode="lin" valueType="num">
                                      <p:cBhvr>
                                        <p:cTn id="106" dur="1000" fill="hold"/>
                                        <p:tgtEl>
                                          <p:spTgt spid="3">
                                            <p:txEl>
                                              <p:pRg st="11" end="11"/>
                                            </p:txEl>
                                          </p:spTgt>
                                        </p:tgtEl>
                                        <p:attrNameLst>
                                          <p:attrName>ppt_w</p:attrName>
                                        </p:attrNameLst>
                                      </p:cBhvr>
                                      <p:tavLst>
                                        <p:tav tm="0">
                                          <p:val>
                                            <p:strVal val="#ppt_w*0.05"/>
                                          </p:val>
                                        </p:tav>
                                        <p:tav tm="100000">
                                          <p:val>
                                            <p:strVal val="#ppt_w"/>
                                          </p:val>
                                        </p:tav>
                                      </p:tavLst>
                                    </p:anim>
                                    <p:anim calcmode="lin" valueType="num">
                                      <p:cBhvr>
                                        <p:cTn id="107" dur="1000" fill="hold"/>
                                        <p:tgtEl>
                                          <p:spTgt spid="3">
                                            <p:txEl>
                                              <p:pRg st="11" end="11"/>
                                            </p:txEl>
                                          </p:spTgt>
                                        </p:tgtEl>
                                        <p:attrNameLst>
                                          <p:attrName>ppt_h</p:attrName>
                                        </p:attrNameLst>
                                      </p:cBhvr>
                                      <p:tavLst>
                                        <p:tav tm="0">
                                          <p:val>
                                            <p:strVal val="#ppt_h"/>
                                          </p:val>
                                        </p:tav>
                                        <p:tav tm="100000">
                                          <p:val>
                                            <p:strVal val="#ppt_h"/>
                                          </p:val>
                                        </p:tav>
                                      </p:tavLst>
                                    </p:anim>
                                    <p:anim calcmode="lin" valueType="num">
                                      <p:cBhvr>
                                        <p:cTn id="108" dur="1000" fill="hold"/>
                                        <p:tgtEl>
                                          <p:spTgt spid="3">
                                            <p:txEl>
                                              <p:pRg st="11" end="11"/>
                                            </p:txEl>
                                          </p:spTgt>
                                        </p:tgtEl>
                                        <p:attrNameLst>
                                          <p:attrName>ppt_x</p:attrName>
                                        </p:attrNameLst>
                                      </p:cBhvr>
                                      <p:tavLst>
                                        <p:tav tm="0">
                                          <p:val>
                                            <p:strVal val="#ppt_x-.2"/>
                                          </p:val>
                                        </p:tav>
                                        <p:tav tm="100000">
                                          <p:val>
                                            <p:strVal val="#ppt_x"/>
                                          </p:val>
                                        </p:tav>
                                      </p:tavLst>
                                    </p:anim>
                                    <p:anim calcmode="lin" valueType="num">
                                      <p:cBhvr>
                                        <p:cTn id="109" dur="1000" fill="hold"/>
                                        <p:tgtEl>
                                          <p:spTgt spid="3">
                                            <p:txEl>
                                              <p:pRg st="11" end="11"/>
                                            </p:txEl>
                                          </p:spTgt>
                                        </p:tgtEl>
                                        <p:attrNameLst>
                                          <p:attrName>ppt_y</p:attrName>
                                        </p:attrNameLst>
                                      </p:cBhvr>
                                      <p:tavLst>
                                        <p:tav tm="0">
                                          <p:val>
                                            <p:strVal val="#ppt_y"/>
                                          </p:val>
                                        </p:tav>
                                        <p:tav tm="100000">
                                          <p:val>
                                            <p:strVal val="#ppt_y"/>
                                          </p:val>
                                        </p:tav>
                                      </p:tavLst>
                                    </p:anim>
                                    <p:animEffect transition="in" filter="fade">
                                      <p:cBhvr>
                                        <p:cTn id="110" dur="1000"/>
                                        <p:tgtEl>
                                          <p:spTgt spid="3">
                                            <p:txEl>
                                              <p:pRg st="11" end="11"/>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54" presetClass="entr" presetSubtype="0" accel="100000" fill="hold" nodeType="clickEffect">
                                  <p:stCondLst>
                                    <p:cond delay="0"/>
                                  </p:stCondLst>
                                  <p:childTnLst>
                                    <p:set>
                                      <p:cBhvr>
                                        <p:cTn id="114" dur="1" fill="hold">
                                          <p:stCondLst>
                                            <p:cond delay="0"/>
                                          </p:stCondLst>
                                        </p:cTn>
                                        <p:tgtEl>
                                          <p:spTgt spid="3">
                                            <p:txEl>
                                              <p:pRg st="12" end="12"/>
                                            </p:txEl>
                                          </p:spTgt>
                                        </p:tgtEl>
                                        <p:attrNameLst>
                                          <p:attrName>style.visibility</p:attrName>
                                        </p:attrNameLst>
                                      </p:cBhvr>
                                      <p:to>
                                        <p:strVal val="visible"/>
                                      </p:to>
                                    </p:set>
                                    <p:anim calcmode="lin" valueType="num">
                                      <p:cBhvr>
                                        <p:cTn id="115" dur="1000" fill="hold"/>
                                        <p:tgtEl>
                                          <p:spTgt spid="3">
                                            <p:txEl>
                                              <p:pRg st="12" end="12"/>
                                            </p:txEl>
                                          </p:spTgt>
                                        </p:tgtEl>
                                        <p:attrNameLst>
                                          <p:attrName>ppt_w</p:attrName>
                                        </p:attrNameLst>
                                      </p:cBhvr>
                                      <p:tavLst>
                                        <p:tav tm="0">
                                          <p:val>
                                            <p:strVal val="#ppt_w*0.05"/>
                                          </p:val>
                                        </p:tav>
                                        <p:tav tm="100000">
                                          <p:val>
                                            <p:strVal val="#ppt_w"/>
                                          </p:val>
                                        </p:tav>
                                      </p:tavLst>
                                    </p:anim>
                                    <p:anim calcmode="lin" valueType="num">
                                      <p:cBhvr>
                                        <p:cTn id="116" dur="1000" fill="hold"/>
                                        <p:tgtEl>
                                          <p:spTgt spid="3">
                                            <p:txEl>
                                              <p:pRg st="12" end="12"/>
                                            </p:txEl>
                                          </p:spTgt>
                                        </p:tgtEl>
                                        <p:attrNameLst>
                                          <p:attrName>ppt_h</p:attrName>
                                        </p:attrNameLst>
                                      </p:cBhvr>
                                      <p:tavLst>
                                        <p:tav tm="0">
                                          <p:val>
                                            <p:strVal val="#ppt_h"/>
                                          </p:val>
                                        </p:tav>
                                        <p:tav tm="100000">
                                          <p:val>
                                            <p:strVal val="#ppt_h"/>
                                          </p:val>
                                        </p:tav>
                                      </p:tavLst>
                                    </p:anim>
                                    <p:anim calcmode="lin" valueType="num">
                                      <p:cBhvr>
                                        <p:cTn id="117" dur="1000" fill="hold"/>
                                        <p:tgtEl>
                                          <p:spTgt spid="3">
                                            <p:txEl>
                                              <p:pRg st="12" end="12"/>
                                            </p:txEl>
                                          </p:spTgt>
                                        </p:tgtEl>
                                        <p:attrNameLst>
                                          <p:attrName>ppt_x</p:attrName>
                                        </p:attrNameLst>
                                      </p:cBhvr>
                                      <p:tavLst>
                                        <p:tav tm="0">
                                          <p:val>
                                            <p:strVal val="#ppt_x-.2"/>
                                          </p:val>
                                        </p:tav>
                                        <p:tav tm="100000">
                                          <p:val>
                                            <p:strVal val="#ppt_x"/>
                                          </p:val>
                                        </p:tav>
                                      </p:tavLst>
                                    </p:anim>
                                    <p:anim calcmode="lin" valueType="num">
                                      <p:cBhvr>
                                        <p:cTn id="118" dur="1000" fill="hold"/>
                                        <p:tgtEl>
                                          <p:spTgt spid="3">
                                            <p:txEl>
                                              <p:pRg st="12" end="12"/>
                                            </p:txEl>
                                          </p:spTgt>
                                        </p:tgtEl>
                                        <p:attrNameLst>
                                          <p:attrName>ppt_y</p:attrName>
                                        </p:attrNameLst>
                                      </p:cBhvr>
                                      <p:tavLst>
                                        <p:tav tm="0">
                                          <p:val>
                                            <p:strVal val="#ppt_y"/>
                                          </p:val>
                                        </p:tav>
                                        <p:tav tm="100000">
                                          <p:val>
                                            <p:strVal val="#ppt_y"/>
                                          </p:val>
                                        </p:tav>
                                      </p:tavLst>
                                    </p:anim>
                                    <p:animEffect transition="in" filter="fade">
                                      <p:cBhvr>
                                        <p:cTn id="119" dur="1000"/>
                                        <p:tgtEl>
                                          <p:spTgt spid="3">
                                            <p:txEl>
                                              <p:pRg st="12" end="12"/>
                                            </p:txEl>
                                          </p:spTgt>
                                        </p:tgtEl>
                                      </p:cBhvr>
                                    </p:animEffect>
                                  </p:childTnLst>
                                </p:cTn>
                              </p:par>
                            </p:childTnLst>
                          </p:cTn>
                        </p:par>
                      </p:childTnLst>
                    </p:cTn>
                  </p:par>
                  <p:par>
                    <p:cTn id="120" fill="hold">
                      <p:stCondLst>
                        <p:cond delay="indefinite"/>
                      </p:stCondLst>
                      <p:childTnLst>
                        <p:par>
                          <p:cTn id="121" fill="hold">
                            <p:stCondLst>
                              <p:cond delay="0"/>
                            </p:stCondLst>
                            <p:childTnLst>
                              <p:par>
                                <p:cTn id="122" presetID="54" presetClass="entr" presetSubtype="0" accel="100000" fill="hold" nodeType="clickEffect">
                                  <p:stCondLst>
                                    <p:cond delay="0"/>
                                  </p:stCondLst>
                                  <p:childTnLst>
                                    <p:set>
                                      <p:cBhvr>
                                        <p:cTn id="123" dur="1" fill="hold">
                                          <p:stCondLst>
                                            <p:cond delay="0"/>
                                          </p:stCondLst>
                                        </p:cTn>
                                        <p:tgtEl>
                                          <p:spTgt spid="3">
                                            <p:txEl>
                                              <p:pRg st="13" end="13"/>
                                            </p:txEl>
                                          </p:spTgt>
                                        </p:tgtEl>
                                        <p:attrNameLst>
                                          <p:attrName>style.visibility</p:attrName>
                                        </p:attrNameLst>
                                      </p:cBhvr>
                                      <p:to>
                                        <p:strVal val="visible"/>
                                      </p:to>
                                    </p:set>
                                    <p:anim calcmode="lin" valueType="num">
                                      <p:cBhvr>
                                        <p:cTn id="124" dur="1000" fill="hold"/>
                                        <p:tgtEl>
                                          <p:spTgt spid="3">
                                            <p:txEl>
                                              <p:pRg st="13" end="13"/>
                                            </p:txEl>
                                          </p:spTgt>
                                        </p:tgtEl>
                                        <p:attrNameLst>
                                          <p:attrName>ppt_w</p:attrName>
                                        </p:attrNameLst>
                                      </p:cBhvr>
                                      <p:tavLst>
                                        <p:tav tm="0">
                                          <p:val>
                                            <p:strVal val="#ppt_w*0.05"/>
                                          </p:val>
                                        </p:tav>
                                        <p:tav tm="100000">
                                          <p:val>
                                            <p:strVal val="#ppt_w"/>
                                          </p:val>
                                        </p:tav>
                                      </p:tavLst>
                                    </p:anim>
                                    <p:anim calcmode="lin" valueType="num">
                                      <p:cBhvr>
                                        <p:cTn id="125" dur="1000" fill="hold"/>
                                        <p:tgtEl>
                                          <p:spTgt spid="3">
                                            <p:txEl>
                                              <p:pRg st="13" end="13"/>
                                            </p:txEl>
                                          </p:spTgt>
                                        </p:tgtEl>
                                        <p:attrNameLst>
                                          <p:attrName>ppt_h</p:attrName>
                                        </p:attrNameLst>
                                      </p:cBhvr>
                                      <p:tavLst>
                                        <p:tav tm="0">
                                          <p:val>
                                            <p:strVal val="#ppt_h"/>
                                          </p:val>
                                        </p:tav>
                                        <p:tav tm="100000">
                                          <p:val>
                                            <p:strVal val="#ppt_h"/>
                                          </p:val>
                                        </p:tav>
                                      </p:tavLst>
                                    </p:anim>
                                    <p:anim calcmode="lin" valueType="num">
                                      <p:cBhvr>
                                        <p:cTn id="126" dur="1000" fill="hold"/>
                                        <p:tgtEl>
                                          <p:spTgt spid="3">
                                            <p:txEl>
                                              <p:pRg st="13" end="13"/>
                                            </p:txEl>
                                          </p:spTgt>
                                        </p:tgtEl>
                                        <p:attrNameLst>
                                          <p:attrName>ppt_x</p:attrName>
                                        </p:attrNameLst>
                                      </p:cBhvr>
                                      <p:tavLst>
                                        <p:tav tm="0">
                                          <p:val>
                                            <p:strVal val="#ppt_x-.2"/>
                                          </p:val>
                                        </p:tav>
                                        <p:tav tm="100000">
                                          <p:val>
                                            <p:strVal val="#ppt_x"/>
                                          </p:val>
                                        </p:tav>
                                      </p:tavLst>
                                    </p:anim>
                                    <p:anim calcmode="lin" valueType="num">
                                      <p:cBhvr>
                                        <p:cTn id="127" dur="1000" fill="hold"/>
                                        <p:tgtEl>
                                          <p:spTgt spid="3">
                                            <p:txEl>
                                              <p:pRg st="13" end="13"/>
                                            </p:txEl>
                                          </p:spTgt>
                                        </p:tgtEl>
                                        <p:attrNameLst>
                                          <p:attrName>ppt_y</p:attrName>
                                        </p:attrNameLst>
                                      </p:cBhvr>
                                      <p:tavLst>
                                        <p:tav tm="0">
                                          <p:val>
                                            <p:strVal val="#ppt_y"/>
                                          </p:val>
                                        </p:tav>
                                        <p:tav tm="100000">
                                          <p:val>
                                            <p:strVal val="#ppt_y"/>
                                          </p:val>
                                        </p:tav>
                                      </p:tavLst>
                                    </p:anim>
                                    <p:animEffect transition="in" filter="fade">
                                      <p:cBhvr>
                                        <p:cTn id="128" dur="1000"/>
                                        <p:tgtEl>
                                          <p:spTgt spid="3">
                                            <p:txEl>
                                              <p:pRg st="13" end="13"/>
                                            </p:txEl>
                                          </p:spTgt>
                                        </p:tgtEl>
                                      </p:cBhvr>
                                    </p:animEffect>
                                  </p:childTnLst>
                                </p:cTn>
                              </p:par>
                            </p:childTnLst>
                          </p:cTn>
                        </p:par>
                      </p:childTnLst>
                    </p:cTn>
                  </p:par>
                  <p:par>
                    <p:cTn id="129" fill="hold">
                      <p:stCondLst>
                        <p:cond delay="indefinite"/>
                      </p:stCondLst>
                      <p:childTnLst>
                        <p:par>
                          <p:cTn id="130" fill="hold">
                            <p:stCondLst>
                              <p:cond delay="0"/>
                            </p:stCondLst>
                            <p:childTnLst>
                              <p:par>
                                <p:cTn id="131" presetID="54" presetClass="entr" presetSubtype="0" accel="100000" fill="hold" nodeType="clickEffect">
                                  <p:stCondLst>
                                    <p:cond delay="0"/>
                                  </p:stCondLst>
                                  <p:childTnLst>
                                    <p:set>
                                      <p:cBhvr>
                                        <p:cTn id="132" dur="1" fill="hold">
                                          <p:stCondLst>
                                            <p:cond delay="0"/>
                                          </p:stCondLst>
                                        </p:cTn>
                                        <p:tgtEl>
                                          <p:spTgt spid="3">
                                            <p:txEl>
                                              <p:pRg st="14" end="14"/>
                                            </p:txEl>
                                          </p:spTgt>
                                        </p:tgtEl>
                                        <p:attrNameLst>
                                          <p:attrName>style.visibility</p:attrName>
                                        </p:attrNameLst>
                                      </p:cBhvr>
                                      <p:to>
                                        <p:strVal val="visible"/>
                                      </p:to>
                                    </p:set>
                                    <p:anim calcmode="lin" valueType="num">
                                      <p:cBhvr>
                                        <p:cTn id="133" dur="1000" fill="hold"/>
                                        <p:tgtEl>
                                          <p:spTgt spid="3">
                                            <p:txEl>
                                              <p:pRg st="14" end="14"/>
                                            </p:txEl>
                                          </p:spTgt>
                                        </p:tgtEl>
                                        <p:attrNameLst>
                                          <p:attrName>ppt_w</p:attrName>
                                        </p:attrNameLst>
                                      </p:cBhvr>
                                      <p:tavLst>
                                        <p:tav tm="0">
                                          <p:val>
                                            <p:strVal val="#ppt_w*0.05"/>
                                          </p:val>
                                        </p:tav>
                                        <p:tav tm="100000">
                                          <p:val>
                                            <p:strVal val="#ppt_w"/>
                                          </p:val>
                                        </p:tav>
                                      </p:tavLst>
                                    </p:anim>
                                    <p:anim calcmode="lin" valueType="num">
                                      <p:cBhvr>
                                        <p:cTn id="134" dur="1000" fill="hold"/>
                                        <p:tgtEl>
                                          <p:spTgt spid="3">
                                            <p:txEl>
                                              <p:pRg st="14" end="14"/>
                                            </p:txEl>
                                          </p:spTgt>
                                        </p:tgtEl>
                                        <p:attrNameLst>
                                          <p:attrName>ppt_h</p:attrName>
                                        </p:attrNameLst>
                                      </p:cBhvr>
                                      <p:tavLst>
                                        <p:tav tm="0">
                                          <p:val>
                                            <p:strVal val="#ppt_h"/>
                                          </p:val>
                                        </p:tav>
                                        <p:tav tm="100000">
                                          <p:val>
                                            <p:strVal val="#ppt_h"/>
                                          </p:val>
                                        </p:tav>
                                      </p:tavLst>
                                    </p:anim>
                                    <p:anim calcmode="lin" valueType="num">
                                      <p:cBhvr>
                                        <p:cTn id="135" dur="1000" fill="hold"/>
                                        <p:tgtEl>
                                          <p:spTgt spid="3">
                                            <p:txEl>
                                              <p:pRg st="14" end="14"/>
                                            </p:txEl>
                                          </p:spTgt>
                                        </p:tgtEl>
                                        <p:attrNameLst>
                                          <p:attrName>ppt_x</p:attrName>
                                        </p:attrNameLst>
                                      </p:cBhvr>
                                      <p:tavLst>
                                        <p:tav tm="0">
                                          <p:val>
                                            <p:strVal val="#ppt_x-.2"/>
                                          </p:val>
                                        </p:tav>
                                        <p:tav tm="100000">
                                          <p:val>
                                            <p:strVal val="#ppt_x"/>
                                          </p:val>
                                        </p:tav>
                                      </p:tavLst>
                                    </p:anim>
                                    <p:anim calcmode="lin" valueType="num">
                                      <p:cBhvr>
                                        <p:cTn id="136" dur="1000" fill="hold"/>
                                        <p:tgtEl>
                                          <p:spTgt spid="3">
                                            <p:txEl>
                                              <p:pRg st="14" end="14"/>
                                            </p:txEl>
                                          </p:spTgt>
                                        </p:tgtEl>
                                        <p:attrNameLst>
                                          <p:attrName>ppt_y</p:attrName>
                                        </p:attrNameLst>
                                      </p:cBhvr>
                                      <p:tavLst>
                                        <p:tav tm="0">
                                          <p:val>
                                            <p:strVal val="#ppt_y"/>
                                          </p:val>
                                        </p:tav>
                                        <p:tav tm="100000">
                                          <p:val>
                                            <p:strVal val="#ppt_y"/>
                                          </p:val>
                                        </p:tav>
                                      </p:tavLst>
                                    </p:anim>
                                    <p:animEffect transition="in" filter="fade">
                                      <p:cBhvr>
                                        <p:cTn id="137" dur="1000"/>
                                        <p:tgtEl>
                                          <p:spTgt spid="3">
                                            <p:txEl>
                                              <p:pRg st="14" end="14"/>
                                            </p:txEl>
                                          </p:spTgt>
                                        </p:tgtEl>
                                      </p:cBhvr>
                                    </p:animEffect>
                                  </p:childTnLst>
                                </p:cTn>
                              </p:par>
                            </p:childTnLst>
                          </p:cTn>
                        </p:par>
                      </p:childTnLst>
                    </p:cTn>
                  </p:par>
                  <p:par>
                    <p:cTn id="138" fill="hold">
                      <p:stCondLst>
                        <p:cond delay="indefinite"/>
                      </p:stCondLst>
                      <p:childTnLst>
                        <p:par>
                          <p:cTn id="139" fill="hold">
                            <p:stCondLst>
                              <p:cond delay="0"/>
                            </p:stCondLst>
                            <p:childTnLst>
                              <p:par>
                                <p:cTn id="140" presetID="54" presetClass="entr" presetSubtype="0" accel="100000" fill="hold" nodeType="clickEffect">
                                  <p:stCondLst>
                                    <p:cond delay="0"/>
                                  </p:stCondLst>
                                  <p:childTnLst>
                                    <p:set>
                                      <p:cBhvr>
                                        <p:cTn id="141" dur="1" fill="hold">
                                          <p:stCondLst>
                                            <p:cond delay="0"/>
                                          </p:stCondLst>
                                        </p:cTn>
                                        <p:tgtEl>
                                          <p:spTgt spid="3">
                                            <p:txEl>
                                              <p:pRg st="15" end="15"/>
                                            </p:txEl>
                                          </p:spTgt>
                                        </p:tgtEl>
                                        <p:attrNameLst>
                                          <p:attrName>style.visibility</p:attrName>
                                        </p:attrNameLst>
                                      </p:cBhvr>
                                      <p:to>
                                        <p:strVal val="visible"/>
                                      </p:to>
                                    </p:set>
                                    <p:anim calcmode="lin" valueType="num">
                                      <p:cBhvr>
                                        <p:cTn id="142" dur="1000" fill="hold"/>
                                        <p:tgtEl>
                                          <p:spTgt spid="3">
                                            <p:txEl>
                                              <p:pRg st="15" end="15"/>
                                            </p:txEl>
                                          </p:spTgt>
                                        </p:tgtEl>
                                        <p:attrNameLst>
                                          <p:attrName>ppt_w</p:attrName>
                                        </p:attrNameLst>
                                      </p:cBhvr>
                                      <p:tavLst>
                                        <p:tav tm="0">
                                          <p:val>
                                            <p:strVal val="#ppt_w*0.05"/>
                                          </p:val>
                                        </p:tav>
                                        <p:tav tm="100000">
                                          <p:val>
                                            <p:strVal val="#ppt_w"/>
                                          </p:val>
                                        </p:tav>
                                      </p:tavLst>
                                    </p:anim>
                                    <p:anim calcmode="lin" valueType="num">
                                      <p:cBhvr>
                                        <p:cTn id="143" dur="1000" fill="hold"/>
                                        <p:tgtEl>
                                          <p:spTgt spid="3">
                                            <p:txEl>
                                              <p:pRg st="15" end="15"/>
                                            </p:txEl>
                                          </p:spTgt>
                                        </p:tgtEl>
                                        <p:attrNameLst>
                                          <p:attrName>ppt_h</p:attrName>
                                        </p:attrNameLst>
                                      </p:cBhvr>
                                      <p:tavLst>
                                        <p:tav tm="0">
                                          <p:val>
                                            <p:strVal val="#ppt_h"/>
                                          </p:val>
                                        </p:tav>
                                        <p:tav tm="100000">
                                          <p:val>
                                            <p:strVal val="#ppt_h"/>
                                          </p:val>
                                        </p:tav>
                                      </p:tavLst>
                                    </p:anim>
                                    <p:anim calcmode="lin" valueType="num">
                                      <p:cBhvr>
                                        <p:cTn id="144" dur="1000" fill="hold"/>
                                        <p:tgtEl>
                                          <p:spTgt spid="3">
                                            <p:txEl>
                                              <p:pRg st="15" end="15"/>
                                            </p:txEl>
                                          </p:spTgt>
                                        </p:tgtEl>
                                        <p:attrNameLst>
                                          <p:attrName>ppt_x</p:attrName>
                                        </p:attrNameLst>
                                      </p:cBhvr>
                                      <p:tavLst>
                                        <p:tav tm="0">
                                          <p:val>
                                            <p:strVal val="#ppt_x-.2"/>
                                          </p:val>
                                        </p:tav>
                                        <p:tav tm="100000">
                                          <p:val>
                                            <p:strVal val="#ppt_x"/>
                                          </p:val>
                                        </p:tav>
                                      </p:tavLst>
                                    </p:anim>
                                    <p:anim calcmode="lin" valueType="num">
                                      <p:cBhvr>
                                        <p:cTn id="145" dur="1000" fill="hold"/>
                                        <p:tgtEl>
                                          <p:spTgt spid="3">
                                            <p:txEl>
                                              <p:pRg st="15" end="15"/>
                                            </p:txEl>
                                          </p:spTgt>
                                        </p:tgtEl>
                                        <p:attrNameLst>
                                          <p:attrName>ppt_y</p:attrName>
                                        </p:attrNameLst>
                                      </p:cBhvr>
                                      <p:tavLst>
                                        <p:tav tm="0">
                                          <p:val>
                                            <p:strVal val="#ppt_y"/>
                                          </p:val>
                                        </p:tav>
                                        <p:tav tm="100000">
                                          <p:val>
                                            <p:strVal val="#ppt_y"/>
                                          </p:val>
                                        </p:tav>
                                      </p:tavLst>
                                    </p:anim>
                                    <p:animEffect transition="in" filter="fade">
                                      <p:cBhvr>
                                        <p:cTn id="146" dur="1000"/>
                                        <p:tgtEl>
                                          <p:spTgt spid="3">
                                            <p:txEl>
                                              <p:pRg st="15" end="15"/>
                                            </p:txEl>
                                          </p:spTgt>
                                        </p:tgtEl>
                                      </p:cBhvr>
                                    </p:animEffect>
                                  </p:childTnLst>
                                </p:cTn>
                              </p:par>
                            </p:childTnLst>
                          </p:cTn>
                        </p:par>
                      </p:childTnLst>
                    </p:cTn>
                  </p:par>
                  <p:par>
                    <p:cTn id="147" fill="hold">
                      <p:stCondLst>
                        <p:cond delay="indefinite"/>
                      </p:stCondLst>
                      <p:childTnLst>
                        <p:par>
                          <p:cTn id="148" fill="hold">
                            <p:stCondLst>
                              <p:cond delay="0"/>
                            </p:stCondLst>
                            <p:childTnLst>
                              <p:par>
                                <p:cTn id="149" presetID="54" presetClass="entr" presetSubtype="0" accel="100000" fill="hold" nodeType="clickEffect">
                                  <p:stCondLst>
                                    <p:cond delay="0"/>
                                  </p:stCondLst>
                                  <p:childTnLst>
                                    <p:set>
                                      <p:cBhvr>
                                        <p:cTn id="150" dur="1" fill="hold">
                                          <p:stCondLst>
                                            <p:cond delay="0"/>
                                          </p:stCondLst>
                                        </p:cTn>
                                        <p:tgtEl>
                                          <p:spTgt spid="3">
                                            <p:txEl>
                                              <p:pRg st="16" end="16"/>
                                            </p:txEl>
                                          </p:spTgt>
                                        </p:tgtEl>
                                        <p:attrNameLst>
                                          <p:attrName>style.visibility</p:attrName>
                                        </p:attrNameLst>
                                      </p:cBhvr>
                                      <p:to>
                                        <p:strVal val="visible"/>
                                      </p:to>
                                    </p:set>
                                    <p:anim calcmode="lin" valueType="num">
                                      <p:cBhvr>
                                        <p:cTn id="151" dur="1000" fill="hold"/>
                                        <p:tgtEl>
                                          <p:spTgt spid="3">
                                            <p:txEl>
                                              <p:pRg st="16" end="16"/>
                                            </p:txEl>
                                          </p:spTgt>
                                        </p:tgtEl>
                                        <p:attrNameLst>
                                          <p:attrName>ppt_w</p:attrName>
                                        </p:attrNameLst>
                                      </p:cBhvr>
                                      <p:tavLst>
                                        <p:tav tm="0">
                                          <p:val>
                                            <p:strVal val="#ppt_w*0.05"/>
                                          </p:val>
                                        </p:tav>
                                        <p:tav tm="100000">
                                          <p:val>
                                            <p:strVal val="#ppt_w"/>
                                          </p:val>
                                        </p:tav>
                                      </p:tavLst>
                                    </p:anim>
                                    <p:anim calcmode="lin" valueType="num">
                                      <p:cBhvr>
                                        <p:cTn id="152" dur="1000" fill="hold"/>
                                        <p:tgtEl>
                                          <p:spTgt spid="3">
                                            <p:txEl>
                                              <p:pRg st="16" end="16"/>
                                            </p:txEl>
                                          </p:spTgt>
                                        </p:tgtEl>
                                        <p:attrNameLst>
                                          <p:attrName>ppt_h</p:attrName>
                                        </p:attrNameLst>
                                      </p:cBhvr>
                                      <p:tavLst>
                                        <p:tav tm="0">
                                          <p:val>
                                            <p:strVal val="#ppt_h"/>
                                          </p:val>
                                        </p:tav>
                                        <p:tav tm="100000">
                                          <p:val>
                                            <p:strVal val="#ppt_h"/>
                                          </p:val>
                                        </p:tav>
                                      </p:tavLst>
                                    </p:anim>
                                    <p:anim calcmode="lin" valueType="num">
                                      <p:cBhvr>
                                        <p:cTn id="153" dur="1000" fill="hold"/>
                                        <p:tgtEl>
                                          <p:spTgt spid="3">
                                            <p:txEl>
                                              <p:pRg st="16" end="16"/>
                                            </p:txEl>
                                          </p:spTgt>
                                        </p:tgtEl>
                                        <p:attrNameLst>
                                          <p:attrName>ppt_x</p:attrName>
                                        </p:attrNameLst>
                                      </p:cBhvr>
                                      <p:tavLst>
                                        <p:tav tm="0">
                                          <p:val>
                                            <p:strVal val="#ppt_x-.2"/>
                                          </p:val>
                                        </p:tav>
                                        <p:tav tm="100000">
                                          <p:val>
                                            <p:strVal val="#ppt_x"/>
                                          </p:val>
                                        </p:tav>
                                      </p:tavLst>
                                    </p:anim>
                                    <p:anim calcmode="lin" valueType="num">
                                      <p:cBhvr>
                                        <p:cTn id="154" dur="1000" fill="hold"/>
                                        <p:tgtEl>
                                          <p:spTgt spid="3">
                                            <p:txEl>
                                              <p:pRg st="16" end="16"/>
                                            </p:txEl>
                                          </p:spTgt>
                                        </p:tgtEl>
                                        <p:attrNameLst>
                                          <p:attrName>ppt_y</p:attrName>
                                        </p:attrNameLst>
                                      </p:cBhvr>
                                      <p:tavLst>
                                        <p:tav tm="0">
                                          <p:val>
                                            <p:strVal val="#ppt_y"/>
                                          </p:val>
                                        </p:tav>
                                        <p:tav tm="100000">
                                          <p:val>
                                            <p:strVal val="#ppt_y"/>
                                          </p:val>
                                        </p:tav>
                                      </p:tavLst>
                                    </p:anim>
                                    <p:animEffect transition="in" filter="fade">
                                      <p:cBhvr>
                                        <p:cTn id="155" dur="1000"/>
                                        <p:tgtEl>
                                          <p:spTgt spid="3">
                                            <p:txEl>
                                              <p:pRg st="16" end="16"/>
                                            </p:txEl>
                                          </p:spTgt>
                                        </p:tgtEl>
                                      </p:cBhvr>
                                    </p:animEffect>
                                  </p:childTnLst>
                                </p:cTn>
                              </p:par>
                            </p:childTnLst>
                          </p:cTn>
                        </p:par>
                      </p:childTnLst>
                    </p:cTn>
                  </p:par>
                  <p:par>
                    <p:cTn id="156" fill="hold">
                      <p:stCondLst>
                        <p:cond delay="indefinite"/>
                      </p:stCondLst>
                      <p:childTnLst>
                        <p:par>
                          <p:cTn id="157" fill="hold">
                            <p:stCondLst>
                              <p:cond delay="0"/>
                            </p:stCondLst>
                            <p:childTnLst>
                              <p:par>
                                <p:cTn id="158" presetID="54" presetClass="entr" presetSubtype="0" accel="100000" fill="hold" nodeType="clickEffect">
                                  <p:stCondLst>
                                    <p:cond delay="0"/>
                                  </p:stCondLst>
                                  <p:childTnLst>
                                    <p:set>
                                      <p:cBhvr>
                                        <p:cTn id="159" dur="1" fill="hold">
                                          <p:stCondLst>
                                            <p:cond delay="0"/>
                                          </p:stCondLst>
                                        </p:cTn>
                                        <p:tgtEl>
                                          <p:spTgt spid="1027"/>
                                        </p:tgtEl>
                                        <p:attrNameLst>
                                          <p:attrName>style.visibility</p:attrName>
                                        </p:attrNameLst>
                                      </p:cBhvr>
                                      <p:to>
                                        <p:strVal val="visible"/>
                                      </p:to>
                                    </p:set>
                                    <p:anim calcmode="lin" valueType="num">
                                      <p:cBhvr>
                                        <p:cTn id="160" dur="500" fill="hold"/>
                                        <p:tgtEl>
                                          <p:spTgt spid="1027"/>
                                        </p:tgtEl>
                                        <p:attrNameLst>
                                          <p:attrName>ppt_w</p:attrName>
                                        </p:attrNameLst>
                                      </p:cBhvr>
                                      <p:tavLst>
                                        <p:tav tm="0">
                                          <p:val>
                                            <p:strVal val="#ppt_w*0.05"/>
                                          </p:val>
                                        </p:tav>
                                        <p:tav tm="100000">
                                          <p:val>
                                            <p:strVal val="#ppt_w"/>
                                          </p:val>
                                        </p:tav>
                                      </p:tavLst>
                                    </p:anim>
                                    <p:anim calcmode="lin" valueType="num">
                                      <p:cBhvr>
                                        <p:cTn id="161" dur="500" fill="hold"/>
                                        <p:tgtEl>
                                          <p:spTgt spid="1027"/>
                                        </p:tgtEl>
                                        <p:attrNameLst>
                                          <p:attrName>ppt_h</p:attrName>
                                        </p:attrNameLst>
                                      </p:cBhvr>
                                      <p:tavLst>
                                        <p:tav tm="0">
                                          <p:val>
                                            <p:strVal val="#ppt_h"/>
                                          </p:val>
                                        </p:tav>
                                        <p:tav tm="100000">
                                          <p:val>
                                            <p:strVal val="#ppt_h"/>
                                          </p:val>
                                        </p:tav>
                                      </p:tavLst>
                                    </p:anim>
                                    <p:anim calcmode="lin" valueType="num">
                                      <p:cBhvr>
                                        <p:cTn id="162" dur="500" fill="hold"/>
                                        <p:tgtEl>
                                          <p:spTgt spid="1027"/>
                                        </p:tgtEl>
                                        <p:attrNameLst>
                                          <p:attrName>ppt_x</p:attrName>
                                        </p:attrNameLst>
                                      </p:cBhvr>
                                      <p:tavLst>
                                        <p:tav tm="0">
                                          <p:val>
                                            <p:strVal val="#ppt_x-.2"/>
                                          </p:val>
                                        </p:tav>
                                        <p:tav tm="100000">
                                          <p:val>
                                            <p:strVal val="#ppt_x"/>
                                          </p:val>
                                        </p:tav>
                                      </p:tavLst>
                                    </p:anim>
                                    <p:anim calcmode="lin" valueType="num">
                                      <p:cBhvr>
                                        <p:cTn id="163" dur="500" fill="hold"/>
                                        <p:tgtEl>
                                          <p:spTgt spid="1027"/>
                                        </p:tgtEl>
                                        <p:attrNameLst>
                                          <p:attrName>ppt_y</p:attrName>
                                        </p:attrNameLst>
                                      </p:cBhvr>
                                      <p:tavLst>
                                        <p:tav tm="0">
                                          <p:val>
                                            <p:strVal val="#ppt_y"/>
                                          </p:val>
                                        </p:tav>
                                        <p:tav tm="100000">
                                          <p:val>
                                            <p:strVal val="#ppt_y"/>
                                          </p:val>
                                        </p:tav>
                                      </p:tavLst>
                                    </p:anim>
                                    <p:animEffect transition="in" filter="fade">
                                      <p:cBhvr>
                                        <p:cTn id="164" dur="500"/>
                                        <p:tgtEl>
                                          <p:spTgt spid="1027"/>
                                        </p:tgtEl>
                                      </p:cBhvr>
                                    </p:animEffect>
                                  </p:childTnLst>
                                </p:cTn>
                              </p:par>
                            </p:childTnLst>
                          </p:cTn>
                        </p:par>
                      </p:childTnLst>
                    </p:cTn>
                  </p:par>
                  <p:par>
                    <p:cTn id="165" fill="hold">
                      <p:stCondLst>
                        <p:cond delay="indefinite"/>
                      </p:stCondLst>
                      <p:childTnLst>
                        <p:par>
                          <p:cTn id="166" fill="hold">
                            <p:stCondLst>
                              <p:cond delay="0"/>
                            </p:stCondLst>
                            <p:childTnLst>
                              <p:par>
                                <p:cTn id="167" presetID="54" presetClass="entr" presetSubtype="0" accel="100000" fill="hold" nodeType="clickEffect">
                                  <p:stCondLst>
                                    <p:cond delay="0"/>
                                  </p:stCondLst>
                                  <p:childTnLst>
                                    <p:set>
                                      <p:cBhvr>
                                        <p:cTn id="168" dur="1" fill="hold">
                                          <p:stCondLst>
                                            <p:cond delay="0"/>
                                          </p:stCondLst>
                                        </p:cTn>
                                        <p:tgtEl>
                                          <p:spTgt spid="1026"/>
                                        </p:tgtEl>
                                        <p:attrNameLst>
                                          <p:attrName>style.visibility</p:attrName>
                                        </p:attrNameLst>
                                      </p:cBhvr>
                                      <p:to>
                                        <p:strVal val="visible"/>
                                      </p:to>
                                    </p:set>
                                    <p:anim calcmode="lin" valueType="num">
                                      <p:cBhvr>
                                        <p:cTn id="169" dur="500" fill="hold"/>
                                        <p:tgtEl>
                                          <p:spTgt spid="1026"/>
                                        </p:tgtEl>
                                        <p:attrNameLst>
                                          <p:attrName>ppt_w</p:attrName>
                                        </p:attrNameLst>
                                      </p:cBhvr>
                                      <p:tavLst>
                                        <p:tav tm="0">
                                          <p:val>
                                            <p:strVal val="#ppt_w*0.05"/>
                                          </p:val>
                                        </p:tav>
                                        <p:tav tm="100000">
                                          <p:val>
                                            <p:strVal val="#ppt_w"/>
                                          </p:val>
                                        </p:tav>
                                      </p:tavLst>
                                    </p:anim>
                                    <p:anim calcmode="lin" valueType="num">
                                      <p:cBhvr>
                                        <p:cTn id="170" dur="500" fill="hold"/>
                                        <p:tgtEl>
                                          <p:spTgt spid="1026"/>
                                        </p:tgtEl>
                                        <p:attrNameLst>
                                          <p:attrName>ppt_h</p:attrName>
                                        </p:attrNameLst>
                                      </p:cBhvr>
                                      <p:tavLst>
                                        <p:tav tm="0">
                                          <p:val>
                                            <p:strVal val="#ppt_h"/>
                                          </p:val>
                                        </p:tav>
                                        <p:tav tm="100000">
                                          <p:val>
                                            <p:strVal val="#ppt_h"/>
                                          </p:val>
                                        </p:tav>
                                      </p:tavLst>
                                    </p:anim>
                                    <p:anim calcmode="lin" valueType="num">
                                      <p:cBhvr>
                                        <p:cTn id="171" dur="500" fill="hold"/>
                                        <p:tgtEl>
                                          <p:spTgt spid="1026"/>
                                        </p:tgtEl>
                                        <p:attrNameLst>
                                          <p:attrName>ppt_x</p:attrName>
                                        </p:attrNameLst>
                                      </p:cBhvr>
                                      <p:tavLst>
                                        <p:tav tm="0">
                                          <p:val>
                                            <p:strVal val="#ppt_x-.2"/>
                                          </p:val>
                                        </p:tav>
                                        <p:tav tm="100000">
                                          <p:val>
                                            <p:strVal val="#ppt_x"/>
                                          </p:val>
                                        </p:tav>
                                      </p:tavLst>
                                    </p:anim>
                                    <p:anim calcmode="lin" valueType="num">
                                      <p:cBhvr>
                                        <p:cTn id="172" dur="500" fill="hold"/>
                                        <p:tgtEl>
                                          <p:spTgt spid="1026"/>
                                        </p:tgtEl>
                                        <p:attrNameLst>
                                          <p:attrName>ppt_y</p:attrName>
                                        </p:attrNameLst>
                                      </p:cBhvr>
                                      <p:tavLst>
                                        <p:tav tm="0">
                                          <p:val>
                                            <p:strVal val="#ppt_y"/>
                                          </p:val>
                                        </p:tav>
                                        <p:tav tm="100000">
                                          <p:val>
                                            <p:strVal val="#ppt_y"/>
                                          </p:val>
                                        </p:tav>
                                      </p:tavLst>
                                    </p:anim>
                                    <p:animEffect transition="in" filter="fade">
                                      <p:cBhvr>
                                        <p:cTn id="17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String Interpolation</a:t>
            </a:r>
            <a:endParaRPr lang="en-US" b="1" dirty="0"/>
          </a:p>
        </p:txBody>
      </p:sp>
      <p:sp>
        <p:nvSpPr>
          <p:cNvPr id="3" name="Content Placeholder 2"/>
          <p:cNvSpPr>
            <a:spLocks noGrp="1"/>
          </p:cNvSpPr>
          <p:nvPr>
            <p:ph idx="1"/>
          </p:nvPr>
        </p:nvSpPr>
        <p:spPr/>
        <p:txBody>
          <a:bodyPr>
            <a:normAutofit fontScale="70000" lnSpcReduction="20000"/>
          </a:bodyPr>
          <a:lstStyle/>
          <a:p>
            <a:pPr algn="just">
              <a:buNone/>
            </a:pPr>
            <a:r>
              <a:rPr lang="en-US" b="1" dirty="0" smtClean="0"/>
              <a:t>Single Quotes:</a:t>
            </a:r>
          </a:p>
          <a:p>
            <a:pPr algn="just"/>
            <a:r>
              <a:rPr lang="en-US" dirty="0" smtClean="0"/>
              <a:t>Enclosing a string within single quotes is useful when the string should be interpreted exactly as stated. </a:t>
            </a:r>
          </a:p>
          <a:p>
            <a:pPr algn="just"/>
            <a:r>
              <a:rPr lang="en-US" dirty="0" smtClean="0"/>
              <a:t>This means that both variables and escape sequences will not be interpreted when the string is parsed.</a:t>
            </a:r>
          </a:p>
          <a:p>
            <a:pPr algn="just"/>
            <a:r>
              <a:rPr lang="en-US" dirty="0" smtClean="0"/>
              <a:t>Example:</a:t>
            </a:r>
          </a:p>
          <a:p>
            <a:pPr lvl="1" algn="just">
              <a:buNone/>
            </a:pPr>
            <a:r>
              <a:rPr lang="en-US" dirty="0" smtClean="0"/>
              <a:t>print 'This string will $print exactly as it\'s \n declared.';</a:t>
            </a:r>
          </a:p>
          <a:p>
            <a:pPr algn="just"/>
            <a:r>
              <a:rPr lang="en-US" dirty="0" smtClean="0"/>
              <a:t>Output:</a:t>
            </a:r>
          </a:p>
          <a:p>
            <a:pPr lvl="1" algn="just">
              <a:buNone/>
            </a:pPr>
            <a:r>
              <a:rPr lang="en-US" dirty="0" smtClean="0"/>
              <a:t>This string will $print exactly as it's \n declared.</a:t>
            </a:r>
          </a:p>
          <a:p>
            <a:pPr algn="just"/>
            <a:r>
              <a:rPr lang="en-US" dirty="0" smtClean="0"/>
              <a:t>Example:</a:t>
            </a:r>
          </a:p>
          <a:p>
            <a:pPr lvl="1" algn="just">
              <a:buNone/>
            </a:pPr>
            <a:r>
              <a:rPr lang="en-US" dirty="0" smtClean="0"/>
              <a:t>print 'This is another string.\\';</a:t>
            </a:r>
          </a:p>
          <a:p>
            <a:pPr algn="just"/>
            <a:r>
              <a:rPr lang="en-US" dirty="0" smtClean="0"/>
              <a:t>Output:</a:t>
            </a:r>
          </a:p>
          <a:p>
            <a:pPr lvl="1" algn="just">
              <a:buNone/>
            </a:pPr>
            <a:r>
              <a:rPr lang="en-US" dirty="0" smtClean="0"/>
              <a:t>This is another string.\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1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10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17"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8"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0" dur="10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10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26"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7"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29" dur="10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10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35"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36"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38" dur="10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1000" fill="hold"/>
                                        <p:tgtEl>
                                          <p:spTgt spid="3">
                                            <p:txEl>
                                              <p:pRg st="4" end="4"/>
                                            </p:txEl>
                                          </p:spTgt>
                                        </p:tgtEl>
                                        <p:attrNameLst>
                                          <p:attrName>ppt_w</p:attrName>
                                        </p:attrNameLst>
                                      </p:cBhvr>
                                      <p:tavLst>
                                        <p:tav tm="0">
                                          <p:val>
                                            <p:strVal val="#ppt_w*0.05"/>
                                          </p:val>
                                        </p:tav>
                                        <p:tav tm="100000">
                                          <p:val>
                                            <p:strVal val="#ppt_w"/>
                                          </p:val>
                                        </p:tav>
                                      </p:tavLst>
                                    </p:anim>
                                    <p:anim calcmode="lin" valueType="num">
                                      <p:cBhvr>
                                        <p:cTn id="44"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45"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46" dur="10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47" dur="10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4" presetClass="entr" presetSubtype="0" accel="100000" fill="hold"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 calcmode="lin" valueType="num">
                                      <p:cBhvr>
                                        <p:cTn id="52" dur="1000" fill="hold"/>
                                        <p:tgtEl>
                                          <p:spTgt spid="3">
                                            <p:txEl>
                                              <p:pRg st="5" end="5"/>
                                            </p:txEl>
                                          </p:spTgt>
                                        </p:tgtEl>
                                        <p:attrNameLst>
                                          <p:attrName>ppt_w</p:attrName>
                                        </p:attrNameLst>
                                      </p:cBhvr>
                                      <p:tavLst>
                                        <p:tav tm="0">
                                          <p:val>
                                            <p:strVal val="#ppt_w*0.05"/>
                                          </p:val>
                                        </p:tav>
                                        <p:tav tm="100000">
                                          <p:val>
                                            <p:strVal val="#ppt_w"/>
                                          </p:val>
                                        </p:tav>
                                      </p:tavLst>
                                    </p:anim>
                                    <p:anim calcmode="lin" valueType="num">
                                      <p:cBhvr>
                                        <p:cTn id="53"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54" dur="1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55" dur="10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56" dur="1000"/>
                                        <p:tgtEl>
                                          <p:spTgt spid="3">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4" presetClass="entr" presetSubtype="0" accel="100000" fill="hold"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 calcmode="lin" valueType="num">
                                      <p:cBhvr>
                                        <p:cTn id="61" dur="1000" fill="hold"/>
                                        <p:tgtEl>
                                          <p:spTgt spid="3">
                                            <p:txEl>
                                              <p:pRg st="6" end="6"/>
                                            </p:txEl>
                                          </p:spTgt>
                                        </p:tgtEl>
                                        <p:attrNameLst>
                                          <p:attrName>ppt_w</p:attrName>
                                        </p:attrNameLst>
                                      </p:cBhvr>
                                      <p:tavLst>
                                        <p:tav tm="0">
                                          <p:val>
                                            <p:strVal val="#ppt_w*0.05"/>
                                          </p:val>
                                        </p:tav>
                                        <p:tav tm="100000">
                                          <p:val>
                                            <p:strVal val="#ppt_w"/>
                                          </p:val>
                                        </p:tav>
                                      </p:tavLst>
                                    </p:anim>
                                    <p:anim calcmode="lin" valueType="num">
                                      <p:cBhvr>
                                        <p:cTn id="62" dur="1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63" dur="10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64" dur="1000" fill="hold"/>
                                        <p:tgtEl>
                                          <p:spTgt spid="3">
                                            <p:txEl>
                                              <p:pRg st="6" end="6"/>
                                            </p:txEl>
                                          </p:spTgt>
                                        </p:tgtEl>
                                        <p:attrNameLst>
                                          <p:attrName>ppt_y</p:attrName>
                                        </p:attrNameLst>
                                      </p:cBhvr>
                                      <p:tavLst>
                                        <p:tav tm="0">
                                          <p:val>
                                            <p:strVal val="#ppt_y"/>
                                          </p:val>
                                        </p:tav>
                                        <p:tav tm="100000">
                                          <p:val>
                                            <p:strVal val="#ppt_y"/>
                                          </p:val>
                                        </p:tav>
                                      </p:tavLst>
                                    </p:anim>
                                    <p:animEffect transition="in" filter="fade">
                                      <p:cBhvr>
                                        <p:cTn id="65" dur="1000"/>
                                        <p:tgtEl>
                                          <p:spTgt spid="3">
                                            <p:txEl>
                                              <p:pRg st="6" end="6"/>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4" presetClass="entr" presetSubtype="0" accel="100000" fill="hold" nodeType="clickEffect">
                                  <p:stCondLst>
                                    <p:cond delay="0"/>
                                  </p:stCondLst>
                                  <p:childTnLst>
                                    <p:set>
                                      <p:cBhvr>
                                        <p:cTn id="69" dur="1" fill="hold">
                                          <p:stCondLst>
                                            <p:cond delay="0"/>
                                          </p:stCondLst>
                                        </p:cTn>
                                        <p:tgtEl>
                                          <p:spTgt spid="3">
                                            <p:txEl>
                                              <p:pRg st="7" end="7"/>
                                            </p:txEl>
                                          </p:spTgt>
                                        </p:tgtEl>
                                        <p:attrNameLst>
                                          <p:attrName>style.visibility</p:attrName>
                                        </p:attrNameLst>
                                      </p:cBhvr>
                                      <p:to>
                                        <p:strVal val="visible"/>
                                      </p:to>
                                    </p:set>
                                    <p:anim calcmode="lin" valueType="num">
                                      <p:cBhvr>
                                        <p:cTn id="70" dur="1000" fill="hold"/>
                                        <p:tgtEl>
                                          <p:spTgt spid="3">
                                            <p:txEl>
                                              <p:pRg st="7" end="7"/>
                                            </p:txEl>
                                          </p:spTgt>
                                        </p:tgtEl>
                                        <p:attrNameLst>
                                          <p:attrName>ppt_w</p:attrName>
                                        </p:attrNameLst>
                                      </p:cBhvr>
                                      <p:tavLst>
                                        <p:tav tm="0">
                                          <p:val>
                                            <p:strVal val="#ppt_w*0.05"/>
                                          </p:val>
                                        </p:tav>
                                        <p:tav tm="100000">
                                          <p:val>
                                            <p:strVal val="#ppt_w"/>
                                          </p:val>
                                        </p:tav>
                                      </p:tavLst>
                                    </p:anim>
                                    <p:anim calcmode="lin" valueType="num">
                                      <p:cBhvr>
                                        <p:cTn id="71" dur="10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72" dur="1000" fill="hold"/>
                                        <p:tgtEl>
                                          <p:spTgt spid="3">
                                            <p:txEl>
                                              <p:pRg st="7" end="7"/>
                                            </p:txEl>
                                          </p:spTgt>
                                        </p:tgtEl>
                                        <p:attrNameLst>
                                          <p:attrName>ppt_x</p:attrName>
                                        </p:attrNameLst>
                                      </p:cBhvr>
                                      <p:tavLst>
                                        <p:tav tm="0">
                                          <p:val>
                                            <p:strVal val="#ppt_x-.2"/>
                                          </p:val>
                                        </p:tav>
                                        <p:tav tm="100000">
                                          <p:val>
                                            <p:strVal val="#ppt_x"/>
                                          </p:val>
                                        </p:tav>
                                      </p:tavLst>
                                    </p:anim>
                                    <p:anim calcmode="lin" valueType="num">
                                      <p:cBhvr>
                                        <p:cTn id="73" dur="1000" fill="hold"/>
                                        <p:tgtEl>
                                          <p:spTgt spid="3">
                                            <p:txEl>
                                              <p:pRg st="7" end="7"/>
                                            </p:txEl>
                                          </p:spTgt>
                                        </p:tgtEl>
                                        <p:attrNameLst>
                                          <p:attrName>ppt_y</p:attrName>
                                        </p:attrNameLst>
                                      </p:cBhvr>
                                      <p:tavLst>
                                        <p:tav tm="0">
                                          <p:val>
                                            <p:strVal val="#ppt_y"/>
                                          </p:val>
                                        </p:tav>
                                        <p:tav tm="100000">
                                          <p:val>
                                            <p:strVal val="#ppt_y"/>
                                          </p:val>
                                        </p:tav>
                                      </p:tavLst>
                                    </p:anim>
                                    <p:animEffect transition="in" filter="fade">
                                      <p:cBhvr>
                                        <p:cTn id="74" dur="1000"/>
                                        <p:tgtEl>
                                          <p:spTgt spid="3">
                                            <p:txEl>
                                              <p:pRg st="7" end="7"/>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54" presetClass="entr" presetSubtype="0" accel="100000" fill="hold" nodeType="clickEffect">
                                  <p:stCondLst>
                                    <p:cond delay="0"/>
                                  </p:stCondLst>
                                  <p:childTnLst>
                                    <p:set>
                                      <p:cBhvr>
                                        <p:cTn id="78" dur="1" fill="hold">
                                          <p:stCondLst>
                                            <p:cond delay="0"/>
                                          </p:stCondLst>
                                        </p:cTn>
                                        <p:tgtEl>
                                          <p:spTgt spid="3">
                                            <p:txEl>
                                              <p:pRg st="8" end="8"/>
                                            </p:txEl>
                                          </p:spTgt>
                                        </p:tgtEl>
                                        <p:attrNameLst>
                                          <p:attrName>style.visibility</p:attrName>
                                        </p:attrNameLst>
                                      </p:cBhvr>
                                      <p:to>
                                        <p:strVal val="visible"/>
                                      </p:to>
                                    </p:set>
                                    <p:anim calcmode="lin" valueType="num">
                                      <p:cBhvr>
                                        <p:cTn id="79" dur="1000" fill="hold"/>
                                        <p:tgtEl>
                                          <p:spTgt spid="3">
                                            <p:txEl>
                                              <p:pRg st="8" end="8"/>
                                            </p:txEl>
                                          </p:spTgt>
                                        </p:tgtEl>
                                        <p:attrNameLst>
                                          <p:attrName>ppt_w</p:attrName>
                                        </p:attrNameLst>
                                      </p:cBhvr>
                                      <p:tavLst>
                                        <p:tav tm="0">
                                          <p:val>
                                            <p:strVal val="#ppt_w*0.05"/>
                                          </p:val>
                                        </p:tav>
                                        <p:tav tm="100000">
                                          <p:val>
                                            <p:strVal val="#ppt_w"/>
                                          </p:val>
                                        </p:tav>
                                      </p:tavLst>
                                    </p:anim>
                                    <p:anim calcmode="lin" valueType="num">
                                      <p:cBhvr>
                                        <p:cTn id="80" dur="1000" fill="hold"/>
                                        <p:tgtEl>
                                          <p:spTgt spid="3">
                                            <p:txEl>
                                              <p:pRg st="8" end="8"/>
                                            </p:txEl>
                                          </p:spTgt>
                                        </p:tgtEl>
                                        <p:attrNameLst>
                                          <p:attrName>ppt_h</p:attrName>
                                        </p:attrNameLst>
                                      </p:cBhvr>
                                      <p:tavLst>
                                        <p:tav tm="0">
                                          <p:val>
                                            <p:strVal val="#ppt_h"/>
                                          </p:val>
                                        </p:tav>
                                        <p:tav tm="100000">
                                          <p:val>
                                            <p:strVal val="#ppt_h"/>
                                          </p:val>
                                        </p:tav>
                                      </p:tavLst>
                                    </p:anim>
                                    <p:anim calcmode="lin" valueType="num">
                                      <p:cBhvr>
                                        <p:cTn id="81" dur="1000" fill="hold"/>
                                        <p:tgtEl>
                                          <p:spTgt spid="3">
                                            <p:txEl>
                                              <p:pRg st="8" end="8"/>
                                            </p:txEl>
                                          </p:spTgt>
                                        </p:tgtEl>
                                        <p:attrNameLst>
                                          <p:attrName>ppt_x</p:attrName>
                                        </p:attrNameLst>
                                      </p:cBhvr>
                                      <p:tavLst>
                                        <p:tav tm="0">
                                          <p:val>
                                            <p:strVal val="#ppt_x-.2"/>
                                          </p:val>
                                        </p:tav>
                                        <p:tav tm="100000">
                                          <p:val>
                                            <p:strVal val="#ppt_x"/>
                                          </p:val>
                                        </p:tav>
                                      </p:tavLst>
                                    </p:anim>
                                    <p:anim calcmode="lin" valueType="num">
                                      <p:cBhvr>
                                        <p:cTn id="82" dur="1000" fill="hold"/>
                                        <p:tgtEl>
                                          <p:spTgt spid="3">
                                            <p:txEl>
                                              <p:pRg st="8" end="8"/>
                                            </p:txEl>
                                          </p:spTgt>
                                        </p:tgtEl>
                                        <p:attrNameLst>
                                          <p:attrName>ppt_y</p:attrName>
                                        </p:attrNameLst>
                                      </p:cBhvr>
                                      <p:tavLst>
                                        <p:tav tm="0">
                                          <p:val>
                                            <p:strVal val="#ppt_y"/>
                                          </p:val>
                                        </p:tav>
                                        <p:tav tm="100000">
                                          <p:val>
                                            <p:strVal val="#ppt_y"/>
                                          </p:val>
                                        </p:tav>
                                      </p:tavLst>
                                    </p:anim>
                                    <p:animEffect transition="in" filter="fade">
                                      <p:cBhvr>
                                        <p:cTn id="83" dur="1000"/>
                                        <p:tgtEl>
                                          <p:spTgt spid="3">
                                            <p:txEl>
                                              <p:pRg st="8" end="8"/>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54" presetClass="entr" presetSubtype="0" accel="100000" fill="hold" nodeType="clickEffect">
                                  <p:stCondLst>
                                    <p:cond delay="0"/>
                                  </p:stCondLst>
                                  <p:childTnLst>
                                    <p:set>
                                      <p:cBhvr>
                                        <p:cTn id="87" dur="1" fill="hold">
                                          <p:stCondLst>
                                            <p:cond delay="0"/>
                                          </p:stCondLst>
                                        </p:cTn>
                                        <p:tgtEl>
                                          <p:spTgt spid="3">
                                            <p:txEl>
                                              <p:pRg st="9" end="9"/>
                                            </p:txEl>
                                          </p:spTgt>
                                        </p:tgtEl>
                                        <p:attrNameLst>
                                          <p:attrName>style.visibility</p:attrName>
                                        </p:attrNameLst>
                                      </p:cBhvr>
                                      <p:to>
                                        <p:strVal val="visible"/>
                                      </p:to>
                                    </p:set>
                                    <p:anim calcmode="lin" valueType="num">
                                      <p:cBhvr>
                                        <p:cTn id="88" dur="1000" fill="hold"/>
                                        <p:tgtEl>
                                          <p:spTgt spid="3">
                                            <p:txEl>
                                              <p:pRg st="9" end="9"/>
                                            </p:txEl>
                                          </p:spTgt>
                                        </p:tgtEl>
                                        <p:attrNameLst>
                                          <p:attrName>ppt_w</p:attrName>
                                        </p:attrNameLst>
                                      </p:cBhvr>
                                      <p:tavLst>
                                        <p:tav tm="0">
                                          <p:val>
                                            <p:strVal val="#ppt_w*0.05"/>
                                          </p:val>
                                        </p:tav>
                                        <p:tav tm="100000">
                                          <p:val>
                                            <p:strVal val="#ppt_w"/>
                                          </p:val>
                                        </p:tav>
                                      </p:tavLst>
                                    </p:anim>
                                    <p:anim calcmode="lin" valueType="num">
                                      <p:cBhvr>
                                        <p:cTn id="89" dur="1000" fill="hold"/>
                                        <p:tgtEl>
                                          <p:spTgt spid="3">
                                            <p:txEl>
                                              <p:pRg st="9" end="9"/>
                                            </p:txEl>
                                          </p:spTgt>
                                        </p:tgtEl>
                                        <p:attrNameLst>
                                          <p:attrName>ppt_h</p:attrName>
                                        </p:attrNameLst>
                                      </p:cBhvr>
                                      <p:tavLst>
                                        <p:tav tm="0">
                                          <p:val>
                                            <p:strVal val="#ppt_h"/>
                                          </p:val>
                                        </p:tav>
                                        <p:tav tm="100000">
                                          <p:val>
                                            <p:strVal val="#ppt_h"/>
                                          </p:val>
                                        </p:tav>
                                      </p:tavLst>
                                    </p:anim>
                                    <p:anim calcmode="lin" valueType="num">
                                      <p:cBhvr>
                                        <p:cTn id="90" dur="1000" fill="hold"/>
                                        <p:tgtEl>
                                          <p:spTgt spid="3">
                                            <p:txEl>
                                              <p:pRg st="9" end="9"/>
                                            </p:txEl>
                                          </p:spTgt>
                                        </p:tgtEl>
                                        <p:attrNameLst>
                                          <p:attrName>ppt_x</p:attrName>
                                        </p:attrNameLst>
                                      </p:cBhvr>
                                      <p:tavLst>
                                        <p:tav tm="0">
                                          <p:val>
                                            <p:strVal val="#ppt_x-.2"/>
                                          </p:val>
                                        </p:tav>
                                        <p:tav tm="100000">
                                          <p:val>
                                            <p:strVal val="#ppt_x"/>
                                          </p:val>
                                        </p:tav>
                                      </p:tavLst>
                                    </p:anim>
                                    <p:anim calcmode="lin" valueType="num">
                                      <p:cBhvr>
                                        <p:cTn id="91" dur="1000" fill="hold"/>
                                        <p:tgtEl>
                                          <p:spTgt spid="3">
                                            <p:txEl>
                                              <p:pRg st="9" end="9"/>
                                            </p:txEl>
                                          </p:spTgt>
                                        </p:tgtEl>
                                        <p:attrNameLst>
                                          <p:attrName>ppt_y</p:attrName>
                                        </p:attrNameLst>
                                      </p:cBhvr>
                                      <p:tavLst>
                                        <p:tav tm="0">
                                          <p:val>
                                            <p:strVal val="#ppt_y"/>
                                          </p:val>
                                        </p:tav>
                                        <p:tav tm="100000">
                                          <p:val>
                                            <p:strVal val="#ppt_y"/>
                                          </p:val>
                                        </p:tav>
                                      </p:tavLst>
                                    </p:anim>
                                    <p:animEffect transition="in" filter="fade">
                                      <p:cBhvr>
                                        <p:cTn id="92" dur="1000"/>
                                        <p:tgtEl>
                                          <p:spTgt spid="3">
                                            <p:txEl>
                                              <p:pRg st="9" end="9"/>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54" presetClass="entr" presetSubtype="0" accel="100000" fill="hold" nodeType="clickEffect">
                                  <p:stCondLst>
                                    <p:cond delay="0"/>
                                  </p:stCondLst>
                                  <p:childTnLst>
                                    <p:set>
                                      <p:cBhvr>
                                        <p:cTn id="96" dur="1" fill="hold">
                                          <p:stCondLst>
                                            <p:cond delay="0"/>
                                          </p:stCondLst>
                                        </p:cTn>
                                        <p:tgtEl>
                                          <p:spTgt spid="3">
                                            <p:txEl>
                                              <p:pRg st="10" end="10"/>
                                            </p:txEl>
                                          </p:spTgt>
                                        </p:tgtEl>
                                        <p:attrNameLst>
                                          <p:attrName>style.visibility</p:attrName>
                                        </p:attrNameLst>
                                      </p:cBhvr>
                                      <p:to>
                                        <p:strVal val="visible"/>
                                      </p:to>
                                    </p:set>
                                    <p:anim calcmode="lin" valueType="num">
                                      <p:cBhvr>
                                        <p:cTn id="97" dur="1000" fill="hold"/>
                                        <p:tgtEl>
                                          <p:spTgt spid="3">
                                            <p:txEl>
                                              <p:pRg st="10" end="10"/>
                                            </p:txEl>
                                          </p:spTgt>
                                        </p:tgtEl>
                                        <p:attrNameLst>
                                          <p:attrName>ppt_w</p:attrName>
                                        </p:attrNameLst>
                                      </p:cBhvr>
                                      <p:tavLst>
                                        <p:tav tm="0">
                                          <p:val>
                                            <p:strVal val="#ppt_w*0.05"/>
                                          </p:val>
                                        </p:tav>
                                        <p:tav tm="100000">
                                          <p:val>
                                            <p:strVal val="#ppt_w"/>
                                          </p:val>
                                        </p:tav>
                                      </p:tavLst>
                                    </p:anim>
                                    <p:anim calcmode="lin" valueType="num">
                                      <p:cBhvr>
                                        <p:cTn id="98" dur="1000" fill="hold"/>
                                        <p:tgtEl>
                                          <p:spTgt spid="3">
                                            <p:txEl>
                                              <p:pRg st="10" end="10"/>
                                            </p:txEl>
                                          </p:spTgt>
                                        </p:tgtEl>
                                        <p:attrNameLst>
                                          <p:attrName>ppt_h</p:attrName>
                                        </p:attrNameLst>
                                      </p:cBhvr>
                                      <p:tavLst>
                                        <p:tav tm="0">
                                          <p:val>
                                            <p:strVal val="#ppt_h"/>
                                          </p:val>
                                        </p:tav>
                                        <p:tav tm="100000">
                                          <p:val>
                                            <p:strVal val="#ppt_h"/>
                                          </p:val>
                                        </p:tav>
                                      </p:tavLst>
                                    </p:anim>
                                    <p:anim calcmode="lin" valueType="num">
                                      <p:cBhvr>
                                        <p:cTn id="99" dur="1000" fill="hold"/>
                                        <p:tgtEl>
                                          <p:spTgt spid="3">
                                            <p:txEl>
                                              <p:pRg st="10" end="10"/>
                                            </p:txEl>
                                          </p:spTgt>
                                        </p:tgtEl>
                                        <p:attrNameLst>
                                          <p:attrName>ppt_x</p:attrName>
                                        </p:attrNameLst>
                                      </p:cBhvr>
                                      <p:tavLst>
                                        <p:tav tm="0">
                                          <p:val>
                                            <p:strVal val="#ppt_x-.2"/>
                                          </p:val>
                                        </p:tav>
                                        <p:tav tm="100000">
                                          <p:val>
                                            <p:strVal val="#ppt_x"/>
                                          </p:val>
                                        </p:tav>
                                      </p:tavLst>
                                    </p:anim>
                                    <p:anim calcmode="lin" valueType="num">
                                      <p:cBhvr>
                                        <p:cTn id="100" dur="1000" fill="hold"/>
                                        <p:tgtEl>
                                          <p:spTgt spid="3">
                                            <p:txEl>
                                              <p:pRg st="10" end="10"/>
                                            </p:txEl>
                                          </p:spTgt>
                                        </p:tgtEl>
                                        <p:attrNameLst>
                                          <p:attrName>ppt_y</p:attrName>
                                        </p:attrNameLst>
                                      </p:cBhvr>
                                      <p:tavLst>
                                        <p:tav tm="0">
                                          <p:val>
                                            <p:strVal val="#ppt_y"/>
                                          </p:val>
                                        </p:tav>
                                        <p:tav tm="100000">
                                          <p:val>
                                            <p:strVal val="#ppt_y"/>
                                          </p:val>
                                        </p:tav>
                                      </p:tavLst>
                                    </p:anim>
                                    <p:animEffect transition="in" filter="fade">
                                      <p:cBhvr>
                                        <p:cTn id="101"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String Interpolation</a:t>
            </a:r>
            <a:endParaRPr lang="en-US" b="1" dirty="0"/>
          </a:p>
        </p:txBody>
      </p:sp>
      <p:sp>
        <p:nvSpPr>
          <p:cNvPr id="3" name="Content Placeholder 2"/>
          <p:cNvSpPr>
            <a:spLocks noGrp="1"/>
          </p:cNvSpPr>
          <p:nvPr>
            <p:ph idx="1"/>
          </p:nvPr>
        </p:nvSpPr>
        <p:spPr/>
        <p:txBody>
          <a:bodyPr>
            <a:normAutofit fontScale="62500" lnSpcReduction="20000"/>
          </a:bodyPr>
          <a:lstStyle/>
          <a:p>
            <a:pPr algn="just">
              <a:buNone/>
            </a:pPr>
            <a:r>
              <a:rPr lang="en-US" b="1" dirty="0" smtClean="0"/>
              <a:t>Heredoc:</a:t>
            </a:r>
          </a:p>
          <a:p>
            <a:pPr algn="just"/>
            <a:r>
              <a:rPr lang="en-US" i="1" dirty="0" smtClean="0"/>
              <a:t>Heredoc syntax offers a convenient means for outputting large amounts of text. Rather than delimiting strings with double or single quotes, two identical identifiers are employed</a:t>
            </a:r>
            <a:r>
              <a:rPr lang="en-US" dirty="0" smtClean="0"/>
              <a:t>. </a:t>
            </a:r>
          </a:p>
          <a:p>
            <a:pPr algn="just"/>
            <a:r>
              <a:rPr lang="en-US" dirty="0" smtClean="0"/>
              <a:t>An example follows:</a:t>
            </a:r>
          </a:p>
          <a:p>
            <a:pPr lvl="1">
              <a:buNone/>
            </a:pPr>
            <a:r>
              <a:rPr lang="en-US" dirty="0" smtClean="0"/>
              <a:t>&lt;?php</a:t>
            </a:r>
          </a:p>
          <a:p>
            <a:pPr lvl="1">
              <a:buNone/>
            </a:pPr>
            <a:r>
              <a:rPr lang="en-US" dirty="0" smtClean="0"/>
              <a:t>$website = "http://www.romatermini.it";</a:t>
            </a:r>
          </a:p>
          <a:p>
            <a:pPr lvl="1">
              <a:buNone/>
            </a:pPr>
            <a:r>
              <a:rPr lang="en-US" dirty="0" smtClean="0"/>
              <a:t>echo &lt;&lt;&lt;EXCERPT</a:t>
            </a:r>
          </a:p>
          <a:p>
            <a:pPr lvl="1">
              <a:buNone/>
            </a:pPr>
            <a:r>
              <a:rPr lang="en-US" dirty="0" smtClean="0"/>
              <a:t>&lt;p&gt;Rome's central train station, known as &lt;a </a:t>
            </a:r>
            <a:r>
              <a:rPr lang="en-US" dirty="0" err="1" smtClean="0"/>
              <a:t>href</a:t>
            </a:r>
            <a:r>
              <a:rPr lang="en-US" dirty="0" smtClean="0"/>
              <a:t> = "$website"&gt;Roma Termini&lt;/a&gt;,</a:t>
            </a:r>
          </a:p>
          <a:p>
            <a:pPr lvl="1">
              <a:buNone/>
            </a:pPr>
            <a:r>
              <a:rPr lang="en-US" dirty="0" smtClean="0"/>
              <a:t>was built in 1867. Because it had fallen into severe disrepair in the late 20th</a:t>
            </a:r>
          </a:p>
          <a:p>
            <a:pPr lvl="1">
              <a:buNone/>
            </a:pPr>
            <a:r>
              <a:rPr lang="en-US" dirty="0" smtClean="0"/>
              <a:t>century, the government knew that considerable resources were required to</a:t>
            </a:r>
          </a:p>
          <a:p>
            <a:pPr lvl="1">
              <a:buNone/>
            </a:pPr>
            <a:r>
              <a:rPr lang="en-US" dirty="0" smtClean="0"/>
              <a:t>rehabilitate the station prior to the 50-year &lt;i&gt;</a:t>
            </a:r>
            <a:r>
              <a:rPr lang="en-US" dirty="0" err="1" smtClean="0"/>
              <a:t>Giubileo</a:t>
            </a:r>
            <a:r>
              <a:rPr lang="en-US" dirty="0" smtClean="0"/>
              <a:t>&lt;/i&gt;.&lt;/p&gt;</a:t>
            </a:r>
          </a:p>
          <a:p>
            <a:pPr lvl="1">
              <a:buNone/>
            </a:pPr>
            <a:r>
              <a:rPr lang="en-US" dirty="0" smtClean="0"/>
              <a:t>EXCERPT;</a:t>
            </a:r>
          </a:p>
          <a:p>
            <a:pPr lvl="1">
              <a:buNone/>
            </a:pPr>
            <a:r>
              <a:rPr lang="en-US" dirty="0" smtClean="0"/>
              <a:t>?&gt;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1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10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17"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8"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0" dur="10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10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26"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7"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29" dur="10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10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35"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36"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38" dur="10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1000" fill="hold"/>
                                        <p:tgtEl>
                                          <p:spTgt spid="3">
                                            <p:txEl>
                                              <p:pRg st="4" end="4"/>
                                            </p:txEl>
                                          </p:spTgt>
                                        </p:tgtEl>
                                        <p:attrNameLst>
                                          <p:attrName>ppt_w</p:attrName>
                                        </p:attrNameLst>
                                      </p:cBhvr>
                                      <p:tavLst>
                                        <p:tav tm="0">
                                          <p:val>
                                            <p:strVal val="#ppt_w*0.05"/>
                                          </p:val>
                                        </p:tav>
                                        <p:tav tm="100000">
                                          <p:val>
                                            <p:strVal val="#ppt_w"/>
                                          </p:val>
                                        </p:tav>
                                      </p:tavLst>
                                    </p:anim>
                                    <p:anim calcmode="lin" valueType="num">
                                      <p:cBhvr>
                                        <p:cTn id="44"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45"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46" dur="10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47" dur="10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4" presetClass="entr" presetSubtype="0" accel="100000" fill="hold"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 calcmode="lin" valueType="num">
                                      <p:cBhvr>
                                        <p:cTn id="52" dur="1000" fill="hold"/>
                                        <p:tgtEl>
                                          <p:spTgt spid="3">
                                            <p:txEl>
                                              <p:pRg st="5" end="5"/>
                                            </p:txEl>
                                          </p:spTgt>
                                        </p:tgtEl>
                                        <p:attrNameLst>
                                          <p:attrName>ppt_w</p:attrName>
                                        </p:attrNameLst>
                                      </p:cBhvr>
                                      <p:tavLst>
                                        <p:tav tm="0">
                                          <p:val>
                                            <p:strVal val="#ppt_w*0.05"/>
                                          </p:val>
                                        </p:tav>
                                        <p:tav tm="100000">
                                          <p:val>
                                            <p:strVal val="#ppt_w"/>
                                          </p:val>
                                        </p:tav>
                                      </p:tavLst>
                                    </p:anim>
                                    <p:anim calcmode="lin" valueType="num">
                                      <p:cBhvr>
                                        <p:cTn id="53"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54" dur="1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55" dur="10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56" dur="1000"/>
                                        <p:tgtEl>
                                          <p:spTgt spid="3">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4" presetClass="entr" presetSubtype="0" accel="100000" fill="hold"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 calcmode="lin" valueType="num">
                                      <p:cBhvr>
                                        <p:cTn id="61" dur="1000" fill="hold"/>
                                        <p:tgtEl>
                                          <p:spTgt spid="3">
                                            <p:txEl>
                                              <p:pRg st="6" end="6"/>
                                            </p:txEl>
                                          </p:spTgt>
                                        </p:tgtEl>
                                        <p:attrNameLst>
                                          <p:attrName>ppt_w</p:attrName>
                                        </p:attrNameLst>
                                      </p:cBhvr>
                                      <p:tavLst>
                                        <p:tav tm="0">
                                          <p:val>
                                            <p:strVal val="#ppt_w*0.05"/>
                                          </p:val>
                                        </p:tav>
                                        <p:tav tm="100000">
                                          <p:val>
                                            <p:strVal val="#ppt_w"/>
                                          </p:val>
                                        </p:tav>
                                      </p:tavLst>
                                    </p:anim>
                                    <p:anim calcmode="lin" valueType="num">
                                      <p:cBhvr>
                                        <p:cTn id="62" dur="1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63" dur="10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64" dur="1000" fill="hold"/>
                                        <p:tgtEl>
                                          <p:spTgt spid="3">
                                            <p:txEl>
                                              <p:pRg st="6" end="6"/>
                                            </p:txEl>
                                          </p:spTgt>
                                        </p:tgtEl>
                                        <p:attrNameLst>
                                          <p:attrName>ppt_y</p:attrName>
                                        </p:attrNameLst>
                                      </p:cBhvr>
                                      <p:tavLst>
                                        <p:tav tm="0">
                                          <p:val>
                                            <p:strVal val="#ppt_y"/>
                                          </p:val>
                                        </p:tav>
                                        <p:tav tm="100000">
                                          <p:val>
                                            <p:strVal val="#ppt_y"/>
                                          </p:val>
                                        </p:tav>
                                      </p:tavLst>
                                    </p:anim>
                                    <p:animEffect transition="in" filter="fade">
                                      <p:cBhvr>
                                        <p:cTn id="65" dur="1000"/>
                                        <p:tgtEl>
                                          <p:spTgt spid="3">
                                            <p:txEl>
                                              <p:pRg st="6" end="6"/>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4" presetClass="entr" presetSubtype="0" accel="100000" fill="hold" nodeType="clickEffect">
                                  <p:stCondLst>
                                    <p:cond delay="0"/>
                                  </p:stCondLst>
                                  <p:childTnLst>
                                    <p:set>
                                      <p:cBhvr>
                                        <p:cTn id="69" dur="1" fill="hold">
                                          <p:stCondLst>
                                            <p:cond delay="0"/>
                                          </p:stCondLst>
                                        </p:cTn>
                                        <p:tgtEl>
                                          <p:spTgt spid="3">
                                            <p:txEl>
                                              <p:pRg st="7" end="7"/>
                                            </p:txEl>
                                          </p:spTgt>
                                        </p:tgtEl>
                                        <p:attrNameLst>
                                          <p:attrName>style.visibility</p:attrName>
                                        </p:attrNameLst>
                                      </p:cBhvr>
                                      <p:to>
                                        <p:strVal val="visible"/>
                                      </p:to>
                                    </p:set>
                                    <p:anim calcmode="lin" valueType="num">
                                      <p:cBhvr>
                                        <p:cTn id="70" dur="1000" fill="hold"/>
                                        <p:tgtEl>
                                          <p:spTgt spid="3">
                                            <p:txEl>
                                              <p:pRg st="7" end="7"/>
                                            </p:txEl>
                                          </p:spTgt>
                                        </p:tgtEl>
                                        <p:attrNameLst>
                                          <p:attrName>ppt_w</p:attrName>
                                        </p:attrNameLst>
                                      </p:cBhvr>
                                      <p:tavLst>
                                        <p:tav tm="0">
                                          <p:val>
                                            <p:strVal val="#ppt_w*0.05"/>
                                          </p:val>
                                        </p:tav>
                                        <p:tav tm="100000">
                                          <p:val>
                                            <p:strVal val="#ppt_w"/>
                                          </p:val>
                                        </p:tav>
                                      </p:tavLst>
                                    </p:anim>
                                    <p:anim calcmode="lin" valueType="num">
                                      <p:cBhvr>
                                        <p:cTn id="71" dur="10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72" dur="1000" fill="hold"/>
                                        <p:tgtEl>
                                          <p:spTgt spid="3">
                                            <p:txEl>
                                              <p:pRg st="7" end="7"/>
                                            </p:txEl>
                                          </p:spTgt>
                                        </p:tgtEl>
                                        <p:attrNameLst>
                                          <p:attrName>ppt_x</p:attrName>
                                        </p:attrNameLst>
                                      </p:cBhvr>
                                      <p:tavLst>
                                        <p:tav tm="0">
                                          <p:val>
                                            <p:strVal val="#ppt_x-.2"/>
                                          </p:val>
                                        </p:tav>
                                        <p:tav tm="100000">
                                          <p:val>
                                            <p:strVal val="#ppt_x"/>
                                          </p:val>
                                        </p:tav>
                                      </p:tavLst>
                                    </p:anim>
                                    <p:anim calcmode="lin" valueType="num">
                                      <p:cBhvr>
                                        <p:cTn id="73" dur="1000" fill="hold"/>
                                        <p:tgtEl>
                                          <p:spTgt spid="3">
                                            <p:txEl>
                                              <p:pRg st="7" end="7"/>
                                            </p:txEl>
                                          </p:spTgt>
                                        </p:tgtEl>
                                        <p:attrNameLst>
                                          <p:attrName>ppt_y</p:attrName>
                                        </p:attrNameLst>
                                      </p:cBhvr>
                                      <p:tavLst>
                                        <p:tav tm="0">
                                          <p:val>
                                            <p:strVal val="#ppt_y"/>
                                          </p:val>
                                        </p:tav>
                                        <p:tav tm="100000">
                                          <p:val>
                                            <p:strVal val="#ppt_y"/>
                                          </p:val>
                                        </p:tav>
                                      </p:tavLst>
                                    </p:anim>
                                    <p:animEffect transition="in" filter="fade">
                                      <p:cBhvr>
                                        <p:cTn id="74" dur="1000"/>
                                        <p:tgtEl>
                                          <p:spTgt spid="3">
                                            <p:txEl>
                                              <p:pRg st="7" end="7"/>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54" presetClass="entr" presetSubtype="0" accel="100000" fill="hold" nodeType="clickEffect">
                                  <p:stCondLst>
                                    <p:cond delay="0"/>
                                  </p:stCondLst>
                                  <p:childTnLst>
                                    <p:set>
                                      <p:cBhvr>
                                        <p:cTn id="78" dur="1" fill="hold">
                                          <p:stCondLst>
                                            <p:cond delay="0"/>
                                          </p:stCondLst>
                                        </p:cTn>
                                        <p:tgtEl>
                                          <p:spTgt spid="3">
                                            <p:txEl>
                                              <p:pRg st="8" end="8"/>
                                            </p:txEl>
                                          </p:spTgt>
                                        </p:tgtEl>
                                        <p:attrNameLst>
                                          <p:attrName>style.visibility</p:attrName>
                                        </p:attrNameLst>
                                      </p:cBhvr>
                                      <p:to>
                                        <p:strVal val="visible"/>
                                      </p:to>
                                    </p:set>
                                    <p:anim calcmode="lin" valueType="num">
                                      <p:cBhvr>
                                        <p:cTn id="79" dur="1000" fill="hold"/>
                                        <p:tgtEl>
                                          <p:spTgt spid="3">
                                            <p:txEl>
                                              <p:pRg st="8" end="8"/>
                                            </p:txEl>
                                          </p:spTgt>
                                        </p:tgtEl>
                                        <p:attrNameLst>
                                          <p:attrName>ppt_w</p:attrName>
                                        </p:attrNameLst>
                                      </p:cBhvr>
                                      <p:tavLst>
                                        <p:tav tm="0">
                                          <p:val>
                                            <p:strVal val="#ppt_w*0.05"/>
                                          </p:val>
                                        </p:tav>
                                        <p:tav tm="100000">
                                          <p:val>
                                            <p:strVal val="#ppt_w"/>
                                          </p:val>
                                        </p:tav>
                                      </p:tavLst>
                                    </p:anim>
                                    <p:anim calcmode="lin" valueType="num">
                                      <p:cBhvr>
                                        <p:cTn id="80" dur="1000" fill="hold"/>
                                        <p:tgtEl>
                                          <p:spTgt spid="3">
                                            <p:txEl>
                                              <p:pRg st="8" end="8"/>
                                            </p:txEl>
                                          </p:spTgt>
                                        </p:tgtEl>
                                        <p:attrNameLst>
                                          <p:attrName>ppt_h</p:attrName>
                                        </p:attrNameLst>
                                      </p:cBhvr>
                                      <p:tavLst>
                                        <p:tav tm="0">
                                          <p:val>
                                            <p:strVal val="#ppt_h"/>
                                          </p:val>
                                        </p:tav>
                                        <p:tav tm="100000">
                                          <p:val>
                                            <p:strVal val="#ppt_h"/>
                                          </p:val>
                                        </p:tav>
                                      </p:tavLst>
                                    </p:anim>
                                    <p:anim calcmode="lin" valueType="num">
                                      <p:cBhvr>
                                        <p:cTn id="81" dur="1000" fill="hold"/>
                                        <p:tgtEl>
                                          <p:spTgt spid="3">
                                            <p:txEl>
                                              <p:pRg st="8" end="8"/>
                                            </p:txEl>
                                          </p:spTgt>
                                        </p:tgtEl>
                                        <p:attrNameLst>
                                          <p:attrName>ppt_x</p:attrName>
                                        </p:attrNameLst>
                                      </p:cBhvr>
                                      <p:tavLst>
                                        <p:tav tm="0">
                                          <p:val>
                                            <p:strVal val="#ppt_x-.2"/>
                                          </p:val>
                                        </p:tav>
                                        <p:tav tm="100000">
                                          <p:val>
                                            <p:strVal val="#ppt_x"/>
                                          </p:val>
                                        </p:tav>
                                      </p:tavLst>
                                    </p:anim>
                                    <p:anim calcmode="lin" valueType="num">
                                      <p:cBhvr>
                                        <p:cTn id="82" dur="1000" fill="hold"/>
                                        <p:tgtEl>
                                          <p:spTgt spid="3">
                                            <p:txEl>
                                              <p:pRg st="8" end="8"/>
                                            </p:txEl>
                                          </p:spTgt>
                                        </p:tgtEl>
                                        <p:attrNameLst>
                                          <p:attrName>ppt_y</p:attrName>
                                        </p:attrNameLst>
                                      </p:cBhvr>
                                      <p:tavLst>
                                        <p:tav tm="0">
                                          <p:val>
                                            <p:strVal val="#ppt_y"/>
                                          </p:val>
                                        </p:tav>
                                        <p:tav tm="100000">
                                          <p:val>
                                            <p:strVal val="#ppt_y"/>
                                          </p:val>
                                        </p:tav>
                                      </p:tavLst>
                                    </p:anim>
                                    <p:animEffect transition="in" filter="fade">
                                      <p:cBhvr>
                                        <p:cTn id="83" dur="1000"/>
                                        <p:tgtEl>
                                          <p:spTgt spid="3">
                                            <p:txEl>
                                              <p:pRg st="8" end="8"/>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54" presetClass="entr" presetSubtype="0" accel="100000" fill="hold" nodeType="clickEffect">
                                  <p:stCondLst>
                                    <p:cond delay="0"/>
                                  </p:stCondLst>
                                  <p:childTnLst>
                                    <p:set>
                                      <p:cBhvr>
                                        <p:cTn id="87" dur="1" fill="hold">
                                          <p:stCondLst>
                                            <p:cond delay="0"/>
                                          </p:stCondLst>
                                        </p:cTn>
                                        <p:tgtEl>
                                          <p:spTgt spid="3">
                                            <p:txEl>
                                              <p:pRg st="9" end="9"/>
                                            </p:txEl>
                                          </p:spTgt>
                                        </p:tgtEl>
                                        <p:attrNameLst>
                                          <p:attrName>style.visibility</p:attrName>
                                        </p:attrNameLst>
                                      </p:cBhvr>
                                      <p:to>
                                        <p:strVal val="visible"/>
                                      </p:to>
                                    </p:set>
                                    <p:anim calcmode="lin" valueType="num">
                                      <p:cBhvr>
                                        <p:cTn id="88" dur="1000" fill="hold"/>
                                        <p:tgtEl>
                                          <p:spTgt spid="3">
                                            <p:txEl>
                                              <p:pRg st="9" end="9"/>
                                            </p:txEl>
                                          </p:spTgt>
                                        </p:tgtEl>
                                        <p:attrNameLst>
                                          <p:attrName>ppt_w</p:attrName>
                                        </p:attrNameLst>
                                      </p:cBhvr>
                                      <p:tavLst>
                                        <p:tav tm="0">
                                          <p:val>
                                            <p:strVal val="#ppt_w*0.05"/>
                                          </p:val>
                                        </p:tav>
                                        <p:tav tm="100000">
                                          <p:val>
                                            <p:strVal val="#ppt_w"/>
                                          </p:val>
                                        </p:tav>
                                      </p:tavLst>
                                    </p:anim>
                                    <p:anim calcmode="lin" valueType="num">
                                      <p:cBhvr>
                                        <p:cTn id="89" dur="1000" fill="hold"/>
                                        <p:tgtEl>
                                          <p:spTgt spid="3">
                                            <p:txEl>
                                              <p:pRg st="9" end="9"/>
                                            </p:txEl>
                                          </p:spTgt>
                                        </p:tgtEl>
                                        <p:attrNameLst>
                                          <p:attrName>ppt_h</p:attrName>
                                        </p:attrNameLst>
                                      </p:cBhvr>
                                      <p:tavLst>
                                        <p:tav tm="0">
                                          <p:val>
                                            <p:strVal val="#ppt_h"/>
                                          </p:val>
                                        </p:tav>
                                        <p:tav tm="100000">
                                          <p:val>
                                            <p:strVal val="#ppt_h"/>
                                          </p:val>
                                        </p:tav>
                                      </p:tavLst>
                                    </p:anim>
                                    <p:anim calcmode="lin" valueType="num">
                                      <p:cBhvr>
                                        <p:cTn id="90" dur="1000" fill="hold"/>
                                        <p:tgtEl>
                                          <p:spTgt spid="3">
                                            <p:txEl>
                                              <p:pRg st="9" end="9"/>
                                            </p:txEl>
                                          </p:spTgt>
                                        </p:tgtEl>
                                        <p:attrNameLst>
                                          <p:attrName>ppt_x</p:attrName>
                                        </p:attrNameLst>
                                      </p:cBhvr>
                                      <p:tavLst>
                                        <p:tav tm="0">
                                          <p:val>
                                            <p:strVal val="#ppt_x-.2"/>
                                          </p:val>
                                        </p:tav>
                                        <p:tav tm="100000">
                                          <p:val>
                                            <p:strVal val="#ppt_x"/>
                                          </p:val>
                                        </p:tav>
                                      </p:tavLst>
                                    </p:anim>
                                    <p:anim calcmode="lin" valueType="num">
                                      <p:cBhvr>
                                        <p:cTn id="91" dur="1000" fill="hold"/>
                                        <p:tgtEl>
                                          <p:spTgt spid="3">
                                            <p:txEl>
                                              <p:pRg st="9" end="9"/>
                                            </p:txEl>
                                          </p:spTgt>
                                        </p:tgtEl>
                                        <p:attrNameLst>
                                          <p:attrName>ppt_y</p:attrName>
                                        </p:attrNameLst>
                                      </p:cBhvr>
                                      <p:tavLst>
                                        <p:tav tm="0">
                                          <p:val>
                                            <p:strVal val="#ppt_y"/>
                                          </p:val>
                                        </p:tav>
                                        <p:tav tm="100000">
                                          <p:val>
                                            <p:strVal val="#ppt_y"/>
                                          </p:val>
                                        </p:tav>
                                      </p:tavLst>
                                    </p:anim>
                                    <p:animEffect transition="in" filter="fade">
                                      <p:cBhvr>
                                        <p:cTn id="92" dur="1000"/>
                                        <p:tgtEl>
                                          <p:spTgt spid="3">
                                            <p:txEl>
                                              <p:pRg st="9" end="9"/>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54" presetClass="entr" presetSubtype="0" accel="100000" fill="hold" nodeType="clickEffect">
                                  <p:stCondLst>
                                    <p:cond delay="0"/>
                                  </p:stCondLst>
                                  <p:childTnLst>
                                    <p:set>
                                      <p:cBhvr>
                                        <p:cTn id="96" dur="1" fill="hold">
                                          <p:stCondLst>
                                            <p:cond delay="0"/>
                                          </p:stCondLst>
                                        </p:cTn>
                                        <p:tgtEl>
                                          <p:spTgt spid="3">
                                            <p:txEl>
                                              <p:pRg st="10" end="10"/>
                                            </p:txEl>
                                          </p:spTgt>
                                        </p:tgtEl>
                                        <p:attrNameLst>
                                          <p:attrName>style.visibility</p:attrName>
                                        </p:attrNameLst>
                                      </p:cBhvr>
                                      <p:to>
                                        <p:strVal val="visible"/>
                                      </p:to>
                                    </p:set>
                                    <p:anim calcmode="lin" valueType="num">
                                      <p:cBhvr>
                                        <p:cTn id="97" dur="1000" fill="hold"/>
                                        <p:tgtEl>
                                          <p:spTgt spid="3">
                                            <p:txEl>
                                              <p:pRg st="10" end="10"/>
                                            </p:txEl>
                                          </p:spTgt>
                                        </p:tgtEl>
                                        <p:attrNameLst>
                                          <p:attrName>ppt_w</p:attrName>
                                        </p:attrNameLst>
                                      </p:cBhvr>
                                      <p:tavLst>
                                        <p:tav tm="0">
                                          <p:val>
                                            <p:strVal val="#ppt_w*0.05"/>
                                          </p:val>
                                        </p:tav>
                                        <p:tav tm="100000">
                                          <p:val>
                                            <p:strVal val="#ppt_w"/>
                                          </p:val>
                                        </p:tav>
                                      </p:tavLst>
                                    </p:anim>
                                    <p:anim calcmode="lin" valueType="num">
                                      <p:cBhvr>
                                        <p:cTn id="98" dur="1000" fill="hold"/>
                                        <p:tgtEl>
                                          <p:spTgt spid="3">
                                            <p:txEl>
                                              <p:pRg st="10" end="10"/>
                                            </p:txEl>
                                          </p:spTgt>
                                        </p:tgtEl>
                                        <p:attrNameLst>
                                          <p:attrName>ppt_h</p:attrName>
                                        </p:attrNameLst>
                                      </p:cBhvr>
                                      <p:tavLst>
                                        <p:tav tm="0">
                                          <p:val>
                                            <p:strVal val="#ppt_h"/>
                                          </p:val>
                                        </p:tav>
                                        <p:tav tm="100000">
                                          <p:val>
                                            <p:strVal val="#ppt_h"/>
                                          </p:val>
                                        </p:tav>
                                      </p:tavLst>
                                    </p:anim>
                                    <p:anim calcmode="lin" valueType="num">
                                      <p:cBhvr>
                                        <p:cTn id="99" dur="1000" fill="hold"/>
                                        <p:tgtEl>
                                          <p:spTgt spid="3">
                                            <p:txEl>
                                              <p:pRg st="10" end="10"/>
                                            </p:txEl>
                                          </p:spTgt>
                                        </p:tgtEl>
                                        <p:attrNameLst>
                                          <p:attrName>ppt_x</p:attrName>
                                        </p:attrNameLst>
                                      </p:cBhvr>
                                      <p:tavLst>
                                        <p:tav tm="0">
                                          <p:val>
                                            <p:strVal val="#ppt_x-.2"/>
                                          </p:val>
                                        </p:tav>
                                        <p:tav tm="100000">
                                          <p:val>
                                            <p:strVal val="#ppt_x"/>
                                          </p:val>
                                        </p:tav>
                                      </p:tavLst>
                                    </p:anim>
                                    <p:anim calcmode="lin" valueType="num">
                                      <p:cBhvr>
                                        <p:cTn id="100" dur="1000" fill="hold"/>
                                        <p:tgtEl>
                                          <p:spTgt spid="3">
                                            <p:txEl>
                                              <p:pRg st="10" end="10"/>
                                            </p:txEl>
                                          </p:spTgt>
                                        </p:tgtEl>
                                        <p:attrNameLst>
                                          <p:attrName>ppt_y</p:attrName>
                                        </p:attrNameLst>
                                      </p:cBhvr>
                                      <p:tavLst>
                                        <p:tav tm="0">
                                          <p:val>
                                            <p:strVal val="#ppt_y"/>
                                          </p:val>
                                        </p:tav>
                                        <p:tav tm="100000">
                                          <p:val>
                                            <p:strVal val="#ppt_y"/>
                                          </p:val>
                                        </p:tav>
                                      </p:tavLst>
                                    </p:anim>
                                    <p:animEffect transition="in" filter="fade">
                                      <p:cBhvr>
                                        <p:cTn id="101" dur="1000"/>
                                        <p:tgtEl>
                                          <p:spTgt spid="3">
                                            <p:txEl>
                                              <p:pRg st="10" end="10"/>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54" presetClass="entr" presetSubtype="0" accel="100000" fill="hold" nodeType="clickEffect">
                                  <p:stCondLst>
                                    <p:cond delay="0"/>
                                  </p:stCondLst>
                                  <p:childTnLst>
                                    <p:set>
                                      <p:cBhvr>
                                        <p:cTn id="105" dur="1" fill="hold">
                                          <p:stCondLst>
                                            <p:cond delay="0"/>
                                          </p:stCondLst>
                                        </p:cTn>
                                        <p:tgtEl>
                                          <p:spTgt spid="3">
                                            <p:txEl>
                                              <p:pRg st="11" end="11"/>
                                            </p:txEl>
                                          </p:spTgt>
                                        </p:tgtEl>
                                        <p:attrNameLst>
                                          <p:attrName>style.visibility</p:attrName>
                                        </p:attrNameLst>
                                      </p:cBhvr>
                                      <p:to>
                                        <p:strVal val="visible"/>
                                      </p:to>
                                    </p:set>
                                    <p:anim calcmode="lin" valueType="num">
                                      <p:cBhvr>
                                        <p:cTn id="106" dur="1000" fill="hold"/>
                                        <p:tgtEl>
                                          <p:spTgt spid="3">
                                            <p:txEl>
                                              <p:pRg st="11" end="11"/>
                                            </p:txEl>
                                          </p:spTgt>
                                        </p:tgtEl>
                                        <p:attrNameLst>
                                          <p:attrName>ppt_w</p:attrName>
                                        </p:attrNameLst>
                                      </p:cBhvr>
                                      <p:tavLst>
                                        <p:tav tm="0">
                                          <p:val>
                                            <p:strVal val="#ppt_w*0.05"/>
                                          </p:val>
                                        </p:tav>
                                        <p:tav tm="100000">
                                          <p:val>
                                            <p:strVal val="#ppt_w"/>
                                          </p:val>
                                        </p:tav>
                                      </p:tavLst>
                                    </p:anim>
                                    <p:anim calcmode="lin" valueType="num">
                                      <p:cBhvr>
                                        <p:cTn id="107" dur="1000" fill="hold"/>
                                        <p:tgtEl>
                                          <p:spTgt spid="3">
                                            <p:txEl>
                                              <p:pRg st="11" end="11"/>
                                            </p:txEl>
                                          </p:spTgt>
                                        </p:tgtEl>
                                        <p:attrNameLst>
                                          <p:attrName>ppt_h</p:attrName>
                                        </p:attrNameLst>
                                      </p:cBhvr>
                                      <p:tavLst>
                                        <p:tav tm="0">
                                          <p:val>
                                            <p:strVal val="#ppt_h"/>
                                          </p:val>
                                        </p:tav>
                                        <p:tav tm="100000">
                                          <p:val>
                                            <p:strVal val="#ppt_h"/>
                                          </p:val>
                                        </p:tav>
                                      </p:tavLst>
                                    </p:anim>
                                    <p:anim calcmode="lin" valueType="num">
                                      <p:cBhvr>
                                        <p:cTn id="108" dur="1000" fill="hold"/>
                                        <p:tgtEl>
                                          <p:spTgt spid="3">
                                            <p:txEl>
                                              <p:pRg st="11" end="11"/>
                                            </p:txEl>
                                          </p:spTgt>
                                        </p:tgtEl>
                                        <p:attrNameLst>
                                          <p:attrName>ppt_x</p:attrName>
                                        </p:attrNameLst>
                                      </p:cBhvr>
                                      <p:tavLst>
                                        <p:tav tm="0">
                                          <p:val>
                                            <p:strVal val="#ppt_x-.2"/>
                                          </p:val>
                                        </p:tav>
                                        <p:tav tm="100000">
                                          <p:val>
                                            <p:strVal val="#ppt_x"/>
                                          </p:val>
                                        </p:tav>
                                      </p:tavLst>
                                    </p:anim>
                                    <p:anim calcmode="lin" valueType="num">
                                      <p:cBhvr>
                                        <p:cTn id="109" dur="1000" fill="hold"/>
                                        <p:tgtEl>
                                          <p:spTgt spid="3">
                                            <p:txEl>
                                              <p:pRg st="11" end="11"/>
                                            </p:txEl>
                                          </p:spTgt>
                                        </p:tgtEl>
                                        <p:attrNameLst>
                                          <p:attrName>ppt_y</p:attrName>
                                        </p:attrNameLst>
                                      </p:cBhvr>
                                      <p:tavLst>
                                        <p:tav tm="0">
                                          <p:val>
                                            <p:strVal val="#ppt_y"/>
                                          </p:val>
                                        </p:tav>
                                        <p:tav tm="100000">
                                          <p:val>
                                            <p:strVal val="#ppt_y"/>
                                          </p:val>
                                        </p:tav>
                                      </p:tavLst>
                                    </p:anim>
                                    <p:animEffect transition="in" filter="fade">
                                      <p:cBhvr>
                                        <p:cTn id="110" dur="1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String Interpolation</a:t>
            </a:r>
            <a:endParaRPr lang="en-US" b="1" dirty="0"/>
          </a:p>
        </p:txBody>
      </p:sp>
      <p:sp>
        <p:nvSpPr>
          <p:cNvPr id="3" name="Content Placeholder 2"/>
          <p:cNvSpPr>
            <a:spLocks noGrp="1"/>
          </p:cNvSpPr>
          <p:nvPr>
            <p:ph idx="1"/>
          </p:nvPr>
        </p:nvSpPr>
        <p:spPr/>
        <p:txBody>
          <a:bodyPr>
            <a:normAutofit fontScale="62500" lnSpcReduction="20000"/>
          </a:bodyPr>
          <a:lstStyle/>
          <a:p>
            <a:pPr algn="just"/>
            <a:r>
              <a:rPr lang="en-US" dirty="0" smtClean="0"/>
              <a:t>Several points are worth noting regarding this example:</a:t>
            </a:r>
          </a:p>
          <a:p>
            <a:pPr lvl="1" algn="just"/>
            <a:r>
              <a:rPr lang="en-US" dirty="0" smtClean="0"/>
              <a:t>The opening and closing identifiers, in the case of this example, EXCERPT, must be identical. You can choose any identifier you please, but they must exactly match. </a:t>
            </a:r>
          </a:p>
          <a:p>
            <a:pPr lvl="2" algn="just"/>
            <a:r>
              <a:rPr lang="en-US" dirty="0" smtClean="0"/>
              <a:t>The only constraint is that the identifier must consist of solely alphanumeric characters and underscores and must not begin with a digit or an underscore.</a:t>
            </a:r>
          </a:p>
          <a:p>
            <a:pPr lvl="1" algn="just"/>
            <a:r>
              <a:rPr lang="en-US" dirty="0" smtClean="0"/>
              <a:t>The opening identifier must be preceded with three left-angle brackets, &lt;&lt;&lt;. </a:t>
            </a:r>
          </a:p>
          <a:p>
            <a:pPr lvl="1" algn="just"/>
            <a:r>
              <a:rPr lang="en-US" dirty="0" smtClean="0"/>
              <a:t>Heredoc syntax follows the same parsing rules as strings enclosed in double quotes. That is, both variables and escape sequences are parsed. </a:t>
            </a:r>
          </a:p>
          <a:p>
            <a:pPr lvl="2" algn="just"/>
            <a:r>
              <a:rPr lang="en-US" dirty="0" smtClean="0"/>
              <a:t>The only difference is that double quotes do not need to be escaped.</a:t>
            </a:r>
          </a:p>
          <a:p>
            <a:pPr lvl="1" algn="just"/>
            <a:r>
              <a:rPr lang="en-US" dirty="0" smtClean="0"/>
              <a:t>The closing identifier must begin at the very beginning of a line. It cannot be preceded with spaces or any other extraneous character. </a:t>
            </a:r>
          </a:p>
          <a:p>
            <a:pPr lvl="2" algn="just"/>
            <a:r>
              <a:rPr lang="en-US" dirty="0" smtClean="0"/>
              <a:t>This is a commonly recurring point of confusion among users, so take special care to make sure your heredoc string conforms to this annoying requirement. Furthermore, the presence of any spaces following the opening or closing identifier will produce a syntax error.</a:t>
            </a:r>
          </a:p>
          <a:p>
            <a:pPr algn="just"/>
            <a:r>
              <a:rPr lang="en-US" dirty="0" smtClean="0"/>
              <a:t>Heredoc syntax is particularly useful when you need to manipulate a substantial amount of material but do not want to put up with the hassle of escaping quotes.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1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10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17"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8"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0" dur="10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10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26"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7"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29" dur="10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10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35"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36"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38" dur="10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1000" fill="hold"/>
                                        <p:tgtEl>
                                          <p:spTgt spid="3">
                                            <p:txEl>
                                              <p:pRg st="4" end="4"/>
                                            </p:txEl>
                                          </p:spTgt>
                                        </p:tgtEl>
                                        <p:attrNameLst>
                                          <p:attrName>ppt_w</p:attrName>
                                        </p:attrNameLst>
                                      </p:cBhvr>
                                      <p:tavLst>
                                        <p:tav tm="0">
                                          <p:val>
                                            <p:strVal val="#ppt_w*0.05"/>
                                          </p:val>
                                        </p:tav>
                                        <p:tav tm="100000">
                                          <p:val>
                                            <p:strVal val="#ppt_w"/>
                                          </p:val>
                                        </p:tav>
                                      </p:tavLst>
                                    </p:anim>
                                    <p:anim calcmode="lin" valueType="num">
                                      <p:cBhvr>
                                        <p:cTn id="44"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45"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46" dur="10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47" dur="10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4" presetClass="entr" presetSubtype="0" accel="100000" fill="hold"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 calcmode="lin" valueType="num">
                                      <p:cBhvr>
                                        <p:cTn id="52" dur="1000" fill="hold"/>
                                        <p:tgtEl>
                                          <p:spTgt spid="3">
                                            <p:txEl>
                                              <p:pRg st="5" end="5"/>
                                            </p:txEl>
                                          </p:spTgt>
                                        </p:tgtEl>
                                        <p:attrNameLst>
                                          <p:attrName>ppt_w</p:attrName>
                                        </p:attrNameLst>
                                      </p:cBhvr>
                                      <p:tavLst>
                                        <p:tav tm="0">
                                          <p:val>
                                            <p:strVal val="#ppt_w*0.05"/>
                                          </p:val>
                                        </p:tav>
                                        <p:tav tm="100000">
                                          <p:val>
                                            <p:strVal val="#ppt_w"/>
                                          </p:val>
                                        </p:tav>
                                      </p:tavLst>
                                    </p:anim>
                                    <p:anim calcmode="lin" valueType="num">
                                      <p:cBhvr>
                                        <p:cTn id="53"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54" dur="1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55" dur="10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56" dur="1000"/>
                                        <p:tgtEl>
                                          <p:spTgt spid="3">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4" presetClass="entr" presetSubtype="0" accel="100000" fill="hold"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 calcmode="lin" valueType="num">
                                      <p:cBhvr>
                                        <p:cTn id="61" dur="1000" fill="hold"/>
                                        <p:tgtEl>
                                          <p:spTgt spid="3">
                                            <p:txEl>
                                              <p:pRg st="6" end="6"/>
                                            </p:txEl>
                                          </p:spTgt>
                                        </p:tgtEl>
                                        <p:attrNameLst>
                                          <p:attrName>ppt_w</p:attrName>
                                        </p:attrNameLst>
                                      </p:cBhvr>
                                      <p:tavLst>
                                        <p:tav tm="0">
                                          <p:val>
                                            <p:strVal val="#ppt_w*0.05"/>
                                          </p:val>
                                        </p:tav>
                                        <p:tav tm="100000">
                                          <p:val>
                                            <p:strVal val="#ppt_w"/>
                                          </p:val>
                                        </p:tav>
                                      </p:tavLst>
                                    </p:anim>
                                    <p:anim calcmode="lin" valueType="num">
                                      <p:cBhvr>
                                        <p:cTn id="62" dur="1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63" dur="10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64" dur="1000" fill="hold"/>
                                        <p:tgtEl>
                                          <p:spTgt spid="3">
                                            <p:txEl>
                                              <p:pRg st="6" end="6"/>
                                            </p:txEl>
                                          </p:spTgt>
                                        </p:tgtEl>
                                        <p:attrNameLst>
                                          <p:attrName>ppt_y</p:attrName>
                                        </p:attrNameLst>
                                      </p:cBhvr>
                                      <p:tavLst>
                                        <p:tav tm="0">
                                          <p:val>
                                            <p:strVal val="#ppt_y"/>
                                          </p:val>
                                        </p:tav>
                                        <p:tav tm="100000">
                                          <p:val>
                                            <p:strVal val="#ppt_y"/>
                                          </p:val>
                                        </p:tav>
                                      </p:tavLst>
                                    </p:anim>
                                    <p:animEffect transition="in" filter="fade">
                                      <p:cBhvr>
                                        <p:cTn id="65" dur="1000"/>
                                        <p:tgtEl>
                                          <p:spTgt spid="3">
                                            <p:txEl>
                                              <p:pRg st="6" end="6"/>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4" presetClass="entr" presetSubtype="0" accel="100000" fill="hold" nodeType="clickEffect">
                                  <p:stCondLst>
                                    <p:cond delay="0"/>
                                  </p:stCondLst>
                                  <p:childTnLst>
                                    <p:set>
                                      <p:cBhvr>
                                        <p:cTn id="69" dur="1" fill="hold">
                                          <p:stCondLst>
                                            <p:cond delay="0"/>
                                          </p:stCondLst>
                                        </p:cTn>
                                        <p:tgtEl>
                                          <p:spTgt spid="3">
                                            <p:txEl>
                                              <p:pRg st="7" end="7"/>
                                            </p:txEl>
                                          </p:spTgt>
                                        </p:tgtEl>
                                        <p:attrNameLst>
                                          <p:attrName>style.visibility</p:attrName>
                                        </p:attrNameLst>
                                      </p:cBhvr>
                                      <p:to>
                                        <p:strVal val="visible"/>
                                      </p:to>
                                    </p:set>
                                    <p:anim calcmode="lin" valueType="num">
                                      <p:cBhvr>
                                        <p:cTn id="70" dur="1000" fill="hold"/>
                                        <p:tgtEl>
                                          <p:spTgt spid="3">
                                            <p:txEl>
                                              <p:pRg st="7" end="7"/>
                                            </p:txEl>
                                          </p:spTgt>
                                        </p:tgtEl>
                                        <p:attrNameLst>
                                          <p:attrName>ppt_w</p:attrName>
                                        </p:attrNameLst>
                                      </p:cBhvr>
                                      <p:tavLst>
                                        <p:tav tm="0">
                                          <p:val>
                                            <p:strVal val="#ppt_w*0.05"/>
                                          </p:val>
                                        </p:tav>
                                        <p:tav tm="100000">
                                          <p:val>
                                            <p:strVal val="#ppt_w"/>
                                          </p:val>
                                        </p:tav>
                                      </p:tavLst>
                                    </p:anim>
                                    <p:anim calcmode="lin" valueType="num">
                                      <p:cBhvr>
                                        <p:cTn id="71" dur="10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72" dur="1000" fill="hold"/>
                                        <p:tgtEl>
                                          <p:spTgt spid="3">
                                            <p:txEl>
                                              <p:pRg st="7" end="7"/>
                                            </p:txEl>
                                          </p:spTgt>
                                        </p:tgtEl>
                                        <p:attrNameLst>
                                          <p:attrName>ppt_x</p:attrName>
                                        </p:attrNameLst>
                                      </p:cBhvr>
                                      <p:tavLst>
                                        <p:tav tm="0">
                                          <p:val>
                                            <p:strVal val="#ppt_x-.2"/>
                                          </p:val>
                                        </p:tav>
                                        <p:tav tm="100000">
                                          <p:val>
                                            <p:strVal val="#ppt_x"/>
                                          </p:val>
                                        </p:tav>
                                      </p:tavLst>
                                    </p:anim>
                                    <p:anim calcmode="lin" valueType="num">
                                      <p:cBhvr>
                                        <p:cTn id="73" dur="1000" fill="hold"/>
                                        <p:tgtEl>
                                          <p:spTgt spid="3">
                                            <p:txEl>
                                              <p:pRg st="7" end="7"/>
                                            </p:txEl>
                                          </p:spTgt>
                                        </p:tgtEl>
                                        <p:attrNameLst>
                                          <p:attrName>ppt_y</p:attrName>
                                        </p:attrNameLst>
                                      </p:cBhvr>
                                      <p:tavLst>
                                        <p:tav tm="0">
                                          <p:val>
                                            <p:strVal val="#ppt_y"/>
                                          </p:val>
                                        </p:tav>
                                        <p:tav tm="100000">
                                          <p:val>
                                            <p:strVal val="#ppt_y"/>
                                          </p:val>
                                        </p:tav>
                                      </p:tavLst>
                                    </p:anim>
                                    <p:animEffect transition="in" filter="fade">
                                      <p:cBhvr>
                                        <p:cTn id="74" dur="1000"/>
                                        <p:tgtEl>
                                          <p:spTgt spid="3">
                                            <p:txEl>
                                              <p:pRg st="7" end="7"/>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54" presetClass="entr" presetSubtype="0" accel="100000" fill="hold" nodeType="clickEffect">
                                  <p:stCondLst>
                                    <p:cond delay="0"/>
                                  </p:stCondLst>
                                  <p:childTnLst>
                                    <p:set>
                                      <p:cBhvr>
                                        <p:cTn id="78" dur="1" fill="hold">
                                          <p:stCondLst>
                                            <p:cond delay="0"/>
                                          </p:stCondLst>
                                        </p:cTn>
                                        <p:tgtEl>
                                          <p:spTgt spid="3">
                                            <p:txEl>
                                              <p:pRg st="8" end="8"/>
                                            </p:txEl>
                                          </p:spTgt>
                                        </p:tgtEl>
                                        <p:attrNameLst>
                                          <p:attrName>style.visibility</p:attrName>
                                        </p:attrNameLst>
                                      </p:cBhvr>
                                      <p:to>
                                        <p:strVal val="visible"/>
                                      </p:to>
                                    </p:set>
                                    <p:anim calcmode="lin" valueType="num">
                                      <p:cBhvr>
                                        <p:cTn id="79" dur="1000" fill="hold"/>
                                        <p:tgtEl>
                                          <p:spTgt spid="3">
                                            <p:txEl>
                                              <p:pRg st="8" end="8"/>
                                            </p:txEl>
                                          </p:spTgt>
                                        </p:tgtEl>
                                        <p:attrNameLst>
                                          <p:attrName>ppt_w</p:attrName>
                                        </p:attrNameLst>
                                      </p:cBhvr>
                                      <p:tavLst>
                                        <p:tav tm="0">
                                          <p:val>
                                            <p:strVal val="#ppt_w*0.05"/>
                                          </p:val>
                                        </p:tav>
                                        <p:tav tm="100000">
                                          <p:val>
                                            <p:strVal val="#ppt_w"/>
                                          </p:val>
                                        </p:tav>
                                      </p:tavLst>
                                    </p:anim>
                                    <p:anim calcmode="lin" valueType="num">
                                      <p:cBhvr>
                                        <p:cTn id="80" dur="1000" fill="hold"/>
                                        <p:tgtEl>
                                          <p:spTgt spid="3">
                                            <p:txEl>
                                              <p:pRg st="8" end="8"/>
                                            </p:txEl>
                                          </p:spTgt>
                                        </p:tgtEl>
                                        <p:attrNameLst>
                                          <p:attrName>ppt_h</p:attrName>
                                        </p:attrNameLst>
                                      </p:cBhvr>
                                      <p:tavLst>
                                        <p:tav tm="0">
                                          <p:val>
                                            <p:strVal val="#ppt_h"/>
                                          </p:val>
                                        </p:tav>
                                        <p:tav tm="100000">
                                          <p:val>
                                            <p:strVal val="#ppt_h"/>
                                          </p:val>
                                        </p:tav>
                                      </p:tavLst>
                                    </p:anim>
                                    <p:anim calcmode="lin" valueType="num">
                                      <p:cBhvr>
                                        <p:cTn id="81" dur="1000" fill="hold"/>
                                        <p:tgtEl>
                                          <p:spTgt spid="3">
                                            <p:txEl>
                                              <p:pRg st="8" end="8"/>
                                            </p:txEl>
                                          </p:spTgt>
                                        </p:tgtEl>
                                        <p:attrNameLst>
                                          <p:attrName>ppt_x</p:attrName>
                                        </p:attrNameLst>
                                      </p:cBhvr>
                                      <p:tavLst>
                                        <p:tav tm="0">
                                          <p:val>
                                            <p:strVal val="#ppt_x-.2"/>
                                          </p:val>
                                        </p:tav>
                                        <p:tav tm="100000">
                                          <p:val>
                                            <p:strVal val="#ppt_x"/>
                                          </p:val>
                                        </p:tav>
                                      </p:tavLst>
                                    </p:anim>
                                    <p:anim calcmode="lin" valueType="num">
                                      <p:cBhvr>
                                        <p:cTn id="82" dur="1000" fill="hold"/>
                                        <p:tgtEl>
                                          <p:spTgt spid="3">
                                            <p:txEl>
                                              <p:pRg st="8" end="8"/>
                                            </p:txEl>
                                          </p:spTgt>
                                        </p:tgtEl>
                                        <p:attrNameLst>
                                          <p:attrName>ppt_y</p:attrName>
                                        </p:attrNameLst>
                                      </p:cBhvr>
                                      <p:tavLst>
                                        <p:tav tm="0">
                                          <p:val>
                                            <p:strVal val="#ppt_y"/>
                                          </p:val>
                                        </p:tav>
                                        <p:tav tm="100000">
                                          <p:val>
                                            <p:strVal val="#ppt_y"/>
                                          </p:val>
                                        </p:tav>
                                      </p:tavLst>
                                    </p:anim>
                                    <p:animEffect transition="in" filter="fade">
                                      <p:cBhvr>
                                        <p:cTn id="83"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Control Structures</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i="1" dirty="0" smtClean="0"/>
              <a:t>Determine the flow of code within an application</a:t>
            </a:r>
          </a:p>
          <a:p>
            <a:pPr algn="just"/>
            <a:r>
              <a:rPr lang="en-US" dirty="0" smtClean="0"/>
              <a:t>Defining execution characteristics such as whether and how many times a particular code statement will execute.</a:t>
            </a:r>
          </a:p>
          <a:p>
            <a:pPr algn="just"/>
            <a:r>
              <a:rPr lang="en-US" dirty="0" smtClean="0"/>
              <a:t>Tells </a:t>
            </a:r>
            <a:r>
              <a:rPr lang="en-US" dirty="0" smtClean="0">
                <a:sym typeface="Wingdings" pitchFamily="2" charset="2"/>
              </a:rPr>
              <a:t> </a:t>
            </a:r>
            <a:r>
              <a:rPr lang="en-US" dirty="0" smtClean="0"/>
              <a:t>When a code block will relinquish execution control.</a:t>
            </a:r>
          </a:p>
          <a:p>
            <a:r>
              <a:rPr lang="en-US" b="1" dirty="0" smtClean="0"/>
              <a:t>Conditional Statements</a:t>
            </a:r>
          </a:p>
          <a:p>
            <a:pPr lvl="1" algn="just"/>
            <a:r>
              <a:rPr lang="en-US" dirty="0" smtClean="0"/>
              <a:t>Make it possible for your computer program to respond accordingly to a wide variety of inputs using logic to distinguish between various conditions based on input value</a:t>
            </a:r>
            <a:endParaRPr lang="en-US" dirty="0"/>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Control Structures</a:t>
            </a:r>
            <a:endParaRPr lang="en-US" b="1"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Conditional Statements:</a:t>
            </a:r>
          </a:p>
          <a:p>
            <a:r>
              <a:rPr lang="en-US" b="1" dirty="0" smtClean="0"/>
              <a:t>The if Statement:</a:t>
            </a:r>
          </a:p>
          <a:p>
            <a:pPr>
              <a:buNone/>
            </a:pPr>
            <a:r>
              <a:rPr lang="en-US" b="1" dirty="0" smtClean="0"/>
              <a:t>	</a:t>
            </a:r>
            <a:r>
              <a:rPr lang="en-US" dirty="0" smtClean="0"/>
              <a:t>syntax:</a:t>
            </a:r>
          </a:p>
          <a:p>
            <a:pPr lvl="2">
              <a:buNone/>
            </a:pPr>
            <a:r>
              <a:rPr lang="en-US" dirty="0" smtClean="0"/>
              <a:t>if (expression) {</a:t>
            </a:r>
          </a:p>
          <a:p>
            <a:pPr lvl="2">
              <a:buNone/>
            </a:pPr>
            <a:r>
              <a:rPr lang="en-US" dirty="0" smtClean="0"/>
              <a:t>statement</a:t>
            </a:r>
          </a:p>
          <a:p>
            <a:pPr lvl="2">
              <a:buNone/>
            </a:pPr>
            <a:r>
              <a:rPr lang="en-US" dirty="0" smtClean="0"/>
              <a:t>}</a:t>
            </a:r>
          </a:p>
          <a:p>
            <a:r>
              <a:rPr lang="en-US" dirty="0" smtClean="0"/>
              <a:t>Example:</a:t>
            </a:r>
          </a:p>
          <a:p>
            <a:pPr lvl="2">
              <a:buNone/>
            </a:pPr>
            <a:r>
              <a:rPr lang="en-US" dirty="0" smtClean="0"/>
              <a:t>&lt;?php</a:t>
            </a:r>
          </a:p>
          <a:p>
            <a:pPr lvl="2">
              <a:buNone/>
            </a:pPr>
            <a:r>
              <a:rPr lang="en-US" dirty="0" smtClean="0"/>
              <a:t>$secretNumber = 453;</a:t>
            </a:r>
          </a:p>
          <a:p>
            <a:pPr lvl="2">
              <a:buNone/>
            </a:pPr>
            <a:r>
              <a:rPr lang="en-US" dirty="0" smtClean="0"/>
              <a:t>if ($secretNumber) {</a:t>
            </a:r>
          </a:p>
          <a:p>
            <a:pPr lvl="2">
              <a:buNone/>
            </a:pPr>
            <a:r>
              <a:rPr lang="en-US" dirty="0" smtClean="0"/>
              <a:t>echo "&lt;p&gt;Congratulations!&lt;/p&gt;";</a:t>
            </a:r>
          </a:p>
          <a:p>
            <a:pPr lvl="2">
              <a:buNone/>
            </a:pPr>
            <a:r>
              <a:rPr lang="en-US" dirty="0" smtClean="0"/>
              <a:t>}</a:t>
            </a:r>
          </a:p>
          <a:p>
            <a:pPr lvl="2">
              <a:buNone/>
            </a:pPr>
            <a:r>
              <a:rPr lang="en-US" dirty="0" smtClean="0"/>
              <a:t>?&gt;</a:t>
            </a:r>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Control Structures</a:t>
            </a:r>
            <a:endParaRPr lang="en-US" dirty="0"/>
          </a:p>
        </p:txBody>
      </p:sp>
      <p:sp>
        <p:nvSpPr>
          <p:cNvPr id="3" name="Content Placeholder 2"/>
          <p:cNvSpPr>
            <a:spLocks noGrp="1"/>
          </p:cNvSpPr>
          <p:nvPr>
            <p:ph idx="1"/>
          </p:nvPr>
        </p:nvSpPr>
        <p:spPr/>
        <p:txBody>
          <a:bodyPr>
            <a:normAutofit fontScale="62500" lnSpcReduction="20000"/>
          </a:bodyPr>
          <a:lstStyle/>
          <a:p>
            <a:r>
              <a:rPr lang="en-US" b="1" dirty="0" smtClean="0"/>
              <a:t>The else Statement:</a:t>
            </a:r>
          </a:p>
          <a:p>
            <a:r>
              <a:rPr lang="en-US" dirty="0" smtClean="0"/>
              <a:t>Syntax:</a:t>
            </a:r>
          </a:p>
          <a:p>
            <a:pPr lvl="2">
              <a:buNone/>
            </a:pPr>
            <a:r>
              <a:rPr lang="en-US" dirty="0" smtClean="0"/>
              <a:t>if (expression) {</a:t>
            </a:r>
          </a:p>
          <a:p>
            <a:pPr lvl="2">
              <a:buNone/>
            </a:pPr>
            <a:r>
              <a:rPr lang="en-US" dirty="0" smtClean="0"/>
              <a:t>statement</a:t>
            </a:r>
          </a:p>
          <a:p>
            <a:pPr lvl="2">
              <a:buNone/>
            </a:pPr>
            <a:r>
              <a:rPr lang="en-US" dirty="0" smtClean="0"/>
              <a:t>}</a:t>
            </a:r>
          </a:p>
          <a:p>
            <a:pPr lvl="2">
              <a:buNone/>
            </a:pPr>
            <a:r>
              <a:rPr lang="en-US" dirty="0" smtClean="0"/>
              <a:t>else</a:t>
            </a:r>
          </a:p>
          <a:p>
            <a:pPr lvl="2">
              <a:buNone/>
            </a:pPr>
            <a:r>
              <a:rPr lang="en-US" dirty="0" smtClean="0"/>
              <a:t>{</a:t>
            </a:r>
          </a:p>
          <a:p>
            <a:pPr lvl="2">
              <a:buNone/>
            </a:pPr>
            <a:r>
              <a:rPr lang="en-US" dirty="0" smtClean="0"/>
              <a:t>Statement</a:t>
            </a:r>
          </a:p>
          <a:p>
            <a:pPr lvl="2">
              <a:buNone/>
            </a:pPr>
            <a:r>
              <a:rPr lang="en-US" dirty="0" smtClean="0"/>
              <a:t>}</a:t>
            </a:r>
          </a:p>
          <a:p>
            <a:r>
              <a:rPr lang="en-US" dirty="0" smtClean="0"/>
              <a:t>Example:</a:t>
            </a:r>
          </a:p>
          <a:p>
            <a:pPr lvl="2">
              <a:buNone/>
            </a:pPr>
            <a:r>
              <a:rPr lang="en-US" dirty="0" smtClean="0"/>
              <a:t>&lt;?php</a:t>
            </a:r>
          </a:p>
          <a:p>
            <a:pPr lvl="2">
              <a:buNone/>
            </a:pPr>
            <a:r>
              <a:rPr lang="en-US" dirty="0" smtClean="0"/>
              <a:t>$secretNumber = 453;</a:t>
            </a:r>
          </a:p>
          <a:p>
            <a:pPr lvl="2">
              <a:buNone/>
            </a:pPr>
            <a:r>
              <a:rPr lang="en-US" dirty="0" smtClean="0"/>
              <a:t>if ($secretNumber) {</a:t>
            </a:r>
          </a:p>
          <a:p>
            <a:pPr lvl="2">
              <a:buNone/>
            </a:pPr>
            <a:r>
              <a:rPr lang="en-US" dirty="0" smtClean="0"/>
              <a:t>echo "&lt;p&gt;Congratulations!!&lt;/p&gt;";</a:t>
            </a:r>
          </a:p>
          <a:p>
            <a:pPr lvl="2">
              <a:buNone/>
            </a:pPr>
            <a:r>
              <a:rPr lang="en-US" dirty="0" smtClean="0"/>
              <a:t>} else {</a:t>
            </a:r>
          </a:p>
          <a:p>
            <a:pPr lvl="2">
              <a:buNone/>
            </a:pPr>
            <a:r>
              <a:rPr lang="en-US" dirty="0" smtClean="0"/>
              <a:t>echo "&lt;p&gt;Sorry!&lt;/p&gt;";</a:t>
            </a:r>
          </a:p>
          <a:p>
            <a:pPr lvl="2">
              <a:buNone/>
            </a:pPr>
            <a:r>
              <a:rPr lang="en-US" dirty="0" smtClean="0"/>
              <a:t>}</a:t>
            </a:r>
          </a:p>
          <a:p>
            <a:pPr lvl="2">
              <a:buNone/>
            </a:pPr>
            <a:r>
              <a:rPr lang="en-US" dirty="0" smtClean="0"/>
              <a:t>?&gt;</a:t>
            </a:r>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Control Structures</a:t>
            </a:r>
            <a:endParaRPr lang="en-US" dirty="0"/>
          </a:p>
        </p:txBody>
      </p:sp>
      <p:sp>
        <p:nvSpPr>
          <p:cNvPr id="3" name="Content Placeholder 2"/>
          <p:cNvSpPr>
            <a:spLocks noGrp="1"/>
          </p:cNvSpPr>
          <p:nvPr>
            <p:ph idx="1"/>
          </p:nvPr>
        </p:nvSpPr>
        <p:spPr>
          <a:xfrm>
            <a:off x="457200" y="1600200"/>
            <a:ext cx="8229600" cy="4800600"/>
          </a:xfrm>
        </p:spPr>
        <p:txBody>
          <a:bodyPr>
            <a:normAutofit fontScale="62500" lnSpcReduction="20000"/>
          </a:bodyPr>
          <a:lstStyle/>
          <a:p>
            <a:pPr>
              <a:buNone/>
            </a:pPr>
            <a:r>
              <a:rPr lang="en-US" sz="3400" b="1" dirty="0" smtClean="0"/>
              <a:t>The </a:t>
            </a:r>
            <a:r>
              <a:rPr lang="en-US" sz="3400" b="1" dirty="0" err="1" smtClean="0"/>
              <a:t>elseif</a:t>
            </a:r>
            <a:r>
              <a:rPr lang="en-US" sz="3400" b="1" dirty="0" smtClean="0"/>
              <a:t> Statement:</a:t>
            </a:r>
          </a:p>
          <a:p>
            <a:r>
              <a:rPr lang="en-US" dirty="0" smtClean="0"/>
              <a:t>Syntax:</a:t>
            </a:r>
          </a:p>
          <a:p>
            <a:pPr lvl="2">
              <a:buNone/>
            </a:pPr>
            <a:r>
              <a:rPr lang="en-US" dirty="0" smtClean="0"/>
              <a:t>if (expression) {</a:t>
            </a:r>
          </a:p>
          <a:p>
            <a:pPr lvl="2">
              <a:buNone/>
            </a:pPr>
            <a:r>
              <a:rPr lang="en-US" dirty="0" smtClean="0"/>
              <a:t>statement</a:t>
            </a:r>
          </a:p>
          <a:p>
            <a:pPr lvl="2">
              <a:buNone/>
            </a:pPr>
            <a:r>
              <a:rPr lang="en-US" dirty="0" smtClean="0"/>
              <a:t>}</a:t>
            </a:r>
          </a:p>
          <a:p>
            <a:pPr lvl="2">
              <a:buNone/>
            </a:pPr>
            <a:r>
              <a:rPr lang="en-US" dirty="0" err="1" smtClean="0"/>
              <a:t>elseif</a:t>
            </a:r>
            <a:r>
              <a:rPr lang="en-US" dirty="0" smtClean="0"/>
              <a:t> (expression) {</a:t>
            </a:r>
          </a:p>
          <a:p>
            <a:pPr lvl="2">
              <a:buNone/>
            </a:pPr>
            <a:r>
              <a:rPr lang="en-US" dirty="0" smtClean="0"/>
              <a:t>statement</a:t>
            </a:r>
          </a:p>
          <a:p>
            <a:pPr lvl="2">
              <a:buNone/>
            </a:pPr>
            <a:r>
              <a:rPr lang="en-US" dirty="0" smtClean="0"/>
              <a:t>}	else	{	statement		}</a:t>
            </a:r>
          </a:p>
          <a:p>
            <a:r>
              <a:rPr lang="en-US" dirty="0" smtClean="0"/>
              <a:t>Example:</a:t>
            </a:r>
          </a:p>
          <a:p>
            <a:pPr lvl="2">
              <a:buNone/>
            </a:pPr>
            <a:r>
              <a:rPr lang="en-US" sz="2900" dirty="0" smtClean="0"/>
              <a:t>&lt;?php</a:t>
            </a:r>
          </a:p>
          <a:p>
            <a:pPr lvl="2">
              <a:buNone/>
            </a:pPr>
            <a:r>
              <a:rPr lang="en-US" sz="2900" dirty="0" smtClean="0"/>
              <a:t>$secretNumber = 453;</a:t>
            </a:r>
          </a:p>
          <a:p>
            <a:pPr lvl="2">
              <a:buNone/>
            </a:pPr>
            <a:r>
              <a:rPr lang="en-US" sz="2900" dirty="0" smtClean="0"/>
              <a:t>$_POST['guess'] = 442;</a:t>
            </a:r>
          </a:p>
          <a:p>
            <a:pPr lvl="2">
              <a:buNone/>
            </a:pPr>
            <a:r>
              <a:rPr lang="en-US" sz="2900" dirty="0" smtClean="0"/>
              <a:t>if ($_POST['guess'] == $secretNumber) {</a:t>
            </a:r>
          </a:p>
          <a:p>
            <a:pPr lvl="2">
              <a:buNone/>
            </a:pPr>
            <a:r>
              <a:rPr lang="en-US" sz="2900" dirty="0" smtClean="0"/>
              <a:t>echo "&lt;p&gt;Congratulations!&lt;/p&gt;";</a:t>
            </a:r>
          </a:p>
          <a:p>
            <a:pPr lvl="2">
              <a:buNone/>
            </a:pPr>
            <a:r>
              <a:rPr lang="en-US" sz="2900" dirty="0" smtClean="0"/>
              <a:t>} </a:t>
            </a:r>
            <a:r>
              <a:rPr lang="en-US" sz="2900" dirty="0" err="1" smtClean="0"/>
              <a:t>elseif</a:t>
            </a:r>
            <a:r>
              <a:rPr lang="en-US" sz="2900" dirty="0" smtClean="0"/>
              <a:t> (abs ($_POST['guess'] - $secretNumber) &lt; 10) {</a:t>
            </a:r>
          </a:p>
          <a:p>
            <a:pPr lvl="2">
              <a:buNone/>
            </a:pPr>
            <a:r>
              <a:rPr lang="en-US" sz="2900" dirty="0" smtClean="0"/>
              <a:t>echo "&lt;p&gt;You're getting close!&lt;/p&gt;";</a:t>
            </a:r>
          </a:p>
          <a:p>
            <a:pPr lvl="2">
              <a:buNone/>
            </a:pPr>
            <a:r>
              <a:rPr lang="en-US" sz="2900" dirty="0" smtClean="0"/>
              <a:t>} else { 	echo "&lt;p&gt;Sorry!&lt;/p&gt;"; 	}</a:t>
            </a:r>
          </a:p>
          <a:p>
            <a:pPr lvl="2">
              <a:buNone/>
            </a:pPr>
            <a:r>
              <a:rPr lang="en-US" sz="2900" dirty="0" smtClean="0"/>
              <a:t>?&gt;</a:t>
            </a:r>
            <a:endParaRPr lang="en-US" sz="2900"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Control Structures</a:t>
            </a:r>
            <a:endParaRPr lang="en-US" b="1" dirty="0"/>
          </a:p>
        </p:txBody>
      </p:sp>
      <p:sp>
        <p:nvSpPr>
          <p:cNvPr id="3" name="Content Placeholder 2"/>
          <p:cNvSpPr>
            <a:spLocks noGrp="1"/>
          </p:cNvSpPr>
          <p:nvPr>
            <p:ph idx="1"/>
          </p:nvPr>
        </p:nvSpPr>
        <p:spPr/>
        <p:txBody>
          <a:bodyPr>
            <a:normAutofit fontScale="70000" lnSpcReduction="20000"/>
          </a:bodyPr>
          <a:lstStyle/>
          <a:p>
            <a:pPr>
              <a:buNone/>
            </a:pPr>
            <a:r>
              <a:rPr lang="en-US" b="1" dirty="0" smtClean="0"/>
              <a:t>The switch Statement: </a:t>
            </a:r>
            <a:r>
              <a:rPr lang="en-US" sz="2000" dirty="0" smtClean="0"/>
              <a:t>a variant of the if-else combination</a:t>
            </a:r>
          </a:p>
          <a:p>
            <a:r>
              <a:rPr lang="en-US" sz="2600" dirty="0" smtClean="0"/>
              <a:t>Example:</a:t>
            </a:r>
            <a:endParaRPr lang="en-US" sz="4000" dirty="0" smtClean="0"/>
          </a:p>
          <a:p>
            <a:pPr lvl="2">
              <a:buNone/>
            </a:pPr>
            <a:r>
              <a:rPr lang="en-US" dirty="0" smtClean="0"/>
              <a:t>&lt;?php</a:t>
            </a:r>
          </a:p>
          <a:p>
            <a:pPr lvl="2">
              <a:buNone/>
            </a:pPr>
            <a:r>
              <a:rPr lang="en-US" dirty="0" smtClean="0"/>
              <a:t>switch($category) {</a:t>
            </a:r>
          </a:p>
          <a:p>
            <a:pPr lvl="2">
              <a:buNone/>
            </a:pPr>
            <a:r>
              <a:rPr lang="en-US" dirty="0" smtClean="0"/>
              <a:t>case "news":</a:t>
            </a:r>
          </a:p>
          <a:p>
            <a:pPr lvl="2">
              <a:buNone/>
            </a:pPr>
            <a:r>
              <a:rPr lang="en-US" dirty="0" smtClean="0"/>
              <a:t>echo "&lt;p&gt;What's happening around the world&lt;/p&gt;";</a:t>
            </a:r>
          </a:p>
          <a:p>
            <a:pPr lvl="2">
              <a:buNone/>
            </a:pPr>
            <a:r>
              <a:rPr lang="en-US" dirty="0" smtClean="0"/>
              <a:t>break;</a:t>
            </a:r>
          </a:p>
          <a:p>
            <a:pPr lvl="2">
              <a:buNone/>
            </a:pPr>
            <a:r>
              <a:rPr lang="en-US" dirty="0" smtClean="0"/>
              <a:t>case "weather":</a:t>
            </a:r>
          </a:p>
          <a:p>
            <a:pPr lvl="2">
              <a:buNone/>
            </a:pPr>
            <a:r>
              <a:rPr lang="en-US" dirty="0" smtClean="0"/>
              <a:t>echo "&lt;p&gt;Your weekly forecast&lt;/p&gt;";</a:t>
            </a:r>
          </a:p>
          <a:p>
            <a:pPr lvl="2">
              <a:buNone/>
            </a:pPr>
            <a:r>
              <a:rPr lang="en-US" dirty="0" smtClean="0"/>
              <a:t>break;</a:t>
            </a:r>
          </a:p>
          <a:p>
            <a:pPr lvl="2">
              <a:buNone/>
            </a:pPr>
            <a:r>
              <a:rPr lang="en-US" dirty="0" smtClean="0"/>
              <a:t>case "sports":</a:t>
            </a:r>
          </a:p>
          <a:p>
            <a:pPr lvl="2">
              <a:buNone/>
            </a:pPr>
            <a:r>
              <a:rPr lang="en-US" dirty="0" smtClean="0"/>
              <a:t>echo "&lt;p&gt;Latest sports highlights&lt;/p&gt;";</a:t>
            </a:r>
          </a:p>
          <a:p>
            <a:pPr lvl="2">
              <a:buNone/>
            </a:pPr>
            <a:r>
              <a:rPr lang="en-US" dirty="0" smtClean="0"/>
              <a:t>break;</a:t>
            </a:r>
          </a:p>
          <a:p>
            <a:pPr lvl="2">
              <a:buNone/>
            </a:pPr>
            <a:r>
              <a:rPr lang="en-US" dirty="0" smtClean="0"/>
              <a:t>default:</a:t>
            </a:r>
          </a:p>
          <a:p>
            <a:pPr lvl="2">
              <a:buNone/>
            </a:pPr>
            <a:r>
              <a:rPr lang="en-US" dirty="0" smtClean="0"/>
              <a:t>echo "&lt;p&gt;Welcome to my Web site&lt;/p&gt;";</a:t>
            </a:r>
          </a:p>
          <a:p>
            <a:pPr lvl="2">
              <a:buNone/>
            </a:pPr>
            <a:r>
              <a:rPr lang="en-US" dirty="0" smtClean="0"/>
              <a:t>}</a:t>
            </a:r>
          </a:p>
          <a:p>
            <a:pPr lvl="2">
              <a:buNone/>
            </a:pPr>
            <a:r>
              <a:rPr lang="en-US" dirty="0" smtClean="0"/>
              <a:t>?&gt;</a:t>
            </a:r>
            <a:endParaRPr lang="en-US" dirty="0"/>
          </a:p>
        </p:txBody>
      </p:sp>
      <p:sp>
        <p:nvSpPr>
          <p:cNvPr id="4" name="Rectangle 3"/>
          <p:cNvSpPr/>
          <p:nvPr/>
        </p:nvSpPr>
        <p:spPr>
          <a:xfrm>
            <a:off x="6019800" y="4438471"/>
            <a:ext cx="2895600" cy="1754326"/>
          </a:xfrm>
          <a:prstGeom prst="rect">
            <a:avLst/>
          </a:prstGeom>
        </p:spPr>
        <p:txBody>
          <a:bodyPr wrap="square">
            <a:spAutoFit/>
          </a:bodyPr>
          <a:lstStyle/>
          <a:p>
            <a:r>
              <a:rPr lang="en-US" b="1" dirty="0" smtClean="0"/>
              <a:t>Output </a:t>
            </a:r>
            <a:r>
              <a:rPr lang="en-US" i="1" dirty="0" smtClean="0"/>
              <a:t>if break removed and $category is set to “weather”</a:t>
            </a:r>
          </a:p>
          <a:p>
            <a:r>
              <a:rPr lang="en-US" dirty="0" smtClean="0"/>
              <a:t>Your weekly forecast</a:t>
            </a:r>
          </a:p>
          <a:p>
            <a:r>
              <a:rPr lang="en-US" dirty="0" smtClean="0"/>
              <a:t>Latest sports highlights</a:t>
            </a:r>
          </a:p>
          <a:p>
            <a:r>
              <a:rPr lang="en-US" dirty="0" smtClean="0"/>
              <a:t>Welcome to my Web site</a:t>
            </a:r>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Control Structures</a:t>
            </a:r>
            <a:endParaRPr lang="en-US" dirty="0"/>
          </a:p>
        </p:txBody>
      </p:sp>
      <p:sp>
        <p:nvSpPr>
          <p:cNvPr id="3" name="Content Placeholder 2"/>
          <p:cNvSpPr>
            <a:spLocks noGrp="1"/>
          </p:cNvSpPr>
          <p:nvPr>
            <p:ph idx="1"/>
          </p:nvPr>
        </p:nvSpPr>
        <p:spPr/>
        <p:txBody>
          <a:bodyPr>
            <a:normAutofit fontScale="77500" lnSpcReduction="20000"/>
          </a:bodyPr>
          <a:lstStyle/>
          <a:p>
            <a:pPr algn="ctr">
              <a:buNone/>
            </a:pPr>
            <a:r>
              <a:rPr lang="en-US" b="1" dirty="0" smtClean="0"/>
              <a:t>Looping Statements</a:t>
            </a:r>
          </a:p>
          <a:p>
            <a:pPr>
              <a:buNone/>
            </a:pPr>
            <a:r>
              <a:rPr lang="en-US" b="1" dirty="0" smtClean="0"/>
              <a:t>The while Statement:</a:t>
            </a:r>
          </a:p>
          <a:p>
            <a:r>
              <a:rPr lang="en-US" b="1" dirty="0" smtClean="0"/>
              <a:t>Syntax:</a:t>
            </a:r>
          </a:p>
          <a:p>
            <a:pPr lvl="2">
              <a:buNone/>
            </a:pPr>
            <a:r>
              <a:rPr lang="en-US" dirty="0" smtClean="0"/>
              <a:t>while (</a:t>
            </a:r>
            <a:r>
              <a:rPr lang="en-US" i="1" dirty="0" smtClean="0"/>
              <a:t>expression) {</a:t>
            </a:r>
          </a:p>
          <a:p>
            <a:pPr lvl="2">
              <a:buNone/>
            </a:pPr>
            <a:r>
              <a:rPr lang="en-US" i="1" dirty="0" smtClean="0"/>
              <a:t>statements</a:t>
            </a:r>
          </a:p>
          <a:p>
            <a:pPr lvl="2">
              <a:buNone/>
            </a:pPr>
            <a:r>
              <a:rPr lang="en-US" dirty="0" smtClean="0"/>
              <a:t>}</a:t>
            </a:r>
          </a:p>
          <a:p>
            <a:r>
              <a:rPr lang="en-US" b="1" dirty="0" smtClean="0"/>
              <a:t>Example:</a:t>
            </a:r>
          </a:p>
          <a:p>
            <a:pPr lvl="2">
              <a:buNone/>
            </a:pPr>
            <a:r>
              <a:rPr lang="en-US" dirty="0" smtClean="0"/>
              <a:t>&lt;?php</a:t>
            </a:r>
          </a:p>
          <a:p>
            <a:pPr lvl="2">
              <a:buNone/>
            </a:pPr>
            <a:r>
              <a:rPr lang="en-US" dirty="0" smtClean="0"/>
              <a:t>$count = 1;</a:t>
            </a:r>
          </a:p>
          <a:p>
            <a:pPr lvl="2">
              <a:buNone/>
            </a:pPr>
            <a:r>
              <a:rPr lang="en-US" dirty="0" smtClean="0"/>
              <a:t>while ($count &lt; 5) {</a:t>
            </a:r>
          </a:p>
          <a:p>
            <a:pPr lvl="2">
              <a:buNone/>
            </a:pPr>
            <a:r>
              <a:rPr lang="en-US" dirty="0" smtClean="0"/>
              <a:t>printf("%d squared = %d &lt;br /&gt;", $count, </a:t>
            </a:r>
            <a:r>
              <a:rPr lang="en-US" dirty="0" err="1" smtClean="0"/>
              <a:t>pow</a:t>
            </a:r>
            <a:r>
              <a:rPr lang="en-US" dirty="0" smtClean="0"/>
              <a:t>($count, 2));</a:t>
            </a:r>
          </a:p>
          <a:p>
            <a:pPr lvl="2">
              <a:buNone/>
            </a:pPr>
            <a:r>
              <a:rPr lang="en-US" dirty="0" smtClean="0"/>
              <a:t>$count++;</a:t>
            </a:r>
          </a:p>
          <a:p>
            <a:pPr lvl="2">
              <a:buNone/>
            </a:pPr>
            <a:r>
              <a:rPr lang="en-US" dirty="0" smtClean="0"/>
              <a:t>}</a:t>
            </a:r>
          </a:p>
          <a:p>
            <a:pPr lvl="2">
              <a:buNone/>
            </a:pPr>
            <a:r>
              <a:rPr lang="en-US" dirty="0" smtClean="0"/>
              <a:t>?&gt;</a:t>
            </a:r>
            <a:endParaRPr lang="en-US" dirty="0"/>
          </a:p>
        </p:txBody>
      </p:sp>
      <p:sp>
        <p:nvSpPr>
          <p:cNvPr id="4" name="Rectangle 3"/>
          <p:cNvSpPr/>
          <p:nvPr/>
        </p:nvSpPr>
        <p:spPr>
          <a:xfrm>
            <a:off x="6019800" y="3124200"/>
            <a:ext cx="2286000" cy="1477328"/>
          </a:xfrm>
          <a:prstGeom prst="rect">
            <a:avLst/>
          </a:prstGeom>
        </p:spPr>
        <p:txBody>
          <a:bodyPr wrap="square">
            <a:spAutoFit/>
          </a:bodyPr>
          <a:lstStyle/>
          <a:p>
            <a:r>
              <a:rPr lang="en-US" b="1" dirty="0" smtClean="0"/>
              <a:t>Output:</a:t>
            </a:r>
          </a:p>
          <a:p>
            <a:r>
              <a:rPr lang="en-US" dirty="0" smtClean="0"/>
              <a:t>1 squared = 1</a:t>
            </a:r>
          </a:p>
          <a:p>
            <a:r>
              <a:rPr lang="en-US" dirty="0" smtClean="0"/>
              <a:t>2 squared = 4</a:t>
            </a:r>
          </a:p>
          <a:p>
            <a:r>
              <a:rPr lang="en-US" dirty="0" smtClean="0"/>
              <a:t>3 squared = 9</a:t>
            </a:r>
          </a:p>
          <a:p>
            <a:r>
              <a:rPr lang="en-US" dirty="0" smtClean="0"/>
              <a:t>4 squared = 16</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2237"/>
            <a:ext cx="8839200" cy="6583363"/>
          </a:xfrm>
        </p:spPr>
        <p:txBody>
          <a:bodyPr>
            <a:normAutofit/>
          </a:bodyPr>
          <a:lstStyle/>
          <a:p>
            <a:pPr algn="just"/>
            <a:r>
              <a:rPr lang="en-US" sz="2100" dirty="0" smtClean="0"/>
              <a:t>An alternative method for declaring a variable to be global is to use PHP’s $GLOBALS array.</a:t>
            </a:r>
          </a:p>
          <a:p>
            <a:pPr lvl="1" algn="just"/>
            <a:r>
              <a:rPr lang="en-US" sz="1700" dirty="0" smtClean="0"/>
              <a:t>PHP stores all global variables in an array called $GLOBALS[index]. </a:t>
            </a:r>
          </a:p>
          <a:p>
            <a:pPr lvl="1" algn="just"/>
            <a:r>
              <a:rPr lang="en-US" sz="1700" dirty="0" smtClean="0"/>
              <a:t>The index holds the name of the variable. </a:t>
            </a:r>
          </a:p>
          <a:p>
            <a:pPr lvl="1" algn="just"/>
            <a:r>
              <a:rPr lang="en-US" sz="1700" dirty="0" smtClean="0"/>
              <a:t>This array is also accessible from within functions and can be used to update global variables directly.</a:t>
            </a:r>
          </a:p>
          <a:p>
            <a:pPr lvl="1"/>
            <a:r>
              <a:rPr lang="en-US" sz="1700" dirty="0" smtClean="0"/>
              <a:t>&lt;!DOCTYPE html&gt;</a:t>
            </a:r>
            <a:br>
              <a:rPr lang="en-US" sz="1700" dirty="0" smtClean="0"/>
            </a:br>
            <a:r>
              <a:rPr lang="en-US" sz="1700" dirty="0" smtClean="0"/>
              <a:t>&lt;html&gt;</a:t>
            </a:r>
            <a:br>
              <a:rPr lang="en-US" sz="1700" dirty="0" smtClean="0"/>
            </a:br>
            <a:r>
              <a:rPr lang="en-US" sz="1700" dirty="0" smtClean="0"/>
              <a:t>&lt;body&gt;</a:t>
            </a:r>
            <a:br>
              <a:rPr lang="en-US" sz="1700" dirty="0" smtClean="0"/>
            </a:br>
            <a:r>
              <a:rPr lang="en-US" sz="1700" dirty="0" smtClean="0"/>
              <a:t>&lt;?php</a:t>
            </a:r>
            <a:br>
              <a:rPr lang="en-US" sz="1700" dirty="0" smtClean="0"/>
            </a:br>
            <a:r>
              <a:rPr lang="en-US" sz="1700" dirty="0" smtClean="0"/>
              <a:t>$x = 5;</a:t>
            </a:r>
            <a:br>
              <a:rPr lang="en-US" sz="1700" dirty="0" smtClean="0"/>
            </a:br>
            <a:r>
              <a:rPr lang="en-US" sz="1700" dirty="0" smtClean="0"/>
              <a:t>$y = 10;</a:t>
            </a:r>
            <a:br>
              <a:rPr lang="en-US" sz="1700" dirty="0" smtClean="0"/>
            </a:br>
            <a:r>
              <a:rPr lang="en-US" sz="1700" dirty="0" smtClean="0"/>
              <a:t>function </a:t>
            </a:r>
            <a:r>
              <a:rPr lang="en-US" sz="1700" dirty="0" err="1" smtClean="0"/>
              <a:t>myTest</a:t>
            </a:r>
            <a:r>
              <a:rPr lang="en-US" sz="1700" dirty="0" smtClean="0"/>
              <a:t>() {</a:t>
            </a:r>
            <a:br>
              <a:rPr lang="en-US" sz="1700" dirty="0" smtClean="0"/>
            </a:br>
            <a:r>
              <a:rPr lang="en-US" sz="1700" dirty="0" smtClean="0"/>
              <a:t>    $GLOBALS['y'] = $GLOBALS['x'] + $GLOBALS['y'];</a:t>
            </a:r>
            <a:br>
              <a:rPr lang="en-US" sz="1700" dirty="0" smtClean="0"/>
            </a:br>
            <a:r>
              <a:rPr lang="en-US" sz="1700" dirty="0" smtClean="0"/>
              <a:t>} </a:t>
            </a:r>
            <a:br>
              <a:rPr lang="en-US" sz="1700" dirty="0" smtClean="0"/>
            </a:br>
            <a:r>
              <a:rPr lang="en-US" sz="1700" dirty="0" err="1" smtClean="0"/>
              <a:t>myTest</a:t>
            </a:r>
            <a:r>
              <a:rPr lang="en-US" sz="1700" dirty="0" smtClean="0"/>
              <a:t>();</a:t>
            </a:r>
            <a:br>
              <a:rPr lang="en-US" sz="1700" dirty="0" smtClean="0"/>
            </a:br>
            <a:r>
              <a:rPr lang="en-US" sz="1700" dirty="0" smtClean="0"/>
              <a:t>echo $y;</a:t>
            </a:r>
            <a:br>
              <a:rPr lang="en-US" sz="1700" dirty="0" smtClean="0"/>
            </a:br>
            <a:r>
              <a:rPr lang="en-US" sz="1700" dirty="0" smtClean="0"/>
              <a:t>?&gt;</a:t>
            </a:r>
            <a:br>
              <a:rPr lang="en-US" sz="1700" dirty="0" smtClean="0"/>
            </a:br>
            <a:r>
              <a:rPr lang="en-US" sz="1700" dirty="0" smtClean="0"/>
              <a:t>&lt;/body&gt;</a:t>
            </a:r>
            <a:br>
              <a:rPr lang="en-US" sz="1700" dirty="0" smtClean="0"/>
            </a:br>
            <a:r>
              <a:rPr lang="en-US" sz="1700" dirty="0" smtClean="0"/>
              <a:t>&lt;/html&gt;</a:t>
            </a:r>
          </a:p>
          <a:p>
            <a:pPr lvl="1"/>
            <a:r>
              <a:rPr lang="en-US" sz="1700" b="1" dirty="0" smtClean="0"/>
              <a:t>Output:</a:t>
            </a:r>
            <a:r>
              <a:rPr lang="en-US" sz="1700" dirty="0" smtClean="0"/>
              <a:t> 15</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Control Structures</a:t>
            </a:r>
            <a:endParaRPr lang="en-US" dirty="0"/>
          </a:p>
        </p:txBody>
      </p:sp>
      <p:sp>
        <p:nvSpPr>
          <p:cNvPr id="3" name="Content Placeholder 2"/>
          <p:cNvSpPr>
            <a:spLocks noGrp="1"/>
          </p:cNvSpPr>
          <p:nvPr>
            <p:ph idx="1"/>
          </p:nvPr>
        </p:nvSpPr>
        <p:spPr/>
        <p:txBody>
          <a:bodyPr>
            <a:normAutofit lnSpcReduction="10000"/>
          </a:bodyPr>
          <a:lstStyle/>
          <a:p>
            <a:pPr algn="just"/>
            <a:r>
              <a:rPr lang="en-US" dirty="0" smtClean="0"/>
              <a:t>Like all other control structures, </a:t>
            </a:r>
            <a:r>
              <a:rPr lang="en-US" dirty="0" smtClean="0">
                <a:solidFill>
                  <a:srgbClr val="FF0000"/>
                </a:solidFill>
              </a:rPr>
              <a:t>multiple conditional expressions may also be embedded </a:t>
            </a:r>
            <a:r>
              <a:rPr lang="en-US" dirty="0" smtClean="0"/>
              <a:t>into the while statement.</a:t>
            </a:r>
          </a:p>
          <a:p>
            <a:pPr algn="ctr">
              <a:buNone/>
            </a:pPr>
            <a:r>
              <a:rPr lang="en-US" dirty="0" smtClean="0"/>
              <a:t>while </a:t>
            </a:r>
            <a:r>
              <a:rPr lang="en-US" dirty="0" smtClean="0">
                <a:solidFill>
                  <a:srgbClr val="FF0000"/>
                </a:solidFill>
              </a:rPr>
              <a:t>(!</a:t>
            </a:r>
            <a:r>
              <a:rPr lang="en-US" dirty="0" err="1" smtClean="0">
                <a:solidFill>
                  <a:srgbClr val="FF0000"/>
                </a:solidFill>
              </a:rPr>
              <a:t>feof</a:t>
            </a:r>
            <a:r>
              <a:rPr lang="en-US" dirty="0" smtClean="0">
                <a:solidFill>
                  <a:srgbClr val="FF0000"/>
                </a:solidFill>
              </a:rPr>
              <a:t>($</a:t>
            </a:r>
            <a:r>
              <a:rPr lang="en-US" dirty="0" err="1" smtClean="0">
                <a:solidFill>
                  <a:srgbClr val="FF0000"/>
                </a:solidFill>
              </a:rPr>
              <a:t>fh</a:t>
            </a:r>
            <a:r>
              <a:rPr lang="en-US" dirty="0" smtClean="0">
                <a:solidFill>
                  <a:srgbClr val="FF0000"/>
                </a:solidFill>
              </a:rPr>
              <a:t>) &amp;&amp; $</a:t>
            </a:r>
            <a:r>
              <a:rPr lang="en-US" dirty="0" err="1" smtClean="0">
                <a:solidFill>
                  <a:srgbClr val="FF0000"/>
                </a:solidFill>
              </a:rPr>
              <a:t>linecount</a:t>
            </a:r>
            <a:r>
              <a:rPr lang="en-US" dirty="0" smtClean="0">
                <a:solidFill>
                  <a:srgbClr val="FF0000"/>
                </a:solidFill>
              </a:rPr>
              <a:t>&lt;=5)</a:t>
            </a:r>
          </a:p>
          <a:p>
            <a:pPr algn="just">
              <a:buNone/>
            </a:pPr>
            <a:r>
              <a:rPr lang="en-US" b="1" dirty="0" smtClean="0"/>
              <a:t>The do...while Statement</a:t>
            </a:r>
          </a:p>
          <a:p>
            <a:pPr algn="just"/>
            <a:r>
              <a:rPr lang="en-US" dirty="0" smtClean="0"/>
              <a:t>Syntax</a:t>
            </a:r>
            <a:r>
              <a:rPr lang="en-US" b="1" dirty="0" smtClean="0"/>
              <a:t>:</a:t>
            </a:r>
          </a:p>
          <a:p>
            <a:pPr lvl="2">
              <a:buNone/>
            </a:pPr>
            <a:r>
              <a:rPr lang="en-US" dirty="0" smtClean="0"/>
              <a:t>do {</a:t>
            </a:r>
          </a:p>
          <a:p>
            <a:pPr lvl="2">
              <a:buNone/>
            </a:pPr>
            <a:r>
              <a:rPr lang="en-US" i="1" dirty="0" smtClean="0"/>
              <a:t>statements</a:t>
            </a:r>
          </a:p>
          <a:p>
            <a:pPr lvl="2">
              <a:buNone/>
            </a:pPr>
            <a:r>
              <a:rPr lang="en-US" dirty="0" smtClean="0"/>
              <a:t>} while (</a:t>
            </a:r>
            <a:r>
              <a:rPr lang="en-US" i="1" dirty="0" smtClean="0"/>
              <a:t>expression);</a:t>
            </a:r>
            <a:endParaRPr lang="en-US" dirty="0" smtClean="0"/>
          </a:p>
        </p:txBody>
      </p:sp>
      <p:sp>
        <p:nvSpPr>
          <p:cNvPr id="4" name="Rectangle 3"/>
          <p:cNvSpPr/>
          <p:nvPr/>
        </p:nvSpPr>
        <p:spPr>
          <a:xfrm>
            <a:off x="4953000" y="3872132"/>
            <a:ext cx="4047972" cy="2585323"/>
          </a:xfrm>
          <a:prstGeom prst="rect">
            <a:avLst/>
          </a:prstGeom>
        </p:spPr>
        <p:txBody>
          <a:bodyPr wrap="square">
            <a:spAutoFit/>
          </a:bodyPr>
          <a:lstStyle/>
          <a:p>
            <a:r>
              <a:rPr lang="en-US" b="1" dirty="0" smtClean="0"/>
              <a:t>Example:</a:t>
            </a:r>
          </a:p>
          <a:p>
            <a:r>
              <a:rPr lang="en-US" dirty="0" smtClean="0"/>
              <a:t>&lt;?php</a:t>
            </a:r>
          </a:p>
          <a:p>
            <a:r>
              <a:rPr lang="en-US" dirty="0" smtClean="0"/>
              <a:t>$count = 11;</a:t>
            </a:r>
          </a:p>
          <a:p>
            <a:r>
              <a:rPr lang="en-US" dirty="0" smtClean="0"/>
              <a:t>do {	</a:t>
            </a:r>
          </a:p>
          <a:p>
            <a:r>
              <a:rPr lang="en-US" dirty="0" smtClean="0"/>
              <a:t>printf("%d squared = %d &lt;br /&gt;", $count, </a:t>
            </a:r>
            <a:r>
              <a:rPr lang="en-US" dirty="0" err="1" smtClean="0"/>
              <a:t>pow</a:t>
            </a:r>
            <a:r>
              <a:rPr lang="en-US" dirty="0" smtClean="0"/>
              <a:t>($count, 2));</a:t>
            </a:r>
          </a:p>
          <a:p>
            <a:r>
              <a:rPr lang="en-US" dirty="0" smtClean="0"/>
              <a:t>} while ($count &lt; 10);	?&gt;</a:t>
            </a:r>
          </a:p>
          <a:p>
            <a:r>
              <a:rPr lang="en-US" b="1" dirty="0" smtClean="0"/>
              <a:t>Output:</a:t>
            </a:r>
          </a:p>
          <a:p>
            <a:r>
              <a:rPr lang="en-US" dirty="0" smtClean="0"/>
              <a:t>11 squared = 121</a:t>
            </a:r>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Control Structures</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b="1" dirty="0" smtClean="0"/>
              <a:t>The for Statement:</a:t>
            </a:r>
          </a:p>
          <a:p>
            <a:r>
              <a:rPr lang="en-US" dirty="0" smtClean="0"/>
              <a:t>Syntax:</a:t>
            </a:r>
          </a:p>
          <a:p>
            <a:pPr lvl="2">
              <a:buNone/>
            </a:pPr>
            <a:r>
              <a:rPr lang="en-US" dirty="0" smtClean="0"/>
              <a:t>for (expression1; expression2; expression3) {</a:t>
            </a:r>
          </a:p>
          <a:p>
            <a:pPr lvl="2">
              <a:buNone/>
            </a:pPr>
            <a:r>
              <a:rPr lang="en-US" i="1" dirty="0" smtClean="0"/>
              <a:t>statements</a:t>
            </a:r>
          </a:p>
          <a:p>
            <a:pPr lvl="2">
              <a:buNone/>
            </a:pPr>
            <a:r>
              <a:rPr lang="en-US" dirty="0" smtClean="0"/>
              <a:t>}</a:t>
            </a:r>
          </a:p>
          <a:p>
            <a:pPr algn="just"/>
            <a:r>
              <a:rPr lang="en-US" dirty="0" smtClean="0"/>
              <a:t>Few rules to keep in mind when using PHP’s for loops:</a:t>
            </a:r>
          </a:p>
          <a:p>
            <a:pPr lvl="1" algn="just"/>
            <a:r>
              <a:rPr lang="en-US" dirty="0" smtClean="0"/>
              <a:t>The first expression, expression1, is evaluated by default at the first iteration of the loop.</a:t>
            </a:r>
          </a:p>
          <a:p>
            <a:pPr lvl="1" algn="just"/>
            <a:r>
              <a:rPr lang="en-US" dirty="0" smtClean="0"/>
              <a:t>The second expression, expression2, is evaluated at the beginning of each iteration.</a:t>
            </a:r>
          </a:p>
          <a:p>
            <a:pPr lvl="1" algn="just"/>
            <a:r>
              <a:rPr lang="en-US" dirty="0" smtClean="0"/>
              <a:t>This expression determines whether looping will continue.</a:t>
            </a:r>
          </a:p>
          <a:p>
            <a:pPr lvl="1" algn="just"/>
            <a:r>
              <a:rPr lang="en-US" dirty="0" smtClean="0"/>
              <a:t>The third expression, expression3, is evaluated at the conclusion of each loop.</a:t>
            </a:r>
          </a:p>
          <a:p>
            <a:pPr lvl="1" algn="just"/>
            <a:r>
              <a:rPr lang="en-US" dirty="0" smtClean="0"/>
              <a:t>Any of the expressions can be empty, their purpose substituted by logic embedded within the for block.</a:t>
            </a:r>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Control Structures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 Example One</a:t>
            </a:r>
          </a:p>
          <a:p>
            <a:pPr lvl="2" algn="just">
              <a:buNone/>
            </a:pPr>
            <a:r>
              <a:rPr lang="da-DK" dirty="0" smtClean="0"/>
              <a:t>for ($kilometers = 1; $kilometers &lt;= 5; $kilometers++) {</a:t>
            </a:r>
          </a:p>
          <a:p>
            <a:pPr lvl="2" algn="just">
              <a:buNone/>
            </a:pPr>
            <a:r>
              <a:rPr lang="da-DK" dirty="0" smtClean="0"/>
              <a:t>printf("%d kilometers = %f miles &lt;br/&gt;", $kilometers, $kilometers*0.62140);</a:t>
            </a:r>
          </a:p>
          <a:p>
            <a:pPr lvl="2" algn="just">
              <a:buNone/>
            </a:pPr>
            <a:r>
              <a:rPr lang="en-US" dirty="0" smtClean="0"/>
              <a:t>}</a:t>
            </a:r>
          </a:p>
          <a:p>
            <a:r>
              <a:rPr lang="en-US" dirty="0" smtClean="0"/>
              <a:t>// Example Two</a:t>
            </a:r>
          </a:p>
          <a:p>
            <a:pPr lvl="2" algn="just">
              <a:buNone/>
            </a:pPr>
            <a:r>
              <a:rPr lang="en-US" dirty="0" smtClean="0"/>
              <a:t>for ($kilometers = 1; ; $kilometers++) {</a:t>
            </a:r>
          </a:p>
          <a:p>
            <a:pPr lvl="2" algn="just">
              <a:buNone/>
            </a:pPr>
            <a:r>
              <a:rPr lang="en-US" dirty="0" smtClean="0"/>
              <a:t>if ($kilometers &gt; 5) break;</a:t>
            </a:r>
          </a:p>
          <a:p>
            <a:pPr lvl="2" algn="just">
              <a:buNone/>
            </a:pPr>
            <a:r>
              <a:rPr lang="da-DK" dirty="0" smtClean="0"/>
              <a:t>printf("%d kilometers = %f miles &lt;br/&gt;", $kilometers, $kilometers*0.62140);</a:t>
            </a:r>
          </a:p>
          <a:p>
            <a:pPr lvl="2" algn="just">
              <a:buNone/>
            </a:pPr>
            <a:r>
              <a:rPr lang="en-US" dirty="0" smtClean="0"/>
              <a:t>}</a:t>
            </a:r>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Control Structures</a:t>
            </a:r>
            <a:endParaRPr lang="en-US" dirty="0"/>
          </a:p>
        </p:txBody>
      </p:sp>
      <p:sp>
        <p:nvSpPr>
          <p:cNvPr id="3" name="Content Placeholder 2"/>
          <p:cNvSpPr>
            <a:spLocks noGrp="1"/>
          </p:cNvSpPr>
          <p:nvPr>
            <p:ph idx="1"/>
          </p:nvPr>
        </p:nvSpPr>
        <p:spPr/>
        <p:txBody>
          <a:bodyPr>
            <a:normAutofit/>
          </a:bodyPr>
          <a:lstStyle/>
          <a:p>
            <a:r>
              <a:rPr lang="en-US" dirty="0" smtClean="0"/>
              <a:t>// Example Three</a:t>
            </a:r>
          </a:p>
          <a:p>
            <a:pPr lvl="2" algn="just">
              <a:buNone/>
            </a:pPr>
            <a:r>
              <a:rPr lang="en-US" dirty="0" smtClean="0"/>
              <a:t>$kilometers = 1;</a:t>
            </a:r>
          </a:p>
          <a:p>
            <a:pPr lvl="2" algn="just">
              <a:buNone/>
            </a:pPr>
            <a:r>
              <a:rPr lang="en-US" dirty="0" smtClean="0"/>
              <a:t>for (;;) {</a:t>
            </a:r>
          </a:p>
          <a:p>
            <a:pPr lvl="2" algn="just">
              <a:buNone/>
            </a:pPr>
            <a:r>
              <a:rPr lang="en-US" dirty="0" smtClean="0"/>
              <a:t>// if $kilometers &gt; 5 break out of the for loop.</a:t>
            </a:r>
          </a:p>
          <a:p>
            <a:pPr lvl="2" algn="just">
              <a:buNone/>
            </a:pPr>
            <a:r>
              <a:rPr lang="en-US" dirty="0" smtClean="0"/>
              <a:t>if ($kilometers &gt; 5) break;</a:t>
            </a:r>
          </a:p>
          <a:p>
            <a:pPr lvl="2" algn="just">
              <a:buNone/>
            </a:pPr>
            <a:r>
              <a:rPr lang="da-DK" dirty="0" smtClean="0"/>
              <a:t>printf("%d kilometers = %f miles &lt;br/&gt;", $kilometers, $kilometers*0.62140);</a:t>
            </a:r>
          </a:p>
          <a:p>
            <a:pPr lvl="2" algn="just">
              <a:buNone/>
            </a:pPr>
            <a:r>
              <a:rPr lang="en-US" dirty="0" smtClean="0"/>
              <a:t>$kilometers++;</a:t>
            </a:r>
          </a:p>
          <a:p>
            <a:pPr lvl="2" algn="just">
              <a:buNone/>
            </a:pPr>
            <a:r>
              <a:rPr lang="en-US" dirty="0" smtClean="0"/>
              <a:t>}</a:t>
            </a:r>
          </a:p>
          <a:p>
            <a:endParaRPr lang="en-US" dirty="0"/>
          </a:p>
        </p:txBody>
      </p:sp>
      <p:sp>
        <p:nvSpPr>
          <p:cNvPr id="4" name="Rectangle 3"/>
          <p:cNvSpPr/>
          <p:nvPr/>
        </p:nvSpPr>
        <p:spPr>
          <a:xfrm>
            <a:off x="4038600" y="4875074"/>
            <a:ext cx="4572000" cy="1754326"/>
          </a:xfrm>
          <a:prstGeom prst="rect">
            <a:avLst/>
          </a:prstGeom>
        </p:spPr>
        <p:txBody>
          <a:bodyPr>
            <a:spAutoFit/>
          </a:bodyPr>
          <a:lstStyle/>
          <a:p>
            <a:r>
              <a:rPr lang="en-US" b="1" dirty="0" smtClean="0"/>
              <a:t>Results for all three examples are as follows:</a:t>
            </a:r>
          </a:p>
          <a:p>
            <a:r>
              <a:rPr lang="en-US" dirty="0" smtClean="0"/>
              <a:t>1 kilometers = 0.6214 miles</a:t>
            </a:r>
          </a:p>
          <a:p>
            <a:r>
              <a:rPr lang="en-US" dirty="0" smtClean="0"/>
              <a:t>2 kilometers = 1.2428 miles</a:t>
            </a:r>
          </a:p>
          <a:p>
            <a:r>
              <a:rPr lang="en-US" dirty="0" smtClean="0"/>
              <a:t>3 kilometers = 1.8642 miles</a:t>
            </a:r>
          </a:p>
          <a:p>
            <a:r>
              <a:rPr lang="en-US" dirty="0" smtClean="0"/>
              <a:t>4 kilometers = 2.4856 miles</a:t>
            </a:r>
          </a:p>
          <a:p>
            <a:r>
              <a:rPr lang="en-US" dirty="0" smtClean="0"/>
              <a:t>5 kilometers = 3.107 miles</a:t>
            </a:r>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Control Structures</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b="1" dirty="0" smtClean="0"/>
              <a:t>The foreach Statement:</a:t>
            </a:r>
          </a:p>
          <a:p>
            <a:pPr algn="just"/>
            <a:r>
              <a:rPr lang="en-US" dirty="0" smtClean="0"/>
              <a:t>The foreach looping construct syntax is proficient at looping through arrays, pulling each key/value pair from the array until all items have been retrieved or some other internal conditional has been met.</a:t>
            </a:r>
          </a:p>
          <a:p>
            <a:r>
              <a:rPr lang="en-US" dirty="0" smtClean="0"/>
              <a:t>Syntax-1:  </a:t>
            </a:r>
            <a:r>
              <a:rPr lang="en-US" i="1" dirty="0" smtClean="0"/>
              <a:t>It strips each value from the array, moving the pointer closer to the end with each iteration.</a:t>
            </a:r>
          </a:p>
          <a:p>
            <a:pPr lvl="3">
              <a:buNone/>
            </a:pPr>
            <a:r>
              <a:rPr lang="en-US" dirty="0" smtClean="0"/>
              <a:t>foreach (array_expr as $value) {</a:t>
            </a:r>
          </a:p>
          <a:p>
            <a:pPr lvl="3">
              <a:buNone/>
            </a:pPr>
            <a:r>
              <a:rPr lang="en-US" i="1" dirty="0" smtClean="0"/>
              <a:t>statement</a:t>
            </a:r>
          </a:p>
          <a:p>
            <a:pPr lvl="3">
              <a:buNone/>
            </a:pPr>
            <a:r>
              <a:rPr lang="en-US" dirty="0" smtClean="0"/>
              <a:t>}</a:t>
            </a:r>
          </a:p>
          <a:p>
            <a:r>
              <a:rPr lang="en-US" b="1" dirty="0" smtClean="0"/>
              <a:t>Example:</a:t>
            </a:r>
          </a:p>
          <a:p>
            <a:pPr lvl="2">
              <a:buNone/>
            </a:pPr>
            <a:r>
              <a:rPr lang="en-US" dirty="0" smtClean="0"/>
              <a:t>&lt;?php</a:t>
            </a:r>
          </a:p>
          <a:p>
            <a:pPr lvl="2">
              <a:buNone/>
            </a:pPr>
            <a:r>
              <a:rPr lang="en-US" dirty="0" smtClean="0"/>
              <a:t>$links = array("www.apress.com","www.php.net","www.apache.org");</a:t>
            </a:r>
          </a:p>
          <a:p>
            <a:pPr lvl="2">
              <a:buNone/>
            </a:pPr>
            <a:r>
              <a:rPr lang="en-US" dirty="0" smtClean="0"/>
              <a:t>echo "&lt;b&gt;Online Resources&lt;/b&gt;:&lt;br /&gt;";</a:t>
            </a:r>
          </a:p>
          <a:p>
            <a:pPr lvl="2">
              <a:buNone/>
            </a:pPr>
            <a:r>
              <a:rPr lang="en-US" dirty="0" smtClean="0"/>
              <a:t>foreach($links as $link) { 	</a:t>
            </a:r>
            <a:r>
              <a:rPr lang="es-ES" dirty="0" smtClean="0"/>
              <a:t>echo "&lt;a href=\"http://$link\"&gt;$link&lt;/a&gt;&lt;br /&gt;";</a:t>
            </a:r>
          </a:p>
          <a:p>
            <a:pPr lvl="2">
              <a:buNone/>
            </a:pPr>
            <a:r>
              <a:rPr lang="en-US" dirty="0" smtClean="0"/>
              <a:t>}	?&gt;</a:t>
            </a:r>
            <a:endParaRPr lang="en-US" dirty="0"/>
          </a:p>
        </p:txBody>
      </p:sp>
      <p:sp>
        <p:nvSpPr>
          <p:cNvPr id="4" name="Rectangle 3"/>
          <p:cNvSpPr/>
          <p:nvPr/>
        </p:nvSpPr>
        <p:spPr>
          <a:xfrm>
            <a:off x="3242604" y="3843996"/>
            <a:ext cx="5410200" cy="1169551"/>
          </a:xfrm>
          <a:prstGeom prst="rect">
            <a:avLst/>
          </a:prstGeom>
        </p:spPr>
        <p:txBody>
          <a:bodyPr wrap="square">
            <a:spAutoFit/>
          </a:bodyPr>
          <a:lstStyle/>
          <a:p>
            <a:r>
              <a:rPr lang="en-US" sz="1400" b="1" dirty="0" smtClean="0"/>
              <a:t>OUTPUT:</a:t>
            </a:r>
          </a:p>
          <a:p>
            <a:r>
              <a:rPr lang="en-US" sz="1400" dirty="0" smtClean="0"/>
              <a:t>Online Resources:&lt;br /&gt;</a:t>
            </a:r>
          </a:p>
          <a:p>
            <a:r>
              <a:rPr lang="pt-BR" sz="1400" dirty="0" smtClean="0"/>
              <a:t>&lt;a href="http://www.apress.com"&gt;http://www.apress.com&lt;/a&gt;&lt;br /&gt;</a:t>
            </a:r>
          </a:p>
          <a:p>
            <a:r>
              <a:rPr lang="pt-BR" sz="1400" dirty="0" smtClean="0"/>
              <a:t>&lt;a href="http://www.php.net"&gt;http://www.php.net&lt;/a&gt;&lt;br /&gt;</a:t>
            </a:r>
          </a:p>
          <a:p>
            <a:r>
              <a:rPr lang="pt-BR" sz="1400" dirty="0" smtClean="0"/>
              <a:t>&lt;a href="http://www.apache.org"&gt; http://www.apache.org &lt;/a&gt;&lt;br /&gt;</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43" dur="1000" fill="hold"/>
                                        <p:tgtEl>
                                          <p:spTgt spid="3">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10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50" dur="1000" fill="hold"/>
                                        <p:tgtEl>
                                          <p:spTgt spid="3">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51" dur="10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9"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1000" fill="hold"/>
                                        <p:tgtEl>
                                          <p:spTgt spid="3">
                                            <p:txEl>
                                              <p:pRg st="7" end="7"/>
                                            </p:txEl>
                                          </p:spTgt>
                                        </p:tgtEl>
                                        <p:attrNameLst>
                                          <p:attrName>ppt_x</p:attrName>
                                        </p:attrNameLst>
                                      </p:cBhvr>
                                      <p:tavLst>
                                        <p:tav tm="0">
                                          <p:val>
                                            <p:strVal val="#ppt_x-.2"/>
                                          </p:val>
                                        </p:tav>
                                        <p:tav tm="100000">
                                          <p:val>
                                            <p:strVal val="#ppt_x"/>
                                          </p:val>
                                        </p:tav>
                                      </p:tavLst>
                                    </p:anim>
                                    <p:anim calcmode="lin" valueType="num">
                                      <p:cBhvr>
                                        <p:cTn id="57" dur="1000" fill="hold"/>
                                        <p:tgtEl>
                                          <p:spTgt spid="3">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58" dur="1000"/>
                                        <p:tgtEl>
                                          <p:spTgt spid="3">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9"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p:cTn id="63" dur="1000" fill="hold"/>
                                        <p:tgtEl>
                                          <p:spTgt spid="3">
                                            <p:txEl>
                                              <p:pRg st="8" end="8"/>
                                            </p:txEl>
                                          </p:spTgt>
                                        </p:tgtEl>
                                        <p:attrNameLst>
                                          <p:attrName>ppt_x</p:attrName>
                                        </p:attrNameLst>
                                      </p:cBhvr>
                                      <p:tavLst>
                                        <p:tav tm="0">
                                          <p:val>
                                            <p:strVal val="#ppt_x-.2"/>
                                          </p:val>
                                        </p:tav>
                                        <p:tav tm="100000">
                                          <p:val>
                                            <p:strVal val="#ppt_x"/>
                                          </p:val>
                                        </p:tav>
                                      </p:tavLst>
                                    </p:anim>
                                    <p:anim calcmode="lin" valueType="num">
                                      <p:cBhvr>
                                        <p:cTn id="64" dur="1000" fill="hold"/>
                                        <p:tgtEl>
                                          <p:spTgt spid="3">
                                            <p:txEl>
                                              <p:pRg st="8" end="8"/>
                                            </p:txEl>
                                          </p:spTgt>
                                        </p:tgtEl>
                                        <p:attrNameLst>
                                          <p:attrName>ppt_y</p:attrName>
                                        </p:attrNameLst>
                                      </p:cBhvr>
                                      <p:tavLst>
                                        <p:tav tm="0">
                                          <p:val>
                                            <p:strVal val="#ppt_y"/>
                                          </p:val>
                                        </p:tav>
                                        <p:tav tm="100000">
                                          <p:val>
                                            <p:strVal val="#ppt_y"/>
                                          </p:val>
                                        </p:tav>
                                      </p:tavLst>
                                    </p:anim>
                                    <p:animEffect transition="in" filter="wipe(right)" prLst="gradientSize: 0.1">
                                      <p:cBhvr>
                                        <p:cTn id="65" dur="1000"/>
                                        <p:tgtEl>
                                          <p:spTgt spid="3">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9" presetClass="entr" presetSubtype="0" fill="hold"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 calcmode="lin" valueType="num">
                                      <p:cBhvr>
                                        <p:cTn id="70" dur="1000" fill="hold"/>
                                        <p:tgtEl>
                                          <p:spTgt spid="3">
                                            <p:txEl>
                                              <p:pRg st="9" end="9"/>
                                            </p:txEl>
                                          </p:spTgt>
                                        </p:tgtEl>
                                        <p:attrNameLst>
                                          <p:attrName>ppt_x</p:attrName>
                                        </p:attrNameLst>
                                      </p:cBhvr>
                                      <p:tavLst>
                                        <p:tav tm="0">
                                          <p:val>
                                            <p:strVal val="#ppt_x-.2"/>
                                          </p:val>
                                        </p:tav>
                                        <p:tav tm="100000">
                                          <p:val>
                                            <p:strVal val="#ppt_x"/>
                                          </p:val>
                                        </p:tav>
                                      </p:tavLst>
                                    </p:anim>
                                    <p:anim calcmode="lin" valueType="num">
                                      <p:cBhvr>
                                        <p:cTn id="71" dur="1000" fill="hold"/>
                                        <p:tgtEl>
                                          <p:spTgt spid="3">
                                            <p:txEl>
                                              <p:pRg st="9" end="9"/>
                                            </p:txEl>
                                          </p:spTgt>
                                        </p:tgtEl>
                                        <p:attrNameLst>
                                          <p:attrName>ppt_y</p:attrName>
                                        </p:attrNameLst>
                                      </p:cBhvr>
                                      <p:tavLst>
                                        <p:tav tm="0">
                                          <p:val>
                                            <p:strVal val="#ppt_y"/>
                                          </p:val>
                                        </p:tav>
                                        <p:tav tm="100000">
                                          <p:val>
                                            <p:strVal val="#ppt_y"/>
                                          </p:val>
                                        </p:tav>
                                      </p:tavLst>
                                    </p:anim>
                                    <p:animEffect transition="in" filter="wipe(right)" prLst="gradientSize: 0.1">
                                      <p:cBhvr>
                                        <p:cTn id="72" dur="1000"/>
                                        <p:tgtEl>
                                          <p:spTgt spid="3">
                                            <p:txEl>
                                              <p:pRg st="9" end="9"/>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9" presetClass="entr" presetSubtype="0" fill="hold"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 calcmode="lin" valueType="num">
                                      <p:cBhvr>
                                        <p:cTn id="77" dur="1000" fill="hold"/>
                                        <p:tgtEl>
                                          <p:spTgt spid="3">
                                            <p:txEl>
                                              <p:pRg st="10" end="10"/>
                                            </p:txEl>
                                          </p:spTgt>
                                        </p:tgtEl>
                                        <p:attrNameLst>
                                          <p:attrName>ppt_x</p:attrName>
                                        </p:attrNameLst>
                                      </p:cBhvr>
                                      <p:tavLst>
                                        <p:tav tm="0">
                                          <p:val>
                                            <p:strVal val="#ppt_x-.2"/>
                                          </p:val>
                                        </p:tav>
                                        <p:tav tm="100000">
                                          <p:val>
                                            <p:strVal val="#ppt_x"/>
                                          </p:val>
                                        </p:tav>
                                      </p:tavLst>
                                    </p:anim>
                                    <p:anim calcmode="lin" valueType="num">
                                      <p:cBhvr>
                                        <p:cTn id="78" dur="1000" fill="hold"/>
                                        <p:tgtEl>
                                          <p:spTgt spid="3">
                                            <p:txEl>
                                              <p:pRg st="10" end="10"/>
                                            </p:txEl>
                                          </p:spTgt>
                                        </p:tgtEl>
                                        <p:attrNameLst>
                                          <p:attrName>ppt_y</p:attrName>
                                        </p:attrNameLst>
                                      </p:cBhvr>
                                      <p:tavLst>
                                        <p:tav tm="0">
                                          <p:val>
                                            <p:strVal val="#ppt_y"/>
                                          </p:val>
                                        </p:tav>
                                        <p:tav tm="100000">
                                          <p:val>
                                            <p:strVal val="#ppt_y"/>
                                          </p:val>
                                        </p:tav>
                                      </p:tavLst>
                                    </p:anim>
                                    <p:animEffect transition="in" filter="wipe(right)" prLst="gradientSize: 0.1">
                                      <p:cBhvr>
                                        <p:cTn id="79" dur="1000"/>
                                        <p:tgtEl>
                                          <p:spTgt spid="3">
                                            <p:txEl>
                                              <p:pRg st="10" end="1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9" presetClass="entr" presetSubtype="0" fill="hold" nodeType="clickEffect">
                                  <p:stCondLst>
                                    <p:cond delay="0"/>
                                  </p:stCondLst>
                                  <p:childTnLst>
                                    <p:set>
                                      <p:cBhvr>
                                        <p:cTn id="83" dur="1" fill="hold">
                                          <p:stCondLst>
                                            <p:cond delay="0"/>
                                          </p:stCondLst>
                                        </p:cTn>
                                        <p:tgtEl>
                                          <p:spTgt spid="3">
                                            <p:txEl>
                                              <p:pRg st="11" end="11"/>
                                            </p:txEl>
                                          </p:spTgt>
                                        </p:tgtEl>
                                        <p:attrNameLst>
                                          <p:attrName>style.visibility</p:attrName>
                                        </p:attrNameLst>
                                      </p:cBhvr>
                                      <p:to>
                                        <p:strVal val="visible"/>
                                      </p:to>
                                    </p:set>
                                    <p:anim calcmode="lin" valueType="num">
                                      <p:cBhvr>
                                        <p:cTn id="84" dur="1000" fill="hold"/>
                                        <p:tgtEl>
                                          <p:spTgt spid="3">
                                            <p:txEl>
                                              <p:pRg st="11" end="11"/>
                                            </p:txEl>
                                          </p:spTgt>
                                        </p:tgtEl>
                                        <p:attrNameLst>
                                          <p:attrName>ppt_x</p:attrName>
                                        </p:attrNameLst>
                                      </p:cBhvr>
                                      <p:tavLst>
                                        <p:tav tm="0">
                                          <p:val>
                                            <p:strVal val="#ppt_x-.2"/>
                                          </p:val>
                                        </p:tav>
                                        <p:tav tm="100000">
                                          <p:val>
                                            <p:strVal val="#ppt_x"/>
                                          </p:val>
                                        </p:tav>
                                      </p:tavLst>
                                    </p:anim>
                                    <p:anim calcmode="lin" valueType="num">
                                      <p:cBhvr>
                                        <p:cTn id="85" dur="1000" fill="hold"/>
                                        <p:tgtEl>
                                          <p:spTgt spid="3">
                                            <p:txEl>
                                              <p:pRg st="11" end="11"/>
                                            </p:txEl>
                                          </p:spTgt>
                                        </p:tgtEl>
                                        <p:attrNameLst>
                                          <p:attrName>ppt_y</p:attrName>
                                        </p:attrNameLst>
                                      </p:cBhvr>
                                      <p:tavLst>
                                        <p:tav tm="0">
                                          <p:val>
                                            <p:strVal val="#ppt_y"/>
                                          </p:val>
                                        </p:tav>
                                        <p:tav tm="100000">
                                          <p:val>
                                            <p:strVal val="#ppt_y"/>
                                          </p:val>
                                        </p:tav>
                                      </p:tavLst>
                                    </p:anim>
                                    <p:animEffect transition="in" filter="wipe(right)" prLst="gradientSize: 0.1">
                                      <p:cBhvr>
                                        <p:cTn id="86" dur="1000"/>
                                        <p:tgtEl>
                                          <p:spTgt spid="3">
                                            <p:txEl>
                                              <p:pRg st="11" end="11"/>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18" presetClass="exit" presetSubtype="12" fill="hold" nodeType="clickEffect">
                                  <p:stCondLst>
                                    <p:cond delay="0"/>
                                  </p:stCondLst>
                                  <p:childTnLst>
                                    <p:animEffect transition="out" filter="strips(downLeft)">
                                      <p:cBhvr>
                                        <p:cTn id="90" dur="500"/>
                                        <p:tgtEl>
                                          <p:spTgt spid="3">
                                            <p:txEl>
                                              <p:pRg st="0" end="0"/>
                                            </p:txEl>
                                          </p:spTgt>
                                        </p:tgtEl>
                                      </p:cBhvr>
                                    </p:animEffect>
                                    <p:set>
                                      <p:cBhvr>
                                        <p:cTn id="91" dur="1" fill="hold">
                                          <p:stCondLst>
                                            <p:cond delay="499"/>
                                          </p:stCondLst>
                                        </p:cTn>
                                        <p:tgtEl>
                                          <p:spTgt spid="3">
                                            <p:txEl>
                                              <p:pRg st="0" end="0"/>
                                            </p:txEl>
                                          </p:spTgt>
                                        </p:tgtEl>
                                        <p:attrNameLst>
                                          <p:attrName>style.visibility</p:attrName>
                                        </p:attrNameLst>
                                      </p:cBhvr>
                                      <p:to>
                                        <p:strVal val="hidden"/>
                                      </p:to>
                                    </p:set>
                                  </p:childTnLst>
                                </p:cTn>
                              </p:par>
                              <p:par>
                                <p:cTn id="92" presetID="18" presetClass="exit" presetSubtype="12" fill="hold" nodeType="withEffect">
                                  <p:stCondLst>
                                    <p:cond delay="0"/>
                                  </p:stCondLst>
                                  <p:childTnLst>
                                    <p:animEffect transition="out" filter="strips(downLeft)">
                                      <p:cBhvr>
                                        <p:cTn id="93" dur="500"/>
                                        <p:tgtEl>
                                          <p:spTgt spid="3">
                                            <p:txEl>
                                              <p:pRg st="1" end="1"/>
                                            </p:txEl>
                                          </p:spTgt>
                                        </p:tgtEl>
                                      </p:cBhvr>
                                    </p:animEffect>
                                    <p:set>
                                      <p:cBhvr>
                                        <p:cTn id="94" dur="1" fill="hold">
                                          <p:stCondLst>
                                            <p:cond delay="499"/>
                                          </p:stCondLst>
                                        </p:cTn>
                                        <p:tgtEl>
                                          <p:spTgt spid="3">
                                            <p:txEl>
                                              <p:pRg st="1" end="1"/>
                                            </p:txEl>
                                          </p:spTgt>
                                        </p:tgtEl>
                                        <p:attrNameLst>
                                          <p:attrName>style.visibility</p:attrName>
                                        </p:attrNameLst>
                                      </p:cBhvr>
                                      <p:to>
                                        <p:strVal val="hidden"/>
                                      </p:to>
                                    </p:set>
                                  </p:childTnLst>
                                </p:cTn>
                              </p:par>
                              <p:par>
                                <p:cTn id="95" presetID="18" presetClass="exit" presetSubtype="12" fill="hold" nodeType="withEffect">
                                  <p:stCondLst>
                                    <p:cond delay="0"/>
                                  </p:stCondLst>
                                  <p:childTnLst>
                                    <p:animEffect transition="out" filter="strips(downLeft)">
                                      <p:cBhvr>
                                        <p:cTn id="96" dur="500"/>
                                        <p:tgtEl>
                                          <p:spTgt spid="3">
                                            <p:txEl>
                                              <p:pRg st="2" end="2"/>
                                            </p:txEl>
                                          </p:spTgt>
                                        </p:tgtEl>
                                      </p:cBhvr>
                                    </p:animEffect>
                                    <p:set>
                                      <p:cBhvr>
                                        <p:cTn id="97" dur="1" fill="hold">
                                          <p:stCondLst>
                                            <p:cond delay="499"/>
                                          </p:stCondLst>
                                        </p:cTn>
                                        <p:tgtEl>
                                          <p:spTgt spid="3">
                                            <p:txEl>
                                              <p:pRg st="2" end="2"/>
                                            </p:txEl>
                                          </p:spTgt>
                                        </p:tgtEl>
                                        <p:attrNameLst>
                                          <p:attrName>style.visibility</p:attrName>
                                        </p:attrNameLst>
                                      </p:cBhvr>
                                      <p:to>
                                        <p:strVal val="hidden"/>
                                      </p:to>
                                    </p:set>
                                  </p:childTnLst>
                                </p:cTn>
                              </p:par>
                              <p:par>
                                <p:cTn id="98" presetID="18" presetClass="exit" presetSubtype="12" fill="hold" nodeType="withEffect">
                                  <p:stCondLst>
                                    <p:cond delay="0"/>
                                  </p:stCondLst>
                                  <p:childTnLst>
                                    <p:animEffect transition="out" filter="strips(downLeft)">
                                      <p:cBhvr>
                                        <p:cTn id="99" dur="500"/>
                                        <p:tgtEl>
                                          <p:spTgt spid="3">
                                            <p:txEl>
                                              <p:pRg st="3" end="3"/>
                                            </p:txEl>
                                          </p:spTgt>
                                        </p:tgtEl>
                                      </p:cBhvr>
                                    </p:animEffect>
                                    <p:set>
                                      <p:cBhvr>
                                        <p:cTn id="100" dur="1" fill="hold">
                                          <p:stCondLst>
                                            <p:cond delay="499"/>
                                          </p:stCondLst>
                                        </p:cTn>
                                        <p:tgtEl>
                                          <p:spTgt spid="3">
                                            <p:txEl>
                                              <p:pRg st="3" end="3"/>
                                            </p:txEl>
                                          </p:spTgt>
                                        </p:tgtEl>
                                        <p:attrNameLst>
                                          <p:attrName>style.visibility</p:attrName>
                                        </p:attrNameLst>
                                      </p:cBhvr>
                                      <p:to>
                                        <p:strVal val="hidden"/>
                                      </p:to>
                                    </p:set>
                                  </p:childTnLst>
                                </p:cTn>
                              </p:par>
                              <p:par>
                                <p:cTn id="101" presetID="18" presetClass="exit" presetSubtype="12" fill="hold" nodeType="withEffect">
                                  <p:stCondLst>
                                    <p:cond delay="0"/>
                                  </p:stCondLst>
                                  <p:childTnLst>
                                    <p:animEffect transition="out" filter="strips(downLeft)">
                                      <p:cBhvr>
                                        <p:cTn id="102" dur="500"/>
                                        <p:tgtEl>
                                          <p:spTgt spid="3">
                                            <p:txEl>
                                              <p:pRg st="4" end="4"/>
                                            </p:txEl>
                                          </p:spTgt>
                                        </p:tgtEl>
                                      </p:cBhvr>
                                    </p:animEffect>
                                    <p:set>
                                      <p:cBhvr>
                                        <p:cTn id="103" dur="1" fill="hold">
                                          <p:stCondLst>
                                            <p:cond delay="499"/>
                                          </p:stCondLst>
                                        </p:cTn>
                                        <p:tgtEl>
                                          <p:spTgt spid="3">
                                            <p:txEl>
                                              <p:pRg st="4" end="4"/>
                                            </p:txEl>
                                          </p:spTgt>
                                        </p:tgtEl>
                                        <p:attrNameLst>
                                          <p:attrName>style.visibility</p:attrName>
                                        </p:attrNameLst>
                                      </p:cBhvr>
                                      <p:to>
                                        <p:strVal val="hidden"/>
                                      </p:to>
                                    </p:set>
                                  </p:childTnLst>
                                </p:cTn>
                              </p:par>
                              <p:par>
                                <p:cTn id="104" presetID="18" presetClass="exit" presetSubtype="12" fill="hold" nodeType="withEffect">
                                  <p:stCondLst>
                                    <p:cond delay="0"/>
                                  </p:stCondLst>
                                  <p:childTnLst>
                                    <p:animEffect transition="out" filter="strips(downLeft)">
                                      <p:cBhvr>
                                        <p:cTn id="105" dur="500"/>
                                        <p:tgtEl>
                                          <p:spTgt spid="3">
                                            <p:txEl>
                                              <p:pRg st="5" end="5"/>
                                            </p:txEl>
                                          </p:spTgt>
                                        </p:tgtEl>
                                      </p:cBhvr>
                                    </p:animEffect>
                                    <p:set>
                                      <p:cBhvr>
                                        <p:cTn id="106" dur="1" fill="hold">
                                          <p:stCondLst>
                                            <p:cond delay="499"/>
                                          </p:stCondLst>
                                        </p:cTn>
                                        <p:tgtEl>
                                          <p:spTgt spid="3">
                                            <p:txEl>
                                              <p:pRg st="5" end="5"/>
                                            </p:txEl>
                                          </p:spTgt>
                                        </p:tgtEl>
                                        <p:attrNameLst>
                                          <p:attrName>style.visibility</p:attrName>
                                        </p:attrNameLst>
                                      </p:cBhvr>
                                      <p:to>
                                        <p:strVal val="hidden"/>
                                      </p:to>
                                    </p:set>
                                  </p:childTnLst>
                                </p:cTn>
                              </p:par>
                              <p:par>
                                <p:cTn id="107" presetID="29" presetClass="entr" presetSubtype="0" fill="hold" grpId="0" nodeType="withEffect">
                                  <p:stCondLst>
                                    <p:cond delay="0"/>
                                  </p:stCondLst>
                                  <p:childTnLst>
                                    <p:set>
                                      <p:cBhvr>
                                        <p:cTn id="108" dur="1" fill="hold">
                                          <p:stCondLst>
                                            <p:cond delay="0"/>
                                          </p:stCondLst>
                                        </p:cTn>
                                        <p:tgtEl>
                                          <p:spTgt spid="4"/>
                                        </p:tgtEl>
                                        <p:attrNameLst>
                                          <p:attrName>style.visibility</p:attrName>
                                        </p:attrNameLst>
                                      </p:cBhvr>
                                      <p:to>
                                        <p:strVal val="visible"/>
                                      </p:to>
                                    </p:set>
                                    <p:anim calcmode="lin" valueType="num">
                                      <p:cBhvr>
                                        <p:cTn id="109" dur="1000" fill="hold"/>
                                        <p:tgtEl>
                                          <p:spTgt spid="4"/>
                                        </p:tgtEl>
                                        <p:attrNameLst>
                                          <p:attrName>ppt_x</p:attrName>
                                        </p:attrNameLst>
                                      </p:cBhvr>
                                      <p:tavLst>
                                        <p:tav tm="0">
                                          <p:val>
                                            <p:strVal val="#ppt_x-.2"/>
                                          </p:val>
                                        </p:tav>
                                        <p:tav tm="100000">
                                          <p:val>
                                            <p:strVal val="#ppt_x"/>
                                          </p:val>
                                        </p:tav>
                                      </p:tavLst>
                                    </p:anim>
                                    <p:anim calcmode="lin" valueType="num">
                                      <p:cBhvr>
                                        <p:cTn id="110"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Control Structures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Syntax-2: </a:t>
            </a:r>
            <a:r>
              <a:rPr lang="en-US" i="1" dirty="0" smtClean="0"/>
              <a:t>Well-suited for working with both the key and value of an array.</a:t>
            </a:r>
          </a:p>
          <a:p>
            <a:pPr lvl="3">
              <a:buNone/>
            </a:pPr>
            <a:r>
              <a:rPr lang="en-US" dirty="0" smtClean="0"/>
              <a:t>foreach (array_expr as $key =&gt; $value) {</a:t>
            </a:r>
          </a:p>
          <a:p>
            <a:pPr lvl="3">
              <a:buNone/>
            </a:pPr>
            <a:r>
              <a:rPr lang="en-US" i="1" dirty="0" smtClean="0"/>
              <a:t>statement</a:t>
            </a:r>
          </a:p>
          <a:p>
            <a:pPr lvl="3">
              <a:buNone/>
            </a:pPr>
            <a:r>
              <a:rPr lang="en-US" dirty="0" smtClean="0"/>
              <a:t>}</a:t>
            </a:r>
          </a:p>
          <a:p>
            <a:r>
              <a:rPr lang="en-US" dirty="0" smtClean="0"/>
              <a:t>Revising the previous example, suppose that the $links array contains both a link and a corresponding link title:</a:t>
            </a:r>
          </a:p>
          <a:p>
            <a:pPr lvl="3">
              <a:buNone/>
            </a:pPr>
            <a:r>
              <a:rPr lang="en-US" dirty="0" smtClean="0"/>
              <a:t>$links = array("The Apache Web Server" =&gt; "www.apache.org",</a:t>
            </a:r>
          </a:p>
          <a:p>
            <a:pPr lvl="3">
              <a:buNone/>
            </a:pPr>
            <a:r>
              <a:rPr lang="en-US" dirty="0" smtClean="0"/>
              <a:t>"</a:t>
            </a:r>
            <a:r>
              <a:rPr lang="en-US" dirty="0" err="1" smtClean="0"/>
              <a:t>Apress</a:t>
            </a:r>
            <a:r>
              <a:rPr lang="en-US" dirty="0" smtClean="0"/>
              <a:t>" =&gt; "www.apress.com", "The PHP Scripting Language" =&gt; "www.php.net");</a:t>
            </a:r>
          </a:p>
          <a:p>
            <a:r>
              <a:rPr lang="en-US" i="1" dirty="0" smtClean="0"/>
              <a:t>foreach</a:t>
            </a:r>
            <a:r>
              <a:rPr lang="en-US" dirty="0" smtClean="0"/>
              <a:t> statement can easily peel each key/value pair from the array, like this:</a:t>
            </a:r>
          </a:p>
          <a:p>
            <a:pPr lvl="2">
              <a:buNone/>
            </a:pPr>
            <a:r>
              <a:rPr lang="en-US" dirty="0" smtClean="0"/>
              <a:t>echo "&lt;b&gt;Online Resources&lt;/b&gt;:&lt;br /&gt;";</a:t>
            </a:r>
          </a:p>
          <a:p>
            <a:pPr lvl="2">
              <a:buNone/>
            </a:pPr>
            <a:r>
              <a:rPr lang="en-US" dirty="0" smtClean="0"/>
              <a:t>foreach($links as $title =&gt; $link) {</a:t>
            </a:r>
          </a:p>
          <a:p>
            <a:pPr lvl="2">
              <a:buNone/>
            </a:pPr>
            <a:r>
              <a:rPr lang="es-ES" dirty="0" smtClean="0"/>
              <a:t>echo "&lt;a href=\"http://$link\"&gt;$title&lt;/a&gt;&lt;br /&gt;";</a:t>
            </a:r>
          </a:p>
          <a:p>
            <a:pPr lvl="2">
              <a:buNone/>
            </a:pPr>
            <a:r>
              <a:rPr lang="en-US" dirty="0" smtClean="0"/>
              <a:t>}</a:t>
            </a:r>
            <a:endParaRPr lang="en-US" dirty="0"/>
          </a:p>
        </p:txBody>
      </p:sp>
      <p:sp>
        <p:nvSpPr>
          <p:cNvPr id="5" name="Rectangle 4"/>
          <p:cNvSpPr/>
          <p:nvPr/>
        </p:nvSpPr>
        <p:spPr>
          <a:xfrm>
            <a:off x="1828800" y="5291796"/>
            <a:ext cx="7086600" cy="1354217"/>
          </a:xfrm>
          <a:prstGeom prst="rect">
            <a:avLst/>
          </a:prstGeom>
        </p:spPr>
        <p:txBody>
          <a:bodyPr wrap="square">
            <a:spAutoFit/>
          </a:bodyPr>
          <a:lstStyle/>
          <a:p>
            <a:r>
              <a:rPr lang="en-US" sz="1600" b="1" dirty="0" smtClean="0"/>
              <a:t>Output:</a:t>
            </a:r>
          </a:p>
          <a:p>
            <a:r>
              <a:rPr lang="en-US" sz="1600" dirty="0" smtClean="0"/>
              <a:t>Online Resources:&lt;br /&gt;</a:t>
            </a:r>
          </a:p>
          <a:p>
            <a:r>
              <a:rPr lang="en-US" sz="1600" dirty="0" smtClean="0"/>
              <a:t>&lt;a href="http://www.apache.org"&gt;The Apache Web Server &lt;/a&gt;&lt;br /&gt;</a:t>
            </a:r>
          </a:p>
          <a:p>
            <a:r>
              <a:rPr lang="pt-BR" sz="1600" dirty="0" smtClean="0"/>
              <a:t>&lt;a href="http://www.apress.com"&gt; Apress &lt;/a&gt;&lt;br /&gt;</a:t>
            </a:r>
          </a:p>
          <a:p>
            <a:r>
              <a:rPr lang="en-US" sz="1600" dirty="0" smtClean="0"/>
              <a:t>&lt;a href="http://www.php.net"&gt;The PHP Scripting Language &lt;/a&gt;&lt;br /&gt;</a:t>
            </a:r>
            <a:endParaRPr lang="en-US" sz="1600"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Control Structures</a:t>
            </a:r>
            <a:endParaRPr lang="en-US" b="1" dirty="0"/>
          </a:p>
        </p:txBody>
      </p:sp>
      <p:sp>
        <p:nvSpPr>
          <p:cNvPr id="3" name="Content Placeholder 2"/>
          <p:cNvSpPr>
            <a:spLocks noGrp="1"/>
          </p:cNvSpPr>
          <p:nvPr>
            <p:ph idx="1"/>
          </p:nvPr>
        </p:nvSpPr>
        <p:spPr/>
        <p:txBody>
          <a:bodyPr>
            <a:normAutofit fontScale="85000" lnSpcReduction="20000"/>
          </a:bodyPr>
          <a:lstStyle/>
          <a:p>
            <a:pPr>
              <a:buNone/>
            </a:pPr>
            <a:r>
              <a:rPr lang="en-US" dirty="0" smtClean="0"/>
              <a:t>The </a:t>
            </a:r>
            <a:r>
              <a:rPr lang="en-US" dirty="0" smtClean="0">
                <a:solidFill>
                  <a:srgbClr val="7030A0"/>
                </a:solidFill>
              </a:rPr>
              <a:t>break</a:t>
            </a:r>
            <a:r>
              <a:rPr lang="en-US" dirty="0" smtClean="0"/>
              <a:t> and </a:t>
            </a:r>
            <a:r>
              <a:rPr lang="en-US" dirty="0" smtClean="0">
                <a:solidFill>
                  <a:srgbClr val="002060"/>
                </a:solidFill>
              </a:rPr>
              <a:t>goto</a:t>
            </a:r>
            <a:r>
              <a:rPr lang="en-US" dirty="0" smtClean="0"/>
              <a:t> Statements:</a:t>
            </a:r>
          </a:p>
          <a:p>
            <a:pPr algn="just"/>
            <a:r>
              <a:rPr lang="en-US" dirty="0" smtClean="0">
                <a:solidFill>
                  <a:srgbClr val="7030A0"/>
                </a:solidFill>
              </a:rPr>
              <a:t>Will immediately end execution of a do...while, for, foreach, switch, or while block.</a:t>
            </a:r>
          </a:p>
          <a:p>
            <a:pPr lvl="2">
              <a:buNone/>
            </a:pPr>
            <a:r>
              <a:rPr lang="en-US" dirty="0" smtClean="0"/>
              <a:t>&lt;?php</a:t>
            </a:r>
          </a:p>
          <a:p>
            <a:pPr lvl="2">
              <a:buNone/>
            </a:pPr>
            <a:r>
              <a:rPr lang="en-US" dirty="0" smtClean="0"/>
              <a:t>$primes = array(2,3,5,7,11,13,17,19,23,29,31,37,41,43,47);</a:t>
            </a:r>
          </a:p>
          <a:p>
            <a:pPr lvl="2">
              <a:buNone/>
            </a:pPr>
            <a:r>
              <a:rPr lang="en-US" dirty="0" smtClean="0"/>
              <a:t>for($count = 1; $count++; $count &lt; 1000) {</a:t>
            </a:r>
          </a:p>
          <a:p>
            <a:pPr lvl="2">
              <a:buNone/>
            </a:pPr>
            <a:r>
              <a:rPr lang="en-US" dirty="0" smtClean="0"/>
              <a:t>$randomNumber = rand(1,50);</a:t>
            </a:r>
          </a:p>
          <a:p>
            <a:pPr lvl="2">
              <a:buNone/>
            </a:pPr>
            <a:r>
              <a:rPr lang="en-US" dirty="0" smtClean="0"/>
              <a:t>if (in_array($randomNumber,$primes)) {</a:t>
            </a:r>
          </a:p>
          <a:p>
            <a:pPr lvl="2">
              <a:buNone/>
            </a:pPr>
            <a:r>
              <a:rPr lang="en-US" dirty="0" smtClean="0"/>
              <a:t>break;</a:t>
            </a:r>
          </a:p>
          <a:p>
            <a:pPr lvl="2">
              <a:buNone/>
            </a:pPr>
            <a:r>
              <a:rPr lang="en-US" dirty="0" smtClean="0"/>
              <a:t>} else {</a:t>
            </a:r>
          </a:p>
          <a:p>
            <a:pPr lvl="2">
              <a:buNone/>
            </a:pPr>
            <a:r>
              <a:rPr lang="en-US" dirty="0" smtClean="0"/>
              <a:t>printf("Non-prime number found: %d &lt;br /&gt;", $randomNumber);</a:t>
            </a:r>
          </a:p>
          <a:p>
            <a:pPr lvl="2">
              <a:buNone/>
            </a:pPr>
            <a:r>
              <a:rPr lang="en-US" dirty="0" smtClean="0"/>
              <a:t>}</a:t>
            </a:r>
          </a:p>
          <a:p>
            <a:pPr lvl="2">
              <a:buNone/>
            </a:pPr>
            <a:r>
              <a:rPr lang="en-US" dirty="0" smtClean="0"/>
              <a:t>}</a:t>
            </a:r>
          </a:p>
          <a:p>
            <a:pPr lvl="2">
              <a:buNone/>
            </a:pPr>
            <a:r>
              <a:rPr lang="en-US" dirty="0" smtClean="0"/>
              <a:t>?&gt;</a:t>
            </a:r>
          </a:p>
          <a:p>
            <a:pPr>
              <a:buNone/>
            </a:pPr>
            <a:endParaRPr lang="en-US" dirty="0"/>
          </a:p>
        </p:txBody>
      </p:sp>
      <p:sp>
        <p:nvSpPr>
          <p:cNvPr id="4" name="Rectangle 3"/>
          <p:cNvSpPr/>
          <p:nvPr/>
        </p:nvSpPr>
        <p:spPr>
          <a:xfrm>
            <a:off x="5410200" y="5181600"/>
            <a:ext cx="3505200" cy="1200329"/>
          </a:xfrm>
          <a:prstGeom prst="rect">
            <a:avLst/>
          </a:prstGeom>
        </p:spPr>
        <p:txBody>
          <a:bodyPr wrap="square">
            <a:spAutoFit/>
          </a:bodyPr>
          <a:lstStyle/>
          <a:p>
            <a:r>
              <a:rPr lang="en-US" b="1" dirty="0" smtClean="0"/>
              <a:t>Sample Output:</a:t>
            </a:r>
          </a:p>
          <a:p>
            <a:r>
              <a:rPr lang="en-US" dirty="0" smtClean="0"/>
              <a:t>Non-prime number found: 48</a:t>
            </a:r>
          </a:p>
          <a:p>
            <a:r>
              <a:rPr lang="en-US" dirty="0" smtClean="0"/>
              <a:t>Non-prime number found: 42</a:t>
            </a:r>
          </a:p>
          <a:p>
            <a:r>
              <a:rPr lang="en-US" dirty="0" smtClean="0"/>
              <a:t>Prime number found: 17</a:t>
            </a:r>
            <a:endParaRPr 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Control Structures</a:t>
            </a:r>
            <a:endParaRPr lang="en-US" dirty="0"/>
          </a:p>
        </p:txBody>
      </p:sp>
      <p:sp>
        <p:nvSpPr>
          <p:cNvPr id="3" name="Content Placeholder 2"/>
          <p:cNvSpPr>
            <a:spLocks noGrp="1"/>
          </p:cNvSpPr>
          <p:nvPr>
            <p:ph idx="1"/>
          </p:nvPr>
        </p:nvSpPr>
        <p:spPr/>
        <p:txBody>
          <a:bodyPr>
            <a:normAutofit fontScale="85000" lnSpcReduction="20000"/>
          </a:bodyPr>
          <a:lstStyle/>
          <a:p>
            <a:pPr algn="just"/>
            <a:r>
              <a:rPr lang="en-US" dirty="0" smtClean="0">
                <a:solidFill>
                  <a:srgbClr val="002060"/>
                </a:solidFill>
              </a:rPr>
              <a:t>jump to a specific location outside of a looping or conditional construct.</a:t>
            </a:r>
          </a:p>
          <a:p>
            <a:pPr lvl="2">
              <a:buNone/>
            </a:pPr>
            <a:r>
              <a:rPr lang="en-US" dirty="0" smtClean="0"/>
              <a:t>&lt;?php</a:t>
            </a:r>
          </a:p>
          <a:p>
            <a:pPr lvl="2">
              <a:buNone/>
            </a:pPr>
            <a:r>
              <a:rPr lang="en-US" dirty="0" smtClean="0"/>
              <a:t>for ($count = 0; $count &lt; 10; $count++)</a:t>
            </a:r>
          </a:p>
          <a:p>
            <a:pPr lvl="2">
              <a:buNone/>
            </a:pPr>
            <a:r>
              <a:rPr lang="en-US" dirty="0" smtClean="0"/>
              <a:t>{</a:t>
            </a:r>
          </a:p>
          <a:p>
            <a:pPr lvl="2">
              <a:buNone/>
            </a:pPr>
            <a:r>
              <a:rPr lang="en-US" dirty="0" smtClean="0"/>
              <a:t>$randomNumber = rand(1,50);</a:t>
            </a:r>
          </a:p>
          <a:p>
            <a:pPr lvl="2">
              <a:buNone/>
            </a:pPr>
            <a:r>
              <a:rPr lang="en-US" dirty="0" smtClean="0"/>
              <a:t>if ($randomNumber &lt; 10)</a:t>
            </a:r>
          </a:p>
          <a:p>
            <a:pPr lvl="2">
              <a:buNone/>
            </a:pPr>
            <a:r>
              <a:rPr lang="en-US" dirty="0" smtClean="0"/>
              <a:t>goto less;</a:t>
            </a:r>
          </a:p>
          <a:p>
            <a:pPr lvl="2">
              <a:buNone/>
            </a:pPr>
            <a:r>
              <a:rPr lang="en-US" dirty="0" smtClean="0"/>
              <a:t>else</a:t>
            </a:r>
          </a:p>
          <a:p>
            <a:pPr lvl="2">
              <a:buNone/>
            </a:pPr>
            <a:r>
              <a:rPr lang="en-US" dirty="0" smtClean="0"/>
              <a:t>echo "Number greater than 10: $randomNumber&lt;br /&gt;";</a:t>
            </a:r>
          </a:p>
          <a:p>
            <a:pPr lvl="2">
              <a:buNone/>
            </a:pPr>
            <a:r>
              <a:rPr lang="en-US" dirty="0" smtClean="0"/>
              <a:t>} </a:t>
            </a:r>
          </a:p>
          <a:p>
            <a:pPr lvl="2">
              <a:buNone/>
            </a:pPr>
            <a:r>
              <a:rPr lang="en-US" dirty="0" smtClean="0"/>
              <a:t>less:</a:t>
            </a:r>
          </a:p>
          <a:p>
            <a:pPr lvl="2">
              <a:buNone/>
            </a:pPr>
            <a:r>
              <a:rPr lang="en-US" dirty="0" smtClean="0"/>
              <a:t>echo "Number less than 10: $randomNumber&lt;br /&gt;";</a:t>
            </a:r>
          </a:p>
          <a:p>
            <a:pPr lvl="2">
              <a:buNone/>
            </a:pPr>
            <a:r>
              <a:rPr lang="en-US" dirty="0" smtClean="0"/>
              <a:t>?&gt;</a:t>
            </a:r>
            <a:endParaRPr lang="en-US" dirty="0"/>
          </a:p>
        </p:txBody>
      </p:sp>
      <p:sp>
        <p:nvSpPr>
          <p:cNvPr id="4" name="Rectangle 3"/>
          <p:cNvSpPr/>
          <p:nvPr/>
        </p:nvSpPr>
        <p:spPr>
          <a:xfrm>
            <a:off x="5715000" y="2438400"/>
            <a:ext cx="3124200" cy="1477328"/>
          </a:xfrm>
          <a:prstGeom prst="rect">
            <a:avLst/>
          </a:prstGeom>
        </p:spPr>
        <p:txBody>
          <a:bodyPr wrap="square">
            <a:spAutoFit/>
          </a:bodyPr>
          <a:lstStyle/>
          <a:p>
            <a:r>
              <a:rPr lang="en-US" b="1" dirty="0" smtClean="0"/>
              <a:t>Sample Output:</a:t>
            </a:r>
          </a:p>
          <a:p>
            <a:r>
              <a:rPr lang="en-US" dirty="0" smtClean="0"/>
              <a:t>Number greater than 10: 22</a:t>
            </a:r>
          </a:p>
          <a:p>
            <a:r>
              <a:rPr lang="en-US" dirty="0" smtClean="0"/>
              <a:t>Number greater than 10: 21</a:t>
            </a:r>
          </a:p>
          <a:p>
            <a:r>
              <a:rPr lang="en-US" dirty="0" smtClean="0"/>
              <a:t>Number greater than 10: 35</a:t>
            </a:r>
          </a:p>
          <a:p>
            <a:r>
              <a:rPr lang="en-US" dirty="0" smtClean="0"/>
              <a:t>Number less than 10: 8</a:t>
            </a:r>
            <a:endParaRPr lang="en-U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Control Structures</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The continue Statement: </a:t>
            </a:r>
          </a:p>
          <a:p>
            <a:pPr lvl="1" algn="just"/>
            <a:r>
              <a:rPr lang="en-US" dirty="0" smtClean="0"/>
              <a:t>causes execution of the current loop iteration to end and commence at the beginning of the next iteration.</a:t>
            </a:r>
          </a:p>
          <a:p>
            <a:pPr lvl="1" algn="just"/>
            <a:r>
              <a:rPr lang="en-US" dirty="0" smtClean="0"/>
              <a:t>Example:</a:t>
            </a:r>
          </a:p>
          <a:p>
            <a:pPr lvl="2">
              <a:buNone/>
            </a:pPr>
            <a:r>
              <a:rPr lang="en-US" dirty="0" smtClean="0"/>
              <a:t>&lt;?php</a:t>
            </a:r>
          </a:p>
          <a:p>
            <a:pPr lvl="2">
              <a:buNone/>
            </a:pPr>
            <a:r>
              <a:rPr lang="en-US" dirty="0" smtClean="0"/>
              <a:t>$usernames = array("</a:t>
            </a:r>
            <a:r>
              <a:rPr lang="en-US" dirty="0" err="1" smtClean="0"/>
              <a:t>grace","doris","gary","nate","missing","tom</a:t>
            </a:r>
            <a:r>
              <a:rPr lang="en-US" dirty="0" smtClean="0"/>
              <a:t>");</a:t>
            </a:r>
          </a:p>
          <a:p>
            <a:pPr lvl="2">
              <a:buNone/>
            </a:pPr>
            <a:r>
              <a:rPr lang="en-US" dirty="0" smtClean="0"/>
              <a:t>for ($x=0; $x &lt; count($usernames); $x++) {</a:t>
            </a:r>
          </a:p>
          <a:p>
            <a:pPr lvl="2">
              <a:buNone/>
            </a:pPr>
            <a:r>
              <a:rPr lang="en-US" dirty="0" smtClean="0"/>
              <a:t>if ($usernames[$x] == "missing") continue;</a:t>
            </a:r>
          </a:p>
          <a:p>
            <a:pPr lvl="2">
              <a:buNone/>
            </a:pPr>
            <a:r>
              <a:rPr lang="en-US" dirty="0" smtClean="0"/>
              <a:t>printf("Staff member: %s &lt;br /&gt;", $usernames[$x]);</a:t>
            </a:r>
          </a:p>
          <a:p>
            <a:pPr lvl="2">
              <a:buNone/>
            </a:pPr>
            <a:r>
              <a:rPr lang="en-US" dirty="0" smtClean="0"/>
              <a:t>}</a:t>
            </a:r>
          </a:p>
          <a:p>
            <a:pPr lvl="2">
              <a:buNone/>
            </a:pPr>
            <a:r>
              <a:rPr lang="en-US" dirty="0" smtClean="0"/>
              <a:t>?&gt;</a:t>
            </a:r>
            <a:endParaRPr lang="en-US" dirty="0"/>
          </a:p>
        </p:txBody>
      </p:sp>
      <p:sp>
        <p:nvSpPr>
          <p:cNvPr id="4" name="Rectangle 3"/>
          <p:cNvSpPr/>
          <p:nvPr/>
        </p:nvSpPr>
        <p:spPr>
          <a:xfrm>
            <a:off x="3581400" y="5121872"/>
            <a:ext cx="2362200" cy="1569660"/>
          </a:xfrm>
          <a:prstGeom prst="rect">
            <a:avLst/>
          </a:prstGeom>
        </p:spPr>
        <p:txBody>
          <a:bodyPr wrap="square">
            <a:spAutoFit/>
          </a:bodyPr>
          <a:lstStyle/>
          <a:p>
            <a:r>
              <a:rPr lang="en-US" sz="1600" b="1" dirty="0" smtClean="0"/>
              <a:t>Sample Output:</a:t>
            </a:r>
          </a:p>
          <a:p>
            <a:r>
              <a:rPr lang="en-US" sz="1600" dirty="0" smtClean="0"/>
              <a:t>Staff member: grace</a:t>
            </a:r>
          </a:p>
          <a:p>
            <a:r>
              <a:rPr lang="en-US" sz="1600" dirty="0" smtClean="0"/>
              <a:t>Staff member: </a:t>
            </a:r>
            <a:r>
              <a:rPr lang="en-US" sz="1600" dirty="0" err="1" smtClean="0"/>
              <a:t>doris</a:t>
            </a:r>
            <a:endParaRPr lang="en-US" sz="1600" dirty="0" smtClean="0"/>
          </a:p>
          <a:p>
            <a:r>
              <a:rPr lang="en-US" sz="1600" dirty="0" smtClean="0"/>
              <a:t>Staff member: </a:t>
            </a:r>
            <a:r>
              <a:rPr lang="en-US" sz="1600" dirty="0" err="1" smtClean="0"/>
              <a:t>gary</a:t>
            </a:r>
            <a:endParaRPr lang="en-US" sz="1600" dirty="0" smtClean="0"/>
          </a:p>
          <a:p>
            <a:r>
              <a:rPr lang="en-US" sz="1600" dirty="0" smtClean="0"/>
              <a:t>Staff member: </a:t>
            </a:r>
            <a:r>
              <a:rPr lang="en-US" sz="1600" dirty="0" err="1" smtClean="0"/>
              <a:t>nate</a:t>
            </a:r>
            <a:endParaRPr lang="en-US" sz="1600" dirty="0" smtClean="0"/>
          </a:p>
          <a:p>
            <a:r>
              <a:rPr lang="en-US" sz="1600" dirty="0" smtClean="0"/>
              <a:t>Staff member: tom</a:t>
            </a:r>
            <a:endParaRPr lang="en-US" sz="1600"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Functions</a:t>
            </a:r>
            <a:endParaRPr lang="en-US" b="1" dirty="0"/>
          </a:p>
        </p:txBody>
      </p:sp>
      <p:sp>
        <p:nvSpPr>
          <p:cNvPr id="3" name="Content Placeholder 2"/>
          <p:cNvSpPr>
            <a:spLocks noGrp="1"/>
          </p:cNvSpPr>
          <p:nvPr>
            <p:ph idx="1"/>
          </p:nvPr>
        </p:nvSpPr>
        <p:spPr>
          <a:xfrm>
            <a:off x="457200" y="1600200"/>
            <a:ext cx="8229600" cy="4525963"/>
          </a:xfrm>
        </p:spPr>
        <p:txBody>
          <a:bodyPr>
            <a:normAutofit lnSpcReduction="10000"/>
          </a:bodyPr>
          <a:lstStyle/>
          <a:p>
            <a:r>
              <a:rPr lang="en-US" dirty="0" smtClean="0"/>
              <a:t>To automate tasks of all sorts</a:t>
            </a:r>
            <a:endParaRPr lang="en-US" b="1" dirty="0" smtClean="0"/>
          </a:p>
          <a:p>
            <a:pPr algn="just"/>
            <a:r>
              <a:rPr lang="en-US" dirty="0" smtClean="0"/>
              <a:t>Example:</a:t>
            </a:r>
          </a:p>
          <a:p>
            <a:pPr lvl="1" algn="just"/>
            <a:r>
              <a:rPr lang="en-US" dirty="0" smtClean="0"/>
              <a:t>An e-commerce application might need to validate an e-mail address on several different pages, such as when a new user registers to use a Web site.</a:t>
            </a:r>
          </a:p>
          <a:p>
            <a:pPr lvl="1" algn="just"/>
            <a:r>
              <a:rPr lang="en-US" dirty="0" smtClean="0"/>
              <a:t>Def:</a:t>
            </a:r>
          </a:p>
          <a:p>
            <a:pPr lvl="2" algn="just"/>
            <a:r>
              <a:rPr lang="en-US" i="1" dirty="0" smtClean="0"/>
              <a:t>The concept of embodying the repetitive processes within a named section of code and then invoking this name when necessary has long been a key component of modern computer languages.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mph" presetSubtype="0" repeatCount="indefinite" nodeType="afterEffect">
                                  <p:stCondLst>
                                    <p:cond delay="0"/>
                                  </p:stCondLst>
                                  <p:childTnLst>
                                    <p:animClr clrSpc="rgb">
                                      <p:cBhvr override="childStyle">
                                        <p:cTn id="6" dur="3000" fill="hold"/>
                                        <p:tgtEl>
                                          <p:spTgt spid="3">
                                            <p:txEl>
                                              <p:pRg st="4" end="4"/>
                                            </p:txEl>
                                          </p:spTgt>
                                        </p:tgtEl>
                                        <p:attrNameLst>
                                          <p:attrName>style.color</p:attrName>
                                        </p:attrNameLst>
                                      </p:cBhvr>
                                      <p:to>
                                        <a:srgbClr val="F9DE15"/>
                                      </p:to>
                                    </p:animClr>
                                    <p:animClr clrSpc="rgb">
                                      <p:cBhvr>
                                        <p:cTn id="7" dur="3000" fill="hold"/>
                                        <p:tgtEl>
                                          <p:spTgt spid="3">
                                            <p:txEl>
                                              <p:pRg st="4" end="4"/>
                                            </p:txEl>
                                          </p:spTgt>
                                        </p:tgtEl>
                                        <p:attrNameLst>
                                          <p:attrName>fillcolor</p:attrName>
                                        </p:attrNameLst>
                                      </p:cBhvr>
                                      <p:to>
                                        <a:srgbClr val="F9DE15"/>
                                      </p:to>
                                    </p:animClr>
                                    <p:set>
                                      <p:cBhvr>
                                        <p:cTn id="8" dur="3000" fill="hold"/>
                                        <p:tgtEl>
                                          <p:spTgt spid="3">
                                            <p:txEl>
                                              <p:pRg st="4" end="4"/>
                                            </p:txEl>
                                          </p:spTgt>
                                        </p:tgtEl>
                                        <p:attrNameLst>
                                          <p:attrName>fill.type</p:attrName>
                                        </p:attrNameLst>
                                      </p:cBhvr>
                                      <p:to>
                                        <p:strVal val="solid"/>
                                      </p:to>
                                    </p:set>
                                    <p:set>
                                      <p:cBhvr>
                                        <p:cTn id="9" dur="3000" fill="hold"/>
                                        <p:tgtEl>
                                          <p:spTgt spid="3">
                                            <p:txEl>
                                              <p:pRg st="4" end="4"/>
                                            </p:txEl>
                                          </p:spTgt>
                                        </p:tgtEl>
                                        <p:attrNameLst>
                                          <p:attrName>fill.on</p:attrName>
                                        </p:attrNameLst>
                                      </p:cBhvr>
                                      <p:to>
                                        <p:strVal val="true"/>
                                      </p:to>
                                    </p:set>
                                  </p:childTnLst>
                                  <p:subTnLst>
                                    <p:animClr>
                                      <p:cBhvr override="childStyle">
                                        <p:cTn dur="1" fill="hold" display="0" masterRel="nextClick" afterEffect="1"/>
                                        <p:tgtEl>
                                          <p:spTgt spid="3">
                                            <p:txEl>
                                              <p:pRg st="4" end="4"/>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553200"/>
          </a:xfrm>
        </p:spPr>
        <p:txBody>
          <a:bodyPr>
            <a:normAutofit fontScale="85000" lnSpcReduction="20000"/>
          </a:bodyPr>
          <a:lstStyle/>
          <a:p>
            <a:pPr algn="just">
              <a:buNone/>
            </a:pPr>
            <a:r>
              <a:rPr lang="en-US" sz="1800" b="1" dirty="0" smtClean="0"/>
              <a:t>	</a:t>
            </a:r>
            <a:r>
              <a:rPr lang="en-US" sz="2100" b="1" dirty="0" smtClean="0"/>
              <a:t>Static Variable</a:t>
            </a:r>
          </a:p>
          <a:p>
            <a:pPr algn="just"/>
            <a:r>
              <a:rPr lang="en-US" sz="2100" dirty="0" smtClean="0"/>
              <a:t>Normally, when a function is completed/executed, all of its variables are deleted. However, sometimes we want a local variable NOT to be deleted. We need it for a further job.</a:t>
            </a:r>
          </a:p>
          <a:p>
            <a:pPr algn="just"/>
            <a:r>
              <a:rPr lang="en-US" sz="2100" dirty="0" smtClean="0"/>
              <a:t>A static variable is a one that does not lose its value when the function exits and will still hold that value if the function is called again.</a:t>
            </a:r>
          </a:p>
          <a:p>
            <a:pPr algn="just"/>
            <a:r>
              <a:rPr lang="en-US" sz="2100" dirty="0" smtClean="0"/>
              <a:t>To do this, use the </a:t>
            </a:r>
            <a:r>
              <a:rPr lang="en-US" sz="2100" b="1" dirty="0" smtClean="0"/>
              <a:t>static</a:t>
            </a:r>
            <a:r>
              <a:rPr lang="en-US" sz="2100" dirty="0" smtClean="0"/>
              <a:t> keyword when you first declare the variable.</a:t>
            </a:r>
          </a:p>
          <a:p>
            <a:pPr algn="just">
              <a:buNone/>
            </a:pPr>
            <a:r>
              <a:rPr lang="en-US" sz="2100" dirty="0" smtClean="0"/>
              <a:t>	</a:t>
            </a:r>
            <a:r>
              <a:rPr lang="en-US" sz="2100" b="1" dirty="0" smtClean="0"/>
              <a:t>Example:</a:t>
            </a:r>
          </a:p>
          <a:p>
            <a:r>
              <a:rPr lang="en-US" sz="2100" dirty="0" smtClean="0"/>
              <a:t>&lt;!DOCTYPE html&gt;</a:t>
            </a:r>
            <a:br>
              <a:rPr lang="en-US" sz="2100" dirty="0" smtClean="0"/>
            </a:br>
            <a:r>
              <a:rPr lang="en-US" sz="2100" dirty="0" smtClean="0"/>
              <a:t>&lt;html&gt;	&lt;body&gt;</a:t>
            </a:r>
            <a:br>
              <a:rPr lang="en-US" sz="2100" dirty="0" smtClean="0"/>
            </a:br>
            <a:r>
              <a:rPr lang="en-US" sz="2100" dirty="0" smtClean="0"/>
              <a:t>&lt;?php</a:t>
            </a:r>
            <a:br>
              <a:rPr lang="en-US" sz="2100" dirty="0" smtClean="0"/>
            </a:br>
            <a:r>
              <a:rPr lang="en-US" sz="2100" dirty="0" smtClean="0"/>
              <a:t>function </a:t>
            </a:r>
            <a:r>
              <a:rPr lang="en-US" sz="2100" dirty="0" err="1" smtClean="0"/>
              <a:t>myTest</a:t>
            </a:r>
            <a:r>
              <a:rPr lang="en-US" sz="2100" dirty="0" smtClean="0"/>
              <a:t>() {</a:t>
            </a:r>
            <a:br>
              <a:rPr lang="en-US" sz="2100" dirty="0" smtClean="0"/>
            </a:br>
            <a:r>
              <a:rPr lang="en-US" sz="2100" dirty="0" smtClean="0"/>
              <a:t>    static $x = 0;</a:t>
            </a:r>
            <a:br>
              <a:rPr lang="en-US" sz="2100" dirty="0" smtClean="0"/>
            </a:br>
            <a:r>
              <a:rPr lang="en-US" sz="2100" dirty="0" smtClean="0"/>
              <a:t>    echo $x;</a:t>
            </a:r>
            <a:br>
              <a:rPr lang="en-US" sz="2100" dirty="0" smtClean="0"/>
            </a:br>
            <a:r>
              <a:rPr lang="en-US" sz="2100" dirty="0" smtClean="0"/>
              <a:t>    $x++;</a:t>
            </a:r>
            <a:br>
              <a:rPr lang="en-US" sz="2100" dirty="0" smtClean="0"/>
            </a:br>
            <a:r>
              <a:rPr lang="en-US" sz="2100" dirty="0" smtClean="0"/>
              <a:t>}</a:t>
            </a:r>
            <a:br>
              <a:rPr lang="en-US" sz="2100" dirty="0" smtClean="0"/>
            </a:br>
            <a:r>
              <a:rPr lang="en-US" sz="2100" dirty="0" err="1" smtClean="0"/>
              <a:t>myTest</a:t>
            </a:r>
            <a:r>
              <a:rPr lang="en-US" sz="2100" dirty="0" smtClean="0"/>
              <a:t>();</a:t>
            </a:r>
            <a:br>
              <a:rPr lang="en-US" sz="2100" dirty="0" smtClean="0"/>
            </a:br>
            <a:r>
              <a:rPr lang="en-US" sz="2100" dirty="0" smtClean="0"/>
              <a:t>echo "&lt;br&gt;";</a:t>
            </a:r>
            <a:br>
              <a:rPr lang="en-US" sz="2100" dirty="0" smtClean="0"/>
            </a:br>
            <a:r>
              <a:rPr lang="en-US" sz="2100" dirty="0" err="1" smtClean="0"/>
              <a:t>myTest</a:t>
            </a:r>
            <a:r>
              <a:rPr lang="en-US" sz="2100" dirty="0" smtClean="0"/>
              <a:t>();</a:t>
            </a:r>
            <a:br>
              <a:rPr lang="en-US" sz="2100" dirty="0" smtClean="0"/>
            </a:br>
            <a:r>
              <a:rPr lang="en-US" sz="2100" dirty="0" smtClean="0"/>
              <a:t>echo "&lt;br&gt;";</a:t>
            </a:r>
            <a:br>
              <a:rPr lang="en-US" sz="2100" dirty="0" smtClean="0"/>
            </a:br>
            <a:r>
              <a:rPr lang="en-US" sz="2100" dirty="0" err="1" smtClean="0"/>
              <a:t>myTest</a:t>
            </a:r>
            <a:r>
              <a:rPr lang="en-US" sz="2100" dirty="0" smtClean="0"/>
              <a:t>();</a:t>
            </a:r>
            <a:br>
              <a:rPr lang="en-US" sz="2100" dirty="0" smtClean="0"/>
            </a:br>
            <a:r>
              <a:rPr lang="en-US" sz="2100" dirty="0" smtClean="0"/>
              <a:t>?&gt; </a:t>
            </a:r>
            <a:br>
              <a:rPr lang="en-US" sz="2100" dirty="0" smtClean="0"/>
            </a:br>
            <a:r>
              <a:rPr lang="en-US" sz="2100" dirty="0" smtClean="0"/>
              <a:t>&lt;/body&gt;	&lt;/html&gt;</a:t>
            </a:r>
          </a:p>
          <a:p>
            <a:r>
              <a:rPr lang="en-US" sz="2100" b="1" dirty="0" smtClean="0"/>
              <a:t>Output:</a:t>
            </a:r>
          </a:p>
          <a:p>
            <a:pPr>
              <a:buNone/>
            </a:pPr>
            <a:r>
              <a:rPr lang="en-US" sz="2100" dirty="0" smtClean="0"/>
              <a:t>	0</a:t>
            </a:r>
          </a:p>
          <a:p>
            <a:pPr>
              <a:buNone/>
            </a:pPr>
            <a:r>
              <a:rPr lang="en-US" sz="2100" dirty="0" smtClean="0"/>
              <a:t>	1</a:t>
            </a:r>
          </a:p>
          <a:p>
            <a:pPr>
              <a:buNone/>
            </a:pPr>
            <a:r>
              <a:rPr lang="en-US" sz="2100" dirty="0" smtClean="0"/>
              <a:t>	2</a:t>
            </a:r>
          </a:p>
        </p:txBody>
      </p:sp>
      <p:sp>
        <p:nvSpPr>
          <p:cNvPr id="4" name="Rectangle 3"/>
          <p:cNvSpPr/>
          <p:nvPr/>
        </p:nvSpPr>
        <p:spPr>
          <a:xfrm>
            <a:off x="4038600" y="4419600"/>
            <a:ext cx="4572000" cy="1477328"/>
          </a:xfrm>
          <a:prstGeom prst="rect">
            <a:avLst/>
          </a:prstGeom>
        </p:spPr>
        <p:txBody>
          <a:bodyPr wrap="square">
            <a:spAutoFit/>
          </a:bodyPr>
          <a:lstStyle/>
          <a:p>
            <a:pPr algn="just"/>
            <a:r>
              <a:rPr lang="en-US" dirty="0" smtClean="0"/>
              <a:t>Then, each time the function is called, that variable will still have the information it contained from the last time the function was called.</a:t>
            </a:r>
          </a:p>
          <a:p>
            <a:pPr algn="just"/>
            <a:r>
              <a:rPr lang="en-US" b="1" dirty="0" smtClean="0"/>
              <a:t>Note:</a:t>
            </a:r>
            <a:r>
              <a:rPr lang="en-US" dirty="0" smtClean="0"/>
              <a:t> The variable is still local to the function.</a:t>
            </a:r>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Functions</a:t>
            </a:r>
            <a:endParaRPr lang="en-US" dirty="0"/>
          </a:p>
        </p:txBody>
      </p:sp>
      <p:sp>
        <p:nvSpPr>
          <p:cNvPr id="3" name="Content Placeholder 2"/>
          <p:cNvSpPr>
            <a:spLocks noGrp="1"/>
          </p:cNvSpPr>
          <p:nvPr>
            <p:ph idx="1"/>
          </p:nvPr>
        </p:nvSpPr>
        <p:spPr/>
        <p:txBody>
          <a:bodyPr>
            <a:normAutofit fontScale="62500" lnSpcReduction="20000"/>
          </a:bodyPr>
          <a:lstStyle/>
          <a:p>
            <a:pPr>
              <a:buNone/>
            </a:pPr>
            <a:r>
              <a:rPr lang="en-US" b="1" dirty="0" smtClean="0"/>
              <a:t>Creating a Function:</a:t>
            </a:r>
            <a:endParaRPr lang="en-US" dirty="0" smtClean="0"/>
          </a:p>
          <a:p>
            <a:r>
              <a:rPr lang="en-US" dirty="0" smtClean="0"/>
              <a:t>Syntax:</a:t>
            </a:r>
          </a:p>
          <a:p>
            <a:pPr lvl="2">
              <a:buNone/>
            </a:pPr>
            <a:r>
              <a:rPr lang="en-US" dirty="0" smtClean="0"/>
              <a:t>function </a:t>
            </a:r>
            <a:r>
              <a:rPr lang="en-US" dirty="0" err="1" smtClean="0"/>
              <a:t>functionName</a:t>
            </a:r>
            <a:r>
              <a:rPr lang="en-US" dirty="0" smtClean="0"/>
              <a:t>(parameters)</a:t>
            </a:r>
          </a:p>
          <a:p>
            <a:pPr lvl="2">
              <a:buNone/>
            </a:pPr>
            <a:r>
              <a:rPr lang="en-US" dirty="0" smtClean="0"/>
              <a:t>{</a:t>
            </a:r>
          </a:p>
          <a:p>
            <a:pPr lvl="2">
              <a:buNone/>
            </a:pPr>
            <a:r>
              <a:rPr lang="en-US" dirty="0" smtClean="0"/>
              <a:t>function-body</a:t>
            </a:r>
          </a:p>
          <a:p>
            <a:pPr lvl="2">
              <a:buNone/>
            </a:pPr>
            <a:r>
              <a:rPr lang="en-US" dirty="0" smtClean="0"/>
              <a:t>}</a:t>
            </a:r>
          </a:p>
          <a:p>
            <a:r>
              <a:rPr lang="en-US" dirty="0" smtClean="0"/>
              <a:t>Example:</a:t>
            </a:r>
          </a:p>
          <a:p>
            <a:pPr lvl="2">
              <a:buNone/>
            </a:pPr>
            <a:r>
              <a:rPr lang="en-US" dirty="0" smtClean="0"/>
              <a:t>function </a:t>
            </a:r>
            <a:r>
              <a:rPr lang="en-US" dirty="0" err="1" smtClean="0"/>
              <a:t>generateFooter</a:t>
            </a:r>
            <a:r>
              <a:rPr lang="en-US" dirty="0" smtClean="0"/>
              <a:t>()</a:t>
            </a:r>
          </a:p>
          <a:p>
            <a:pPr lvl="2">
              <a:buNone/>
            </a:pPr>
            <a:r>
              <a:rPr lang="en-US" dirty="0" smtClean="0"/>
              <a:t>{</a:t>
            </a:r>
          </a:p>
          <a:p>
            <a:pPr lvl="2">
              <a:buNone/>
            </a:pPr>
            <a:r>
              <a:rPr lang="en-US" dirty="0" smtClean="0"/>
              <a:t>echo "Copyright 2007 W. Jason Gilmore";</a:t>
            </a:r>
          </a:p>
          <a:p>
            <a:pPr lvl="2">
              <a:buNone/>
            </a:pPr>
            <a:r>
              <a:rPr lang="en-US" dirty="0" smtClean="0"/>
              <a:t>}</a:t>
            </a:r>
          </a:p>
          <a:p>
            <a:pPr lvl="2">
              <a:buNone/>
            </a:pPr>
            <a:r>
              <a:rPr lang="en-US" dirty="0" smtClean="0"/>
              <a:t>Once defined, you can call this function like so:</a:t>
            </a:r>
          </a:p>
          <a:p>
            <a:pPr lvl="2">
              <a:buNone/>
            </a:pPr>
            <a:r>
              <a:rPr lang="en-US" dirty="0" smtClean="0"/>
              <a:t>&lt;?php</a:t>
            </a:r>
          </a:p>
          <a:p>
            <a:pPr lvl="2">
              <a:buNone/>
            </a:pPr>
            <a:r>
              <a:rPr lang="en-US" dirty="0" err="1" smtClean="0"/>
              <a:t>generateFooter</a:t>
            </a:r>
            <a:r>
              <a:rPr lang="en-US" dirty="0" smtClean="0"/>
              <a:t>();</a:t>
            </a:r>
          </a:p>
          <a:p>
            <a:pPr lvl="2">
              <a:buNone/>
            </a:pPr>
            <a:r>
              <a:rPr lang="en-US" dirty="0" smtClean="0"/>
              <a:t>?&gt;</a:t>
            </a:r>
          </a:p>
          <a:p>
            <a:r>
              <a:rPr lang="en-US" b="1" dirty="0" smtClean="0"/>
              <a:t>Output:</a:t>
            </a:r>
          </a:p>
          <a:p>
            <a:pPr algn="ctr">
              <a:buNone/>
            </a:pPr>
            <a:r>
              <a:rPr lang="en-US" dirty="0" smtClean="0"/>
              <a:t>Copyright 2007 W. Jason Gilmore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0" dur="500"/>
                                        <p:tgtEl>
                                          <p:spTgt spid="3">
                                            <p:txEl>
                                              <p:pRg st="1" end="1"/>
                                            </p:txEl>
                                          </p:spTgt>
                                        </p:tgtEl>
                                      </p:cBhvr>
                                    </p:animEffect>
                                  </p:childTnLst>
                                </p:cTn>
                              </p:par>
                              <p:par>
                                <p:cTn id="21" presetID="54" presetClass="entr" presetSubtype="0" accel="100000"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24"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5"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6"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27" dur="500"/>
                                        <p:tgtEl>
                                          <p:spTgt spid="3">
                                            <p:txEl>
                                              <p:pRg st="2" end="2"/>
                                            </p:txEl>
                                          </p:spTgt>
                                        </p:tgtEl>
                                      </p:cBhvr>
                                    </p:animEffect>
                                  </p:childTnLst>
                                </p:cTn>
                              </p:par>
                              <p:par>
                                <p:cTn id="28" presetID="54" presetClass="entr" presetSubtype="0" accel="100000" fill="hold" grpId="0"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p:cTn id="30" dur="5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31" dur="5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32" dur="5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3" dur="5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34" dur="500"/>
                                        <p:tgtEl>
                                          <p:spTgt spid="3">
                                            <p:txEl>
                                              <p:pRg st="3" end="3"/>
                                            </p:txEl>
                                          </p:spTgt>
                                        </p:tgtEl>
                                      </p:cBhvr>
                                    </p:animEffect>
                                  </p:childTnLst>
                                </p:cTn>
                              </p:par>
                              <p:par>
                                <p:cTn id="35" presetID="54" presetClass="entr" presetSubtype="0" accel="100000" fill="hold" grpId="0"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500" fill="hold"/>
                                        <p:tgtEl>
                                          <p:spTgt spid="3">
                                            <p:txEl>
                                              <p:pRg st="4" end="4"/>
                                            </p:txEl>
                                          </p:spTgt>
                                        </p:tgtEl>
                                        <p:attrNameLst>
                                          <p:attrName>ppt_w</p:attrName>
                                        </p:attrNameLst>
                                      </p:cBhvr>
                                      <p:tavLst>
                                        <p:tav tm="0">
                                          <p:val>
                                            <p:strVal val="#ppt_w*0.05"/>
                                          </p:val>
                                        </p:tav>
                                        <p:tav tm="100000">
                                          <p:val>
                                            <p:strVal val="#ppt_w"/>
                                          </p:val>
                                        </p:tav>
                                      </p:tavLst>
                                    </p:anim>
                                    <p:anim calcmode="lin" valueType="num">
                                      <p:cBhvr>
                                        <p:cTn id="38" dur="5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39" dur="5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40" dur="5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41" dur="500"/>
                                        <p:tgtEl>
                                          <p:spTgt spid="3">
                                            <p:txEl>
                                              <p:pRg st="4" end="4"/>
                                            </p:txEl>
                                          </p:spTgt>
                                        </p:tgtEl>
                                      </p:cBhvr>
                                    </p:animEffect>
                                  </p:childTnLst>
                                </p:cTn>
                              </p:par>
                              <p:par>
                                <p:cTn id="42" presetID="54" presetClass="entr" presetSubtype="0" accel="100000" fill="hold" grpId="0" nodeType="with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p:cTn id="44" dur="500" fill="hold"/>
                                        <p:tgtEl>
                                          <p:spTgt spid="3">
                                            <p:txEl>
                                              <p:pRg st="5" end="5"/>
                                            </p:txEl>
                                          </p:spTgt>
                                        </p:tgtEl>
                                        <p:attrNameLst>
                                          <p:attrName>ppt_w</p:attrName>
                                        </p:attrNameLst>
                                      </p:cBhvr>
                                      <p:tavLst>
                                        <p:tav tm="0">
                                          <p:val>
                                            <p:strVal val="#ppt_w*0.05"/>
                                          </p:val>
                                        </p:tav>
                                        <p:tav tm="100000">
                                          <p:val>
                                            <p:strVal val="#ppt_w"/>
                                          </p:val>
                                        </p:tav>
                                      </p:tavLst>
                                    </p:anim>
                                    <p:anim calcmode="lin" valueType="num">
                                      <p:cBhvr>
                                        <p:cTn id="45" dur="5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46" dur="5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47" dur="5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48" dur="500"/>
                                        <p:tgtEl>
                                          <p:spTgt spid="3">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4" presetClass="entr" presetSubtype="0" accel="100000" fill="hold" grpId="0" nodeType="click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anim calcmode="lin" valueType="num">
                                      <p:cBhvr>
                                        <p:cTn id="53" dur="500" fill="hold"/>
                                        <p:tgtEl>
                                          <p:spTgt spid="3">
                                            <p:txEl>
                                              <p:pRg st="6" end="6"/>
                                            </p:txEl>
                                          </p:spTgt>
                                        </p:tgtEl>
                                        <p:attrNameLst>
                                          <p:attrName>ppt_w</p:attrName>
                                        </p:attrNameLst>
                                      </p:cBhvr>
                                      <p:tavLst>
                                        <p:tav tm="0">
                                          <p:val>
                                            <p:strVal val="#ppt_w*0.05"/>
                                          </p:val>
                                        </p:tav>
                                        <p:tav tm="100000">
                                          <p:val>
                                            <p:strVal val="#ppt_w"/>
                                          </p:val>
                                        </p:tav>
                                      </p:tavLst>
                                    </p:anim>
                                    <p:anim calcmode="lin" valueType="num">
                                      <p:cBhvr>
                                        <p:cTn id="54" dur="5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55" dur="5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56" dur="500" fill="hold"/>
                                        <p:tgtEl>
                                          <p:spTgt spid="3">
                                            <p:txEl>
                                              <p:pRg st="6" end="6"/>
                                            </p:txEl>
                                          </p:spTgt>
                                        </p:tgtEl>
                                        <p:attrNameLst>
                                          <p:attrName>ppt_y</p:attrName>
                                        </p:attrNameLst>
                                      </p:cBhvr>
                                      <p:tavLst>
                                        <p:tav tm="0">
                                          <p:val>
                                            <p:strVal val="#ppt_y"/>
                                          </p:val>
                                        </p:tav>
                                        <p:tav tm="100000">
                                          <p:val>
                                            <p:strVal val="#ppt_y"/>
                                          </p:val>
                                        </p:tav>
                                      </p:tavLst>
                                    </p:anim>
                                    <p:animEffect transition="in" filter="fade">
                                      <p:cBhvr>
                                        <p:cTn id="57" dur="500"/>
                                        <p:tgtEl>
                                          <p:spTgt spid="3">
                                            <p:txEl>
                                              <p:pRg st="6" end="6"/>
                                            </p:txEl>
                                          </p:spTgt>
                                        </p:tgtEl>
                                      </p:cBhvr>
                                    </p:animEffect>
                                  </p:childTnLst>
                                </p:cTn>
                              </p:par>
                              <p:par>
                                <p:cTn id="58" presetID="54" presetClass="entr" presetSubtype="0" accel="100000" fill="hold" grpId="0" nodeType="withEffect">
                                  <p:stCondLst>
                                    <p:cond delay="0"/>
                                  </p:stCondLst>
                                  <p:childTnLst>
                                    <p:set>
                                      <p:cBhvr>
                                        <p:cTn id="59" dur="1" fill="hold">
                                          <p:stCondLst>
                                            <p:cond delay="0"/>
                                          </p:stCondLst>
                                        </p:cTn>
                                        <p:tgtEl>
                                          <p:spTgt spid="3">
                                            <p:txEl>
                                              <p:pRg st="7" end="7"/>
                                            </p:txEl>
                                          </p:spTgt>
                                        </p:tgtEl>
                                        <p:attrNameLst>
                                          <p:attrName>style.visibility</p:attrName>
                                        </p:attrNameLst>
                                      </p:cBhvr>
                                      <p:to>
                                        <p:strVal val="visible"/>
                                      </p:to>
                                    </p:set>
                                    <p:anim calcmode="lin" valueType="num">
                                      <p:cBhvr>
                                        <p:cTn id="60" dur="500" fill="hold"/>
                                        <p:tgtEl>
                                          <p:spTgt spid="3">
                                            <p:txEl>
                                              <p:pRg st="7" end="7"/>
                                            </p:txEl>
                                          </p:spTgt>
                                        </p:tgtEl>
                                        <p:attrNameLst>
                                          <p:attrName>ppt_w</p:attrName>
                                        </p:attrNameLst>
                                      </p:cBhvr>
                                      <p:tavLst>
                                        <p:tav tm="0">
                                          <p:val>
                                            <p:strVal val="#ppt_w*0.05"/>
                                          </p:val>
                                        </p:tav>
                                        <p:tav tm="100000">
                                          <p:val>
                                            <p:strVal val="#ppt_w"/>
                                          </p:val>
                                        </p:tav>
                                      </p:tavLst>
                                    </p:anim>
                                    <p:anim calcmode="lin" valueType="num">
                                      <p:cBhvr>
                                        <p:cTn id="61" dur="5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62" dur="500" fill="hold"/>
                                        <p:tgtEl>
                                          <p:spTgt spid="3">
                                            <p:txEl>
                                              <p:pRg st="7" end="7"/>
                                            </p:txEl>
                                          </p:spTgt>
                                        </p:tgtEl>
                                        <p:attrNameLst>
                                          <p:attrName>ppt_x</p:attrName>
                                        </p:attrNameLst>
                                      </p:cBhvr>
                                      <p:tavLst>
                                        <p:tav tm="0">
                                          <p:val>
                                            <p:strVal val="#ppt_x-.2"/>
                                          </p:val>
                                        </p:tav>
                                        <p:tav tm="100000">
                                          <p:val>
                                            <p:strVal val="#ppt_x"/>
                                          </p:val>
                                        </p:tav>
                                      </p:tavLst>
                                    </p:anim>
                                    <p:anim calcmode="lin" valueType="num">
                                      <p:cBhvr>
                                        <p:cTn id="63" dur="500" fill="hold"/>
                                        <p:tgtEl>
                                          <p:spTgt spid="3">
                                            <p:txEl>
                                              <p:pRg st="7" end="7"/>
                                            </p:txEl>
                                          </p:spTgt>
                                        </p:tgtEl>
                                        <p:attrNameLst>
                                          <p:attrName>ppt_y</p:attrName>
                                        </p:attrNameLst>
                                      </p:cBhvr>
                                      <p:tavLst>
                                        <p:tav tm="0">
                                          <p:val>
                                            <p:strVal val="#ppt_y"/>
                                          </p:val>
                                        </p:tav>
                                        <p:tav tm="100000">
                                          <p:val>
                                            <p:strVal val="#ppt_y"/>
                                          </p:val>
                                        </p:tav>
                                      </p:tavLst>
                                    </p:anim>
                                    <p:animEffect transition="in" filter="fade">
                                      <p:cBhvr>
                                        <p:cTn id="64" dur="500"/>
                                        <p:tgtEl>
                                          <p:spTgt spid="3">
                                            <p:txEl>
                                              <p:pRg st="7" end="7"/>
                                            </p:txEl>
                                          </p:spTgt>
                                        </p:tgtEl>
                                      </p:cBhvr>
                                    </p:animEffect>
                                  </p:childTnLst>
                                </p:cTn>
                              </p:par>
                              <p:par>
                                <p:cTn id="65" presetID="54" presetClass="entr" presetSubtype="0" accel="100000" fill="hold" grpId="0" nodeType="withEffect">
                                  <p:stCondLst>
                                    <p:cond delay="0"/>
                                  </p:stCondLst>
                                  <p:childTnLst>
                                    <p:set>
                                      <p:cBhvr>
                                        <p:cTn id="66" dur="1" fill="hold">
                                          <p:stCondLst>
                                            <p:cond delay="0"/>
                                          </p:stCondLst>
                                        </p:cTn>
                                        <p:tgtEl>
                                          <p:spTgt spid="3">
                                            <p:txEl>
                                              <p:pRg st="8" end="8"/>
                                            </p:txEl>
                                          </p:spTgt>
                                        </p:tgtEl>
                                        <p:attrNameLst>
                                          <p:attrName>style.visibility</p:attrName>
                                        </p:attrNameLst>
                                      </p:cBhvr>
                                      <p:to>
                                        <p:strVal val="visible"/>
                                      </p:to>
                                    </p:set>
                                    <p:anim calcmode="lin" valueType="num">
                                      <p:cBhvr>
                                        <p:cTn id="67" dur="500" fill="hold"/>
                                        <p:tgtEl>
                                          <p:spTgt spid="3">
                                            <p:txEl>
                                              <p:pRg st="8" end="8"/>
                                            </p:txEl>
                                          </p:spTgt>
                                        </p:tgtEl>
                                        <p:attrNameLst>
                                          <p:attrName>ppt_w</p:attrName>
                                        </p:attrNameLst>
                                      </p:cBhvr>
                                      <p:tavLst>
                                        <p:tav tm="0">
                                          <p:val>
                                            <p:strVal val="#ppt_w*0.05"/>
                                          </p:val>
                                        </p:tav>
                                        <p:tav tm="100000">
                                          <p:val>
                                            <p:strVal val="#ppt_w"/>
                                          </p:val>
                                        </p:tav>
                                      </p:tavLst>
                                    </p:anim>
                                    <p:anim calcmode="lin" valueType="num">
                                      <p:cBhvr>
                                        <p:cTn id="68" dur="500" fill="hold"/>
                                        <p:tgtEl>
                                          <p:spTgt spid="3">
                                            <p:txEl>
                                              <p:pRg st="8" end="8"/>
                                            </p:txEl>
                                          </p:spTgt>
                                        </p:tgtEl>
                                        <p:attrNameLst>
                                          <p:attrName>ppt_h</p:attrName>
                                        </p:attrNameLst>
                                      </p:cBhvr>
                                      <p:tavLst>
                                        <p:tav tm="0">
                                          <p:val>
                                            <p:strVal val="#ppt_h"/>
                                          </p:val>
                                        </p:tav>
                                        <p:tav tm="100000">
                                          <p:val>
                                            <p:strVal val="#ppt_h"/>
                                          </p:val>
                                        </p:tav>
                                      </p:tavLst>
                                    </p:anim>
                                    <p:anim calcmode="lin" valueType="num">
                                      <p:cBhvr>
                                        <p:cTn id="69" dur="500" fill="hold"/>
                                        <p:tgtEl>
                                          <p:spTgt spid="3">
                                            <p:txEl>
                                              <p:pRg st="8" end="8"/>
                                            </p:txEl>
                                          </p:spTgt>
                                        </p:tgtEl>
                                        <p:attrNameLst>
                                          <p:attrName>ppt_x</p:attrName>
                                        </p:attrNameLst>
                                      </p:cBhvr>
                                      <p:tavLst>
                                        <p:tav tm="0">
                                          <p:val>
                                            <p:strVal val="#ppt_x-.2"/>
                                          </p:val>
                                        </p:tav>
                                        <p:tav tm="100000">
                                          <p:val>
                                            <p:strVal val="#ppt_x"/>
                                          </p:val>
                                        </p:tav>
                                      </p:tavLst>
                                    </p:anim>
                                    <p:anim calcmode="lin" valueType="num">
                                      <p:cBhvr>
                                        <p:cTn id="70" dur="500" fill="hold"/>
                                        <p:tgtEl>
                                          <p:spTgt spid="3">
                                            <p:txEl>
                                              <p:pRg st="8" end="8"/>
                                            </p:txEl>
                                          </p:spTgt>
                                        </p:tgtEl>
                                        <p:attrNameLst>
                                          <p:attrName>ppt_y</p:attrName>
                                        </p:attrNameLst>
                                      </p:cBhvr>
                                      <p:tavLst>
                                        <p:tav tm="0">
                                          <p:val>
                                            <p:strVal val="#ppt_y"/>
                                          </p:val>
                                        </p:tav>
                                        <p:tav tm="100000">
                                          <p:val>
                                            <p:strVal val="#ppt_y"/>
                                          </p:val>
                                        </p:tav>
                                      </p:tavLst>
                                    </p:anim>
                                    <p:animEffect transition="in" filter="fade">
                                      <p:cBhvr>
                                        <p:cTn id="71" dur="500"/>
                                        <p:tgtEl>
                                          <p:spTgt spid="3">
                                            <p:txEl>
                                              <p:pRg st="8" end="8"/>
                                            </p:txEl>
                                          </p:spTgt>
                                        </p:tgtEl>
                                      </p:cBhvr>
                                    </p:animEffect>
                                  </p:childTnLst>
                                </p:cTn>
                              </p:par>
                              <p:par>
                                <p:cTn id="72" presetID="54" presetClass="entr" presetSubtype="0" accel="100000" fill="hold" grpId="0" nodeType="withEffect">
                                  <p:stCondLst>
                                    <p:cond delay="0"/>
                                  </p:stCondLst>
                                  <p:childTnLst>
                                    <p:set>
                                      <p:cBhvr>
                                        <p:cTn id="73" dur="1" fill="hold">
                                          <p:stCondLst>
                                            <p:cond delay="0"/>
                                          </p:stCondLst>
                                        </p:cTn>
                                        <p:tgtEl>
                                          <p:spTgt spid="3">
                                            <p:txEl>
                                              <p:pRg st="9" end="9"/>
                                            </p:txEl>
                                          </p:spTgt>
                                        </p:tgtEl>
                                        <p:attrNameLst>
                                          <p:attrName>style.visibility</p:attrName>
                                        </p:attrNameLst>
                                      </p:cBhvr>
                                      <p:to>
                                        <p:strVal val="visible"/>
                                      </p:to>
                                    </p:set>
                                    <p:anim calcmode="lin" valueType="num">
                                      <p:cBhvr>
                                        <p:cTn id="74" dur="500" fill="hold"/>
                                        <p:tgtEl>
                                          <p:spTgt spid="3">
                                            <p:txEl>
                                              <p:pRg st="9" end="9"/>
                                            </p:txEl>
                                          </p:spTgt>
                                        </p:tgtEl>
                                        <p:attrNameLst>
                                          <p:attrName>ppt_w</p:attrName>
                                        </p:attrNameLst>
                                      </p:cBhvr>
                                      <p:tavLst>
                                        <p:tav tm="0">
                                          <p:val>
                                            <p:strVal val="#ppt_w*0.05"/>
                                          </p:val>
                                        </p:tav>
                                        <p:tav tm="100000">
                                          <p:val>
                                            <p:strVal val="#ppt_w"/>
                                          </p:val>
                                        </p:tav>
                                      </p:tavLst>
                                    </p:anim>
                                    <p:anim calcmode="lin" valueType="num">
                                      <p:cBhvr>
                                        <p:cTn id="75" dur="500" fill="hold"/>
                                        <p:tgtEl>
                                          <p:spTgt spid="3">
                                            <p:txEl>
                                              <p:pRg st="9" end="9"/>
                                            </p:txEl>
                                          </p:spTgt>
                                        </p:tgtEl>
                                        <p:attrNameLst>
                                          <p:attrName>ppt_h</p:attrName>
                                        </p:attrNameLst>
                                      </p:cBhvr>
                                      <p:tavLst>
                                        <p:tav tm="0">
                                          <p:val>
                                            <p:strVal val="#ppt_h"/>
                                          </p:val>
                                        </p:tav>
                                        <p:tav tm="100000">
                                          <p:val>
                                            <p:strVal val="#ppt_h"/>
                                          </p:val>
                                        </p:tav>
                                      </p:tavLst>
                                    </p:anim>
                                    <p:anim calcmode="lin" valueType="num">
                                      <p:cBhvr>
                                        <p:cTn id="76" dur="500" fill="hold"/>
                                        <p:tgtEl>
                                          <p:spTgt spid="3">
                                            <p:txEl>
                                              <p:pRg st="9" end="9"/>
                                            </p:txEl>
                                          </p:spTgt>
                                        </p:tgtEl>
                                        <p:attrNameLst>
                                          <p:attrName>ppt_x</p:attrName>
                                        </p:attrNameLst>
                                      </p:cBhvr>
                                      <p:tavLst>
                                        <p:tav tm="0">
                                          <p:val>
                                            <p:strVal val="#ppt_x-.2"/>
                                          </p:val>
                                        </p:tav>
                                        <p:tav tm="100000">
                                          <p:val>
                                            <p:strVal val="#ppt_x"/>
                                          </p:val>
                                        </p:tav>
                                      </p:tavLst>
                                    </p:anim>
                                    <p:anim calcmode="lin" valueType="num">
                                      <p:cBhvr>
                                        <p:cTn id="77" dur="500" fill="hold"/>
                                        <p:tgtEl>
                                          <p:spTgt spid="3">
                                            <p:txEl>
                                              <p:pRg st="9" end="9"/>
                                            </p:txEl>
                                          </p:spTgt>
                                        </p:tgtEl>
                                        <p:attrNameLst>
                                          <p:attrName>ppt_y</p:attrName>
                                        </p:attrNameLst>
                                      </p:cBhvr>
                                      <p:tavLst>
                                        <p:tav tm="0">
                                          <p:val>
                                            <p:strVal val="#ppt_y"/>
                                          </p:val>
                                        </p:tav>
                                        <p:tav tm="100000">
                                          <p:val>
                                            <p:strVal val="#ppt_y"/>
                                          </p:val>
                                        </p:tav>
                                      </p:tavLst>
                                    </p:anim>
                                    <p:animEffect transition="in" filter="fade">
                                      <p:cBhvr>
                                        <p:cTn id="78" dur="500"/>
                                        <p:tgtEl>
                                          <p:spTgt spid="3">
                                            <p:txEl>
                                              <p:pRg st="9" end="9"/>
                                            </p:txEl>
                                          </p:spTgt>
                                        </p:tgtEl>
                                      </p:cBhvr>
                                    </p:animEffect>
                                  </p:childTnLst>
                                </p:cTn>
                              </p:par>
                              <p:par>
                                <p:cTn id="79" presetID="54" presetClass="entr" presetSubtype="0" accel="100000" fill="hold" grpId="0" nodeType="withEffect">
                                  <p:stCondLst>
                                    <p:cond delay="0"/>
                                  </p:stCondLst>
                                  <p:childTnLst>
                                    <p:set>
                                      <p:cBhvr>
                                        <p:cTn id="80" dur="1" fill="hold">
                                          <p:stCondLst>
                                            <p:cond delay="0"/>
                                          </p:stCondLst>
                                        </p:cTn>
                                        <p:tgtEl>
                                          <p:spTgt spid="3">
                                            <p:txEl>
                                              <p:pRg st="10" end="10"/>
                                            </p:txEl>
                                          </p:spTgt>
                                        </p:tgtEl>
                                        <p:attrNameLst>
                                          <p:attrName>style.visibility</p:attrName>
                                        </p:attrNameLst>
                                      </p:cBhvr>
                                      <p:to>
                                        <p:strVal val="visible"/>
                                      </p:to>
                                    </p:set>
                                    <p:anim calcmode="lin" valueType="num">
                                      <p:cBhvr>
                                        <p:cTn id="81" dur="500" fill="hold"/>
                                        <p:tgtEl>
                                          <p:spTgt spid="3">
                                            <p:txEl>
                                              <p:pRg st="10" end="10"/>
                                            </p:txEl>
                                          </p:spTgt>
                                        </p:tgtEl>
                                        <p:attrNameLst>
                                          <p:attrName>ppt_w</p:attrName>
                                        </p:attrNameLst>
                                      </p:cBhvr>
                                      <p:tavLst>
                                        <p:tav tm="0">
                                          <p:val>
                                            <p:strVal val="#ppt_w*0.05"/>
                                          </p:val>
                                        </p:tav>
                                        <p:tav tm="100000">
                                          <p:val>
                                            <p:strVal val="#ppt_w"/>
                                          </p:val>
                                        </p:tav>
                                      </p:tavLst>
                                    </p:anim>
                                    <p:anim calcmode="lin" valueType="num">
                                      <p:cBhvr>
                                        <p:cTn id="82" dur="500" fill="hold"/>
                                        <p:tgtEl>
                                          <p:spTgt spid="3">
                                            <p:txEl>
                                              <p:pRg st="10" end="10"/>
                                            </p:txEl>
                                          </p:spTgt>
                                        </p:tgtEl>
                                        <p:attrNameLst>
                                          <p:attrName>ppt_h</p:attrName>
                                        </p:attrNameLst>
                                      </p:cBhvr>
                                      <p:tavLst>
                                        <p:tav tm="0">
                                          <p:val>
                                            <p:strVal val="#ppt_h"/>
                                          </p:val>
                                        </p:tav>
                                        <p:tav tm="100000">
                                          <p:val>
                                            <p:strVal val="#ppt_h"/>
                                          </p:val>
                                        </p:tav>
                                      </p:tavLst>
                                    </p:anim>
                                    <p:anim calcmode="lin" valueType="num">
                                      <p:cBhvr>
                                        <p:cTn id="83" dur="500" fill="hold"/>
                                        <p:tgtEl>
                                          <p:spTgt spid="3">
                                            <p:txEl>
                                              <p:pRg st="10" end="10"/>
                                            </p:txEl>
                                          </p:spTgt>
                                        </p:tgtEl>
                                        <p:attrNameLst>
                                          <p:attrName>ppt_x</p:attrName>
                                        </p:attrNameLst>
                                      </p:cBhvr>
                                      <p:tavLst>
                                        <p:tav tm="0">
                                          <p:val>
                                            <p:strVal val="#ppt_x-.2"/>
                                          </p:val>
                                        </p:tav>
                                        <p:tav tm="100000">
                                          <p:val>
                                            <p:strVal val="#ppt_x"/>
                                          </p:val>
                                        </p:tav>
                                      </p:tavLst>
                                    </p:anim>
                                    <p:anim calcmode="lin" valueType="num">
                                      <p:cBhvr>
                                        <p:cTn id="84" dur="500" fill="hold"/>
                                        <p:tgtEl>
                                          <p:spTgt spid="3">
                                            <p:txEl>
                                              <p:pRg st="10" end="10"/>
                                            </p:txEl>
                                          </p:spTgt>
                                        </p:tgtEl>
                                        <p:attrNameLst>
                                          <p:attrName>ppt_y</p:attrName>
                                        </p:attrNameLst>
                                      </p:cBhvr>
                                      <p:tavLst>
                                        <p:tav tm="0">
                                          <p:val>
                                            <p:strVal val="#ppt_y"/>
                                          </p:val>
                                        </p:tav>
                                        <p:tav tm="100000">
                                          <p:val>
                                            <p:strVal val="#ppt_y"/>
                                          </p:val>
                                        </p:tav>
                                      </p:tavLst>
                                    </p:anim>
                                    <p:animEffect transition="in" filter="fade">
                                      <p:cBhvr>
                                        <p:cTn id="85" dur="500"/>
                                        <p:tgtEl>
                                          <p:spTgt spid="3">
                                            <p:txEl>
                                              <p:pRg st="10" end="10"/>
                                            </p:txEl>
                                          </p:spTgt>
                                        </p:tgtEl>
                                      </p:cBhvr>
                                    </p:animEffect>
                                  </p:childTnLst>
                                </p:cTn>
                              </p:par>
                              <p:par>
                                <p:cTn id="86" presetID="54" presetClass="entr" presetSubtype="0" accel="100000" fill="hold" grpId="0" nodeType="withEffect">
                                  <p:stCondLst>
                                    <p:cond delay="0"/>
                                  </p:stCondLst>
                                  <p:childTnLst>
                                    <p:set>
                                      <p:cBhvr>
                                        <p:cTn id="87" dur="1" fill="hold">
                                          <p:stCondLst>
                                            <p:cond delay="0"/>
                                          </p:stCondLst>
                                        </p:cTn>
                                        <p:tgtEl>
                                          <p:spTgt spid="3">
                                            <p:txEl>
                                              <p:pRg st="11" end="11"/>
                                            </p:txEl>
                                          </p:spTgt>
                                        </p:tgtEl>
                                        <p:attrNameLst>
                                          <p:attrName>style.visibility</p:attrName>
                                        </p:attrNameLst>
                                      </p:cBhvr>
                                      <p:to>
                                        <p:strVal val="visible"/>
                                      </p:to>
                                    </p:set>
                                    <p:anim calcmode="lin" valueType="num">
                                      <p:cBhvr>
                                        <p:cTn id="88" dur="500" fill="hold"/>
                                        <p:tgtEl>
                                          <p:spTgt spid="3">
                                            <p:txEl>
                                              <p:pRg st="11" end="11"/>
                                            </p:txEl>
                                          </p:spTgt>
                                        </p:tgtEl>
                                        <p:attrNameLst>
                                          <p:attrName>ppt_w</p:attrName>
                                        </p:attrNameLst>
                                      </p:cBhvr>
                                      <p:tavLst>
                                        <p:tav tm="0">
                                          <p:val>
                                            <p:strVal val="#ppt_w*0.05"/>
                                          </p:val>
                                        </p:tav>
                                        <p:tav tm="100000">
                                          <p:val>
                                            <p:strVal val="#ppt_w"/>
                                          </p:val>
                                        </p:tav>
                                      </p:tavLst>
                                    </p:anim>
                                    <p:anim calcmode="lin" valueType="num">
                                      <p:cBhvr>
                                        <p:cTn id="89" dur="500" fill="hold"/>
                                        <p:tgtEl>
                                          <p:spTgt spid="3">
                                            <p:txEl>
                                              <p:pRg st="11" end="11"/>
                                            </p:txEl>
                                          </p:spTgt>
                                        </p:tgtEl>
                                        <p:attrNameLst>
                                          <p:attrName>ppt_h</p:attrName>
                                        </p:attrNameLst>
                                      </p:cBhvr>
                                      <p:tavLst>
                                        <p:tav tm="0">
                                          <p:val>
                                            <p:strVal val="#ppt_h"/>
                                          </p:val>
                                        </p:tav>
                                        <p:tav tm="100000">
                                          <p:val>
                                            <p:strVal val="#ppt_h"/>
                                          </p:val>
                                        </p:tav>
                                      </p:tavLst>
                                    </p:anim>
                                    <p:anim calcmode="lin" valueType="num">
                                      <p:cBhvr>
                                        <p:cTn id="90" dur="500" fill="hold"/>
                                        <p:tgtEl>
                                          <p:spTgt spid="3">
                                            <p:txEl>
                                              <p:pRg st="11" end="11"/>
                                            </p:txEl>
                                          </p:spTgt>
                                        </p:tgtEl>
                                        <p:attrNameLst>
                                          <p:attrName>ppt_x</p:attrName>
                                        </p:attrNameLst>
                                      </p:cBhvr>
                                      <p:tavLst>
                                        <p:tav tm="0">
                                          <p:val>
                                            <p:strVal val="#ppt_x-.2"/>
                                          </p:val>
                                        </p:tav>
                                        <p:tav tm="100000">
                                          <p:val>
                                            <p:strVal val="#ppt_x"/>
                                          </p:val>
                                        </p:tav>
                                      </p:tavLst>
                                    </p:anim>
                                    <p:anim calcmode="lin" valueType="num">
                                      <p:cBhvr>
                                        <p:cTn id="91" dur="500" fill="hold"/>
                                        <p:tgtEl>
                                          <p:spTgt spid="3">
                                            <p:txEl>
                                              <p:pRg st="11" end="11"/>
                                            </p:txEl>
                                          </p:spTgt>
                                        </p:tgtEl>
                                        <p:attrNameLst>
                                          <p:attrName>ppt_y</p:attrName>
                                        </p:attrNameLst>
                                      </p:cBhvr>
                                      <p:tavLst>
                                        <p:tav tm="0">
                                          <p:val>
                                            <p:strVal val="#ppt_y"/>
                                          </p:val>
                                        </p:tav>
                                        <p:tav tm="100000">
                                          <p:val>
                                            <p:strVal val="#ppt_y"/>
                                          </p:val>
                                        </p:tav>
                                      </p:tavLst>
                                    </p:anim>
                                    <p:animEffect transition="in" filter="fade">
                                      <p:cBhvr>
                                        <p:cTn id="92" dur="500"/>
                                        <p:tgtEl>
                                          <p:spTgt spid="3">
                                            <p:txEl>
                                              <p:pRg st="11" end="11"/>
                                            </p:txEl>
                                          </p:spTgt>
                                        </p:tgtEl>
                                      </p:cBhvr>
                                    </p:animEffect>
                                  </p:childTnLst>
                                </p:cTn>
                              </p:par>
                              <p:par>
                                <p:cTn id="93" presetID="54" presetClass="entr" presetSubtype="0" accel="100000" fill="hold" grpId="0" nodeType="withEffect">
                                  <p:stCondLst>
                                    <p:cond delay="0"/>
                                  </p:stCondLst>
                                  <p:childTnLst>
                                    <p:set>
                                      <p:cBhvr>
                                        <p:cTn id="94" dur="1" fill="hold">
                                          <p:stCondLst>
                                            <p:cond delay="0"/>
                                          </p:stCondLst>
                                        </p:cTn>
                                        <p:tgtEl>
                                          <p:spTgt spid="3">
                                            <p:txEl>
                                              <p:pRg st="12" end="12"/>
                                            </p:txEl>
                                          </p:spTgt>
                                        </p:tgtEl>
                                        <p:attrNameLst>
                                          <p:attrName>style.visibility</p:attrName>
                                        </p:attrNameLst>
                                      </p:cBhvr>
                                      <p:to>
                                        <p:strVal val="visible"/>
                                      </p:to>
                                    </p:set>
                                    <p:anim calcmode="lin" valueType="num">
                                      <p:cBhvr>
                                        <p:cTn id="95" dur="500" fill="hold"/>
                                        <p:tgtEl>
                                          <p:spTgt spid="3">
                                            <p:txEl>
                                              <p:pRg st="12" end="12"/>
                                            </p:txEl>
                                          </p:spTgt>
                                        </p:tgtEl>
                                        <p:attrNameLst>
                                          <p:attrName>ppt_w</p:attrName>
                                        </p:attrNameLst>
                                      </p:cBhvr>
                                      <p:tavLst>
                                        <p:tav tm="0">
                                          <p:val>
                                            <p:strVal val="#ppt_w*0.05"/>
                                          </p:val>
                                        </p:tav>
                                        <p:tav tm="100000">
                                          <p:val>
                                            <p:strVal val="#ppt_w"/>
                                          </p:val>
                                        </p:tav>
                                      </p:tavLst>
                                    </p:anim>
                                    <p:anim calcmode="lin" valueType="num">
                                      <p:cBhvr>
                                        <p:cTn id="96" dur="500" fill="hold"/>
                                        <p:tgtEl>
                                          <p:spTgt spid="3">
                                            <p:txEl>
                                              <p:pRg st="12" end="12"/>
                                            </p:txEl>
                                          </p:spTgt>
                                        </p:tgtEl>
                                        <p:attrNameLst>
                                          <p:attrName>ppt_h</p:attrName>
                                        </p:attrNameLst>
                                      </p:cBhvr>
                                      <p:tavLst>
                                        <p:tav tm="0">
                                          <p:val>
                                            <p:strVal val="#ppt_h"/>
                                          </p:val>
                                        </p:tav>
                                        <p:tav tm="100000">
                                          <p:val>
                                            <p:strVal val="#ppt_h"/>
                                          </p:val>
                                        </p:tav>
                                      </p:tavLst>
                                    </p:anim>
                                    <p:anim calcmode="lin" valueType="num">
                                      <p:cBhvr>
                                        <p:cTn id="97" dur="500" fill="hold"/>
                                        <p:tgtEl>
                                          <p:spTgt spid="3">
                                            <p:txEl>
                                              <p:pRg st="12" end="12"/>
                                            </p:txEl>
                                          </p:spTgt>
                                        </p:tgtEl>
                                        <p:attrNameLst>
                                          <p:attrName>ppt_x</p:attrName>
                                        </p:attrNameLst>
                                      </p:cBhvr>
                                      <p:tavLst>
                                        <p:tav tm="0">
                                          <p:val>
                                            <p:strVal val="#ppt_x-.2"/>
                                          </p:val>
                                        </p:tav>
                                        <p:tav tm="100000">
                                          <p:val>
                                            <p:strVal val="#ppt_x"/>
                                          </p:val>
                                        </p:tav>
                                      </p:tavLst>
                                    </p:anim>
                                    <p:anim calcmode="lin" valueType="num">
                                      <p:cBhvr>
                                        <p:cTn id="98" dur="500" fill="hold"/>
                                        <p:tgtEl>
                                          <p:spTgt spid="3">
                                            <p:txEl>
                                              <p:pRg st="12" end="12"/>
                                            </p:txEl>
                                          </p:spTgt>
                                        </p:tgtEl>
                                        <p:attrNameLst>
                                          <p:attrName>ppt_y</p:attrName>
                                        </p:attrNameLst>
                                      </p:cBhvr>
                                      <p:tavLst>
                                        <p:tav tm="0">
                                          <p:val>
                                            <p:strVal val="#ppt_y"/>
                                          </p:val>
                                        </p:tav>
                                        <p:tav tm="100000">
                                          <p:val>
                                            <p:strVal val="#ppt_y"/>
                                          </p:val>
                                        </p:tav>
                                      </p:tavLst>
                                    </p:anim>
                                    <p:animEffect transition="in" filter="fade">
                                      <p:cBhvr>
                                        <p:cTn id="99" dur="500"/>
                                        <p:tgtEl>
                                          <p:spTgt spid="3">
                                            <p:txEl>
                                              <p:pRg st="12" end="12"/>
                                            </p:txEl>
                                          </p:spTgt>
                                        </p:tgtEl>
                                      </p:cBhvr>
                                    </p:animEffect>
                                  </p:childTnLst>
                                </p:cTn>
                              </p:par>
                              <p:par>
                                <p:cTn id="100" presetID="54" presetClass="entr" presetSubtype="0" accel="100000" fill="hold" grpId="0" nodeType="withEffect">
                                  <p:stCondLst>
                                    <p:cond delay="0"/>
                                  </p:stCondLst>
                                  <p:childTnLst>
                                    <p:set>
                                      <p:cBhvr>
                                        <p:cTn id="101" dur="1" fill="hold">
                                          <p:stCondLst>
                                            <p:cond delay="0"/>
                                          </p:stCondLst>
                                        </p:cTn>
                                        <p:tgtEl>
                                          <p:spTgt spid="3">
                                            <p:txEl>
                                              <p:pRg st="13" end="13"/>
                                            </p:txEl>
                                          </p:spTgt>
                                        </p:tgtEl>
                                        <p:attrNameLst>
                                          <p:attrName>style.visibility</p:attrName>
                                        </p:attrNameLst>
                                      </p:cBhvr>
                                      <p:to>
                                        <p:strVal val="visible"/>
                                      </p:to>
                                    </p:set>
                                    <p:anim calcmode="lin" valueType="num">
                                      <p:cBhvr>
                                        <p:cTn id="102" dur="500" fill="hold"/>
                                        <p:tgtEl>
                                          <p:spTgt spid="3">
                                            <p:txEl>
                                              <p:pRg st="13" end="13"/>
                                            </p:txEl>
                                          </p:spTgt>
                                        </p:tgtEl>
                                        <p:attrNameLst>
                                          <p:attrName>ppt_w</p:attrName>
                                        </p:attrNameLst>
                                      </p:cBhvr>
                                      <p:tavLst>
                                        <p:tav tm="0">
                                          <p:val>
                                            <p:strVal val="#ppt_w*0.05"/>
                                          </p:val>
                                        </p:tav>
                                        <p:tav tm="100000">
                                          <p:val>
                                            <p:strVal val="#ppt_w"/>
                                          </p:val>
                                        </p:tav>
                                      </p:tavLst>
                                    </p:anim>
                                    <p:anim calcmode="lin" valueType="num">
                                      <p:cBhvr>
                                        <p:cTn id="103" dur="500" fill="hold"/>
                                        <p:tgtEl>
                                          <p:spTgt spid="3">
                                            <p:txEl>
                                              <p:pRg st="13" end="13"/>
                                            </p:txEl>
                                          </p:spTgt>
                                        </p:tgtEl>
                                        <p:attrNameLst>
                                          <p:attrName>ppt_h</p:attrName>
                                        </p:attrNameLst>
                                      </p:cBhvr>
                                      <p:tavLst>
                                        <p:tav tm="0">
                                          <p:val>
                                            <p:strVal val="#ppt_h"/>
                                          </p:val>
                                        </p:tav>
                                        <p:tav tm="100000">
                                          <p:val>
                                            <p:strVal val="#ppt_h"/>
                                          </p:val>
                                        </p:tav>
                                      </p:tavLst>
                                    </p:anim>
                                    <p:anim calcmode="lin" valueType="num">
                                      <p:cBhvr>
                                        <p:cTn id="104" dur="500" fill="hold"/>
                                        <p:tgtEl>
                                          <p:spTgt spid="3">
                                            <p:txEl>
                                              <p:pRg st="13" end="13"/>
                                            </p:txEl>
                                          </p:spTgt>
                                        </p:tgtEl>
                                        <p:attrNameLst>
                                          <p:attrName>ppt_x</p:attrName>
                                        </p:attrNameLst>
                                      </p:cBhvr>
                                      <p:tavLst>
                                        <p:tav tm="0">
                                          <p:val>
                                            <p:strVal val="#ppt_x-.2"/>
                                          </p:val>
                                        </p:tav>
                                        <p:tav tm="100000">
                                          <p:val>
                                            <p:strVal val="#ppt_x"/>
                                          </p:val>
                                        </p:tav>
                                      </p:tavLst>
                                    </p:anim>
                                    <p:anim calcmode="lin" valueType="num">
                                      <p:cBhvr>
                                        <p:cTn id="105" dur="500" fill="hold"/>
                                        <p:tgtEl>
                                          <p:spTgt spid="3">
                                            <p:txEl>
                                              <p:pRg st="13" end="13"/>
                                            </p:txEl>
                                          </p:spTgt>
                                        </p:tgtEl>
                                        <p:attrNameLst>
                                          <p:attrName>ppt_y</p:attrName>
                                        </p:attrNameLst>
                                      </p:cBhvr>
                                      <p:tavLst>
                                        <p:tav tm="0">
                                          <p:val>
                                            <p:strVal val="#ppt_y"/>
                                          </p:val>
                                        </p:tav>
                                        <p:tav tm="100000">
                                          <p:val>
                                            <p:strVal val="#ppt_y"/>
                                          </p:val>
                                        </p:tav>
                                      </p:tavLst>
                                    </p:anim>
                                    <p:animEffect transition="in" filter="fade">
                                      <p:cBhvr>
                                        <p:cTn id="106" dur="500"/>
                                        <p:tgtEl>
                                          <p:spTgt spid="3">
                                            <p:txEl>
                                              <p:pRg st="13" end="13"/>
                                            </p:txEl>
                                          </p:spTgt>
                                        </p:tgtEl>
                                      </p:cBhvr>
                                    </p:animEffect>
                                  </p:childTnLst>
                                </p:cTn>
                              </p:par>
                              <p:par>
                                <p:cTn id="107" presetID="54" presetClass="entr" presetSubtype="0" accel="100000" fill="hold" grpId="0" nodeType="withEffect">
                                  <p:stCondLst>
                                    <p:cond delay="0"/>
                                  </p:stCondLst>
                                  <p:childTnLst>
                                    <p:set>
                                      <p:cBhvr>
                                        <p:cTn id="108" dur="1" fill="hold">
                                          <p:stCondLst>
                                            <p:cond delay="0"/>
                                          </p:stCondLst>
                                        </p:cTn>
                                        <p:tgtEl>
                                          <p:spTgt spid="3">
                                            <p:txEl>
                                              <p:pRg st="14" end="14"/>
                                            </p:txEl>
                                          </p:spTgt>
                                        </p:tgtEl>
                                        <p:attrNameLst>
                                          <p:attrName>style.visibility</p:attrName>
                                        </p:attrNameLst>
                                      </p:cBhvr>
                                      <p:to>
                                        <p:strVal val="visible"/>
                                      </p:to>
                                    </p:set>
                                    <p:anim calcmode="lin" valueType="num">
                                      <p:cBhvr>
                                        <p:cTn id="109" dur="500" fill="hold"/>
                                        <p:tgtEl>
                                          <p:spTgt spid="3">
                                            <p:txEl>
                                              <p:pRg st="14" end="14"/>
                                            </p:txEl>
                                          </p:spTgt>
                                        </p:tgtEl>
                                        <p:attrNameLst>
                                          <p:attrName>ppt_w</p:attrName>
                                        </p:attrNameLst>
                                      </p:cBhvr>
                                      <p:tavLst>
                                        <p:tav tm="0">
                                          <p:val>
                                            <p:strVal val="#ppt_w*0.05"/>
                                          </p:val>
                                        </p:tav>
                                        <p:tav tm="100000">
                                          <p:val>
                                            <p:strVal val="#ppt_w"/>
                                          </p:val>
                                        </p:tav>
                                      </p:tavLst>
                                    </p:anim>
                                    <p:anim calcmode="lin" valueType="num">
                                      <p:cBhvr>
                                        <p:cTn id="110" dur="500" fill="hold"/>
                                        <p:tgtEl>
                                          <p:spTgt spid="3">
                                            <p:txEl>
                                              <p:pRg st="14" end="14"/>
                                            </p:txEl>
                                          </p:spTgt>
                                        </p:tgtEl>
                                        <p:attrNameLst>
                                          <p:attrName>ppt_h</p:attrName>
                                        </p:attrNameLst>
                                      </p:cBhvr>
                                      <p:tavLst>
                                        <p:tav tm="0">
                                          <p:val>
                                            <p:strVal val="#ppt_h"/>
                                          </p:val>
                                        </p:tav>
                                        <p:tav tm="100000">
                                          <p:val>
                                            <p:strVal val="#ppt_h"/>
                                          </p:val>
                                        </p:tav>
                                      </p:tavLst>
                                    </p:anim>
                                    <p:anim calcmode="lin" valueType="num">
                                      <p:cBhvr>
                                        <p:cTn id="111" dur="500" fill="hold"/>
                                        <p:tgtEl>
                                          <p:spTgt spid="3">
                                            <p:txEl>
                                              <p:pRg st="14" end="14"/>
                                            </p:txEl>
                                          </p:spTgt>
                                        </p:tgtEl>
                                        <p:attrNameLst>
                                          <p:attrName>ppt_x</p:attrName>
                                        </p:attrNameLst>
                                      </p:cBhvr>
                                      <p:tavLst>
                                        <p:tav tm="0">
                                          <p:val>
                                            <p:strVal val="#ppt_x-.2"/>
                                          </p:val>
                                        </p:tav>
                                        <p:tav tm="100000">
                                          <p:val>
                                            <p:strVal val="#ppt_x"/>
                                          </p:val>
                                        </p:tav>
                                      </p:tavLst>
                                    </p:anim>
                                    <p:anim calcmode="lin" valueType="num">
                                      <p:cBhvr>
                                        <p:cTn id="112" dur="500" fill="hold"/>
                                        <p:tgtEl>
                                          <p:spTgt spid="3">
                                            <p:txEl>
                                              <p:pRg st="14" end="14"/>
                                            </p:txEl>
                                          </p:spTgt>
                                        </p:tgtEl>
                                        <p:attrNameLst>
                                          <p:attrName>ppt_y</p:attrName>
                                        </p:attrNameLst>
                                      </p:cBhvr>
                                      <p:tavLst>
                                        <p:tav tm="0">
                                          <p:val>
                                            <p:strVal val="#ppt_y"/>
                                          </p:val>
                                        </p:tav>
                                        <p:tav tm="100000">
                                          <p:val>
                                            <p:strVal val="#ppt_y"/>
                                          </p:val>
                                        </p:tav>
                                      </p:tavLst>
                                    </p:anim>
                                    <p:animEffect transition="in" filter="fade">
                                      <p:cBhvr>
                                        <p:cTn id="113" dur="500"/>
                                        <p:tgtEl>
                                          <p:spTgt spid="3">
                                            <p:txEl>
                                              <p:pRg st="14" end="14"/>
                                            </p:txEl>
                                          </p:spTgt>
                                        </p:tgtEl>
                                      </p:cBhvr>
                                    </p:animEffect>
                                  </p:childTnLst>
                                </p:cTn>
                              </p:par>
                            </p:childTnLst>
                          </p:cTn>
                        </p:par>
                      </p:childTnLst>
                    </p:cTn>
                  </p:par>
                  <p:par>
                    <p:cTn id="114" fill="hold">
                      <p:stCondLst>
                        <p:cond delay="indefinite"/>
                      </p:stCondLst>
                      <p:childTnLst>
                        <p:par>
                          <p:cTn id="115" fill="hold">
                            <p:stCondLst>
                              <p:cond delay="0"/>
                            </p:stCondLst>
                            <p:childTnLst>
                              <p:par>
                                <p:cTn id="116" presetID="54" presetClass="entr" presetSubtype="0" accel="100000" fill="hold" grpId="0" nodeType="clickEffect">
                                  <p:stCondLst>
                                    <p:cond delay="0"/>
                                  </p:stCondLst>
                                  <p:childTnLst>
                                    <p:set>
                                      <p:cBhvr>
                                        <p:cTn id="117" dur="1" fill="hold">
                                          <p:stCondLst>
                                            <p:cond delay="0"/>
                                          </p:stCondLst>
                                        </p:cTn>
                                        <p:tgtEl>
                                          <p:spTgt spid="3">
                                            <p:txEl>
                                              <p:pRg st="15" end="15"/>
                                            </p:txEl>
                                          </p:spTgt>
                                        </p:tgtEl>
                                        <p:attrNameLst>
                                          <p:attrName>style.visibility</p:attrName>
                                        </p:attrNameLst>
                                      </p:cBhvr>
                                      <p:to>
                                        <p:strVal val="visible"/>
                                      </p:to>
                                    </p:set>
                                    <p:anim calcmode="lin" valueType="num">
                                      <p:cBhvr>
                                        <p:cTn id="118" dur="500" fill="hold"/>
                                        <p:tgtEl>
                                          <p:spTgt spid="3">
                                            <p:txEl>
                                              <p:pRg st="15" end="15"/>
                                            </p:txEl>
                                          </p:spTgt>
                                        </p:tgtEl>
                                        <p:attrNameLst>
                                          <p:attrName>ppt_w</p:attrName>
                                        </p:attrNameLst>
                                      </p:cBhvr>
                                      <p:tavLst>
                                        <p:tav tm="0">
                                          <p:val>
                                            <p:strVal val="#ppt_w*0.05"/>
                                          </p:val>
                                        </p:tav>
                                        <p:tav tm="100000">
                                          <p:val>
                                            <p:strVal val="#ppt_w"/>
                                          </p:val>
                                        </p:tav>
                                      </p:tavLst>
                                    </p:anim>
                                    <p:anim calcmode="lin" valueType="num">
                                      <p:cBhvr>
                                        <p:cTn id="119" dur="500" fill="hold"/>
                                        <p:tgtEl>
                                          <p:spTgt spid="3">
                                            <p:txEl>
                                              <p:pRg st="15" end="15"/>
                                            </p:txEl>
                                          </p:spTgt>
                                        </p:tgtEl>
                                        <p:attrNameLst>
                                          <p:attrName>ppt_h</p:attrName>
                                        </p:attrNameLst>
                                      </p:cBhvr>
                                      <p:tavLst>
                                        <p:tav tm="0">
                                          <p:val>
                                            <p:strVal val="#ppt_h"/>
                                          </p:val>
                                        </p:tav>
                                        <p:tav tm="100000">
                                          <p:val>
                                            <p:strVal val="#ppt_h"/>
                                          </p:val>
                                        </p:tav>
                                      </p:tavLst>
                                    </p:anim>
                                    <p:anim calcmode="lin" valueType="num">
                                      <p:cBhvr>
                                        <p:cTn id="120" dur="500" fill="hold"/>
                                        <p:tgtEl>
                                          <p:spTgt spid="3">
                                            <p:txEl>
                                              <p:pRg st="15" end="15"/>
                                            </p:txEl>
                                          </p:spTgt>
                                        </p:tgtEl>
                                        <p:attrNameLst>
                                          <p:attrName>ppt_x</p:attrName>
                                        </p:attrNameLst>
                                      </p:cBhvr>
                                      <p:tavLst>
                                        <p:tav tm="0">
                                          <p:val>
                                            <p:strVal val="#ppt_x-.2"/>
                                          </p:val>
                                        </p:tav>
                                        <p:tav tm="100000">
                                          <p:val>
                                            <p:strVal val="#ppt_x"/>
                                          </p:val>
                                        </p:tav>
                                      </p:tavLst>
                                    </p:anim>
                                    <p:anim calcmode="lin" valueType="num">
                                      <p:cBhvr>
                                        <p:cTn id="121" dur="500" fill="hold"/>
                                        <p:tgtEl>
                                          <p:spTgt spid="3">
                                            <p:txEl>
                                              <p:pRg st="15" end="15"/>
                                            </p:txEl>
                                          </p:spTgt>
                                        </p:tgtEl>
                                        <p:attrNameLst>
                                          <p:attrName>ppt_y</p:attrName>
                                        </p:attrNameLst>
                                      </p:cBhvr>
                                      <p:tavLst>
                                        <p:tav tm="0">
                                          <p:val>
                                            <p:strVal val="#ppt_y"/>
                                          </p:val>
                                        </p:tav>
                                        <p:tav tm="100000">
                                          <p:val>
                                            <p:strVal val="#ppt_y"/>
                                          </p:val>
                                        </p:tav>
                                      </p:tavLst>
                                    </p:anim>
                                    <p:animEffect transition="in" filter="fade">
                                      <p:cBhvr>
                                        <p:cTn id="122" dur="500"/>
                                        <p:tgtEl>
                                          <p:spTgt spid="3">
                                            <p:txEl>
                                              <p:pRg st="15" end="15"/>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54" presetClass="entr" presetSubtype="0" accel="100000" fill="hold" grpId="0" nodeType="clickEffect">
                                  <p:stCondLst>
                                    <p:cond delay="0"/>
                                  </p:stCondLst>
                                  <p:childTnLst>
                                    <p:set>
                                      <p:cBhvr>
                                        <p:cTn id="126" dur="1" fill="hold">
                                          <p:stCondLst>
                                            <p:cond delay="0"/>
                                          </p:stCondLst>
                                        </p:cTn>
                                        <p:tgtEl>
                                          <p:spTgt spid="3">
                                            <p:txEl>
                                              <p:pRg st="16" end="16"/>
                                            </p:txEl>
                                          </p:spTgt>
                                        </p:tgtEl>
                                        <p:attrNameLst>
                                          <p:attrName>style.visibility</p:attrName>
                                        </p:attrNameLst>
                                      </p:cBhvr>
                                      <p:to>
                                        <p:strVal val="visible"/>
                                      </p:to>
                                    </p:set>
                                    <p:anim calcmode="lin" valueType="num">
                                      <p:cBhvr>
                                        <p:cTn id="127" dur="500" fill="hold"/>
                                        <p:tgtEl>
                                          <p:spTgt spid="3">
                                            <p:txEl>
                                              <p:pRg st="16" end="16"/>
                                            </p:txEl>
                                          </p:spTgt>
                                        </p:tgtEl>
                                        <p:attrNameLst>
                                          <p:attrName>ppt_w</p:attrName>
                                        </p:attrNameLst>
                                      </p:cBhvr>
                                      <p:tavLst>
                                        <p:tav tm="0">
                                          <p:val>
                                            <p:strVal val="#ppt_w*0.05"/>
                                          </p:val>
                                        </p:tav>
                                        <p:tav tm="100000">
                                          <p:val>
                                            <p:strVal val="#ppt_w"/>
                                          </p:val>
                                        </p:tav>
                                      </p:tavLst>
                                    </p:anim>
                                    <p:anim calcmode="lin" valueType="num">
                                      <p:cBhvr>
                                        <p:cTn id="128" dur="500" fill="hold"/>
                                        <p:tgtEl>
                                          <p:spTgt spid="3">
                                            <p:txEl>
                                              <p:pRg st="16" end="16"/>
                                            </p:txEl>
                                          </p:spTgt>
                                        </p:tgtEl>
                                        <p:attrNameLst>
                                          <p:attrName>ppt_h</p:attrName>
                                        </p:attrNameLst>
                                      </p:cBhvr>
                                      <p:tavLst>
                                        <p:tav tm="0">
                                          <p:val>
                                            <p:strVal val="#ppt_h"/>
                                          </p:val>
                                        </p:tav>
                                        <p:tav tm="100000">
                                          <p:val>
                                            <p:strVal val="#ppt_h"/>
                                          </p:val>
                                        </p:tav>
                                      </p:tavLst>
                                    </p:anim>
                                    <p:anim calcmode="lin" valueType="num">
                                      <p:cBhvr>
                                        <p:cTn id="129" dur="500" fill="hold"/>
                                        <p:tgtEl>
                                          <p:spTgt spid="3">
                                            <p:txEl>
                                              <p:pRg st="16" end="16"/>
                                            </p:txEl>
                                          </p:spTgt>
                                        </p:tgtEl>
                                        <p:attrNameLst>
                                          <p:attrName>ppt_x</p:attrName>
                                        </p:attrNameLst>
                                      </p:cBhvr>
                                      <p:tavLst>
                                        <p:tav tm="0">
                                          <p:val>
                                            <p:strVal val="#ppt_x-.2"/>
                                          </p:val>
                                        </p:tav>
                                        <p:tav tm="100000">
                                          <p:val>
                                            <p:strVal val="#ppt_x"/>
                                          </p:val>
                                        </p:tav>
                                      </p:tavLst>
                                    </p:anim>
                                    <p:anim calcmode="lin" valueType="num">
                                      <p:cBhvr>
                                        <p:cTn id="130" dur="500" fill="hold"/>
                                        <p:tgtEl>
                                          <p:spTgt spid="3">
                                            <p:txEl>
                                              <p:pRg st="16" end="16"/>
                                            </p:txEl>
                                          </p:spTgt>
                                        </p:tgtEl>
                                        <p:attrNameLst>
                                          <p:attrName>ppt_y</p:attrName>
                                        </p:attrNameLst>
                                      </p:cBhvr>
                                      <p:tavLst>
                                        <p:tav tm="0">
                                          <p:val>
                                            <p:strVal val="#ppt_y"/>
                                          </p:val>
                                        </p:tav>
                                        <p:tav tm="100000">
                                          <p:val>
                                            <p:strVal val="#ppt_y"/>
                                          </p:val>
                                        </p:tav>
                                      </p:tavLst>
                                    </p:anim>
                                    <p:animEffect transition="in" filter="fade">
                                      <p:cBhvr>
                                        <p:cTn id="131"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Functions</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b="1" dirty="0" smtClean="0"/>
              <a:t>Invoking a Function:</a:t>
            </a:r>
          </a:p>
          <a:p>
            <a:pPr algn="just"/>
            <a:r>
              <a:rPr lang="en-US" dirty="0" smtClean="0"/>
              <a:t>More than 1,000 functions are built into the standard PHP distribution.</a:t>
            </a:r>
          </a:p>
          <a:p>
            <a:pPr algn="just"/>
            <a:r>
              <a:rPr lang="en-US" dirty="0" smtClean="0"/>
              <a:t>You can invoke the function you want </a:t>
            </a:r>
          </a:p>
          <a:p>
            <a:pPr lvl="1" algn="just"/>
            <a:r>
              <a:rPr lang="en-US" dirty="0" smtClean="0"/>
              <a:t>simply by specifying the function name, assuming that the function has been made available </a:t>
            </a:r>
          </a:p>
          <a:p>
            <a:pPr lvl="2" algn="just"/>
            <a:r>
              <a:rPr lang="en-US" dirty="0" smtClean="0"/>
              <a:t>either through the library’s compilation into the installed distribution or via the include() or require() statement.</a:t>
            </a:r>
          </a:p>
          <a:p>
            <a:pPr algn="just"/>
            <a:r>
              <a:rPr lang="en-US" dirty="0" smtClean="0"/>
              <a:t>Example:</a:t>
            </a:r>
          </a:p>
          <a:p>
            <a:pPr lvl="1"/>
            <a:r>
              <a:rPr lang="en-US" dirty="0" smtClean="0"/>
              <a:t>You could invoke PHP’s </a:t>
            </a:r>
            <a:r>
              <a:rPr lang="en-US" dirty="0" err="1" smtClean="0"/>
              <a:t>pow</a:t>
            </a:r>
            <a:r>
              <a:rPr lang="en-US" dirty="0" smtClean="0"/>
              <a:t>() function like this:</a:t>
            </a:r>
          </a:p>
          <a:p>
            <a:pPr lvl="2">
              <a:buNone/>
            </a:pPr>
            <a:r>
              <a:rPr lang="en-US" sz="2300" dirty="0" smtClean="0"/>
              <a:t>&lt;?php</a:t>
            </a:r>
          </a:p>
          <a:p>
            <a:pPr lvl="2">
              <a:buNone/>
            </a:pPr>
            <a:r>
              <a:rPr lang="en-US" sz="2300" dirty="0" smtClean="0"/>
              <a:t>$value = </a:t>
            </a:r>
            <a:r>
              <a:rPr lang="en-US" sz="2300" dirty="0" err="1" smtClean="0"/>
              <a:t>pow</a:t>
            </a:r>
            <a:r>
              <a:rPr lang="en-US" sz="2300" dirty="0" smtClean="0"/>
              <a:t>(5,3); // returns 125</a:t>
            </a:r>
          </a:p>
          <a:p>
            <a:pPr lvl="2">
              <a:buNone/>
            </a:pPr>
            <a:r>
              <a:rPr lang="en-US" sz="2300" dirty="0" smtClean="0"/>
              <a:t>echo $value;</a:t>
            </a:r>
          </a:p>
          <a:p>
            <a:pPr lvl="2">
              <a:buNone/>
            </a:pPr>
            <a:r>
              <a:rPr lang="en-US" sz="2300" dirty="0" smtClean="0"/>
              <a:t>?&gt;</a:t>
            </a:r>
          </a:p>
          <a:p>
            <a:pPr algn="just"/>
            <a:endParaRPr lang="en-US" dirty="0"/>
          </a:p>
        </p:txBody>
      </p:sp>
      <p:sp>
        <p:nvSpPr>
          <p:cNvPr id="4" name="Rectangle 3"/>
          <p:cNvSpPr/>
          <p:nvPr/>
        </p:nvSpPr>
        <p:spPr>
          <a:xfrm>
            <a:off x="3200400" y="5324400"/>
            <a:ext cx="5943600" cy="1477328"/>
          </a:xfrm>
          <a:prstGeom prst="rect">
            <a:avLst/>
          </a:prstGeom>
        </p:spPr>
        <p:txBody>
          <a:bodyPr wrap="square">
            <a:spAutoFit/>
          </a:bodyPr>
          <a:lstStyle/>
          <a:p>
            <a:r>
              <a:rPr lang="en-US" b="1" dirty="0" smtClean="0"/>
              <a:t>Or we can </a:t>
            </a:r>
            <a:r>
              <a:rPr lang="en-US" b="1" dirty="0" err="1" smtClean="0"/>
              <a:t>aslo</a:t>
            </a:r>
            <a:r>
              <a:rPr lang="en-US" b="1" dirty="0" smtClean="0"/>
              <a:t> write the above code like:</a:t>
            </a:r>
          </a:p>
          <a:p>
            <a:r>
              <a:rPr lang="en-US" dirty="0" smtClean="0"/>
              <a:t>&lt;?php</a:t>
            </a:r>
          </a:p>
          <a:p>
            <a:r>
              <a:rPr lang="en-US" dirty="0" smtClean="0"/>
              <a:t>echo </a:t>
            </a:r>
            <a:r>
              <a:rPr lang="en-US" dirty="0" err="1" smtClean="0"/>
              <a:t>pow</a:t>
            </a:r>
            <a:r>
              <a:rPr lang="en-US" dirty="0" smtClean="0"/>
              <a:t>(5,3);	?&gt;</a:t>
            </a:r>
          </a:p>
          <a:p>
            <a:r>
              <a:rPr lang="en-US" b="1" dirty="0" smtClean="0"/>
              <a:t>Or</a:t>
            </a:r>
          </a:p>
          <a:p>
            <a:r>
              <a:rPr lang="en-US" dirty="0" smtClean="0"/>
              <a:t>echo "Five raised to the third power equals ".</a:t>
            </a:r>
            <a:r>
              <a:rPr lang="en-US" dirty="0" err="1" smtClean="0"/>
              <a:t>pow</a:t>
            </a:r>
            <a:r>
              <a:rPr lang="en-US" dirty="0" smtClean="0"/>
              <a:t>(5,3).".";</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p:cTn id="16"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17"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18"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26" dur="5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27" dur="5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28" dur="5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p:cTn id="34" dur="500" fill="hold"/>
                                        <p:tgtEl>
                                          <p:spTgt spid="3">
                                            <p:txEl>
                                              <p:pRg st="4" end="4"/>
                                            </p:txEl>
                                          </p:spTgt>
                                        </p:tgtEl>
                                        <p:attrNameLst>
                                          <p:attrName>ppt_w</p:attrName>
                                        </p:attrNameLst>
                                      </p:cBhvr>
                                      <p:tavLst>
                                        <p:tav tm="0">
                                          <p:val>
                                            <p:strVal val="#ppt_w*0.05"/>
                                          </p:val>
                                        </p:tav>
                                        <p:tav tm="100000">
                                          <p:val>
                                            <p:strVal val="#ppt_w"/>
                                          </p:val>
                                        </p:tav>
                                      </p:tavLst>
                                    </p:anim>
                                    <p:anim calcmode="lin" valueType="num">
                                      <p:cBhvr>
                                        <p:cTn id="35" dur="5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36" dur="5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37" dur="5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38" dur="500"/>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p:cTn id="43" dur="500" fill="hold"/>
                                        <p:tgtEl>
                                          <p:spTgt spid="3">
                                            <p:txEl>
                                              <p:pRg st="5" end="5"/>
                                            </p:txEl>
                                          </p:spTgt>
                                        </p:tgtEl>
                                        <p:attrNameLst>
                                          <p:attrName>ppt_w</p:attrName>
                                        </p:attrNameLst>
                                      </p:cBhvr>
                                      <p:tavLst>
                                        <p:tav tm="0">
                                          <p:val>
                                            <p:strVal val="#ppt_w*0.05"/>
                                          </p:val>
                                        </p:tav>
                                        <p:tav tm="100000">
                                          <p:val>
                                            <p:strVal val="#ppt_w"/>
                                          </p:val>
                                        </p:tav>
                                      </p:tavLst>
                                    </p:anim>
                                    <p:anim calcmode="lin" valueType="num">
                                      <p:cBhvr>
                                        <p:cTn id="44" dur="5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45" dur="5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46" dur="5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47" dur="500"/>
                                        <p:tgtEl>
                                          <p:spTgt spid="3">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4" presetClass="entr" presetSubtype="0" accel="100000" fill="hold"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 calcmode="lin" valueType="num">
                                      <p:cBhvr>
                                        <p:cTn id="52" dur="500" fill="hold"/>
                                        <p:tgtEl>
                                          <p:spTgt spid="3">
                                            <p:txEl>
                                              <p:pRg st="6" end="6"/>
                                            </p:txEl>
                                          </p:spTgt>
                                        </p:tgtEl>
                                        <p:attrNameLst>
                                          <p:attrName>ppt_w</p:attrName>
                                        </p:attrNameLst>
                                      </p:cBhvr>
                                      <p:tavLst>
                                        <p:tav tm="0">
                                          <p:val>
                                            <p:strVal val="#ppt_w*0.05"/>
                                          </p:val>
                                        </p:tav>
                                        <p:tav tm="100000">
                                          <p:val>
                                            <p:strVal val="#ppt_w"/>
                                          </p:val>
                                        </p:tav>
                                      </p:tavLst>
                                    </p:anim>
                                    <p:anim calcmode="lin" valueType="num">
                                      <p:cBhvr>
                                        <p:cTn id="53" dur="5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54" dur="5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55" dur="500" fill="hold"/>
                                        <p:tgtEl>
                                          <p:spTgt spid="3">
                                            <p:txEl>
                                              <p:pRg st="6" end="6"/>
                                            </p:txEl>
                                          </p:spTgt>
                                        </p:tgtEl>
                                        <p:attrNameLst>
                                          <p:attrName>ppt_y</p:attrName>
                                        </p:attrNameLst>
                                      </p:cBhvr>
                                      <p:tavLst>
                                        <p:tav tm="0">
                                          <p:val>
                                            <p:strVal val="#ppt_y"/>
                                          </p:val>
                                        </p:tav>
                                        <p:tav tm="100000">
                                          <p:val>
                                            <p:strVal val="#ppt_y"/>
                                          </p:val>
                                        </p:tav>
                                      </p:tavLst>
                                    </p:anim>
                                    <p:animEffect transition="in" filter="fade">
                                      <p:cBhvr>
                                        <p:cTn id="56" dur="500"/>
                                        <p:tgtEl>
                                          <p:spTgt spid="3">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4" presetClass="entr" presetSubtype="0" accel="100000" fill="hold" nodeType="click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 calcmode="lin" valueType="num">
                                      <p:cBhvr>
                                        <p:cTn id="61" dur="500" fill="hold"/>
                                        <p:tgtEl>
                                          <p:spTgt spid="3">
                                            <p:txEl>
                                              <p:pRg st="7" end="7"/>
                                            </p:txEl>
                                          </p:spTgt>
                                        </p:tgtEl>
                                        <p:attrNameLst>
                                          <p:attrName>ppt_w</p:attrName>
                                        </p:attrNameLst>
                                      </p:cBhvr>
                                      <p:tavLst>
                                        <p:tav tm="0">
                                          <p:val>
                                            <p:strVal val="#ppt_w*0.05"/>
                                          </p:val>
                                        </p:tav>
                                        <p:tav tm="100000">
                                          <p:val>
                                            <p:strVal val="#ppt_w"/>
                                          </p:val>
                                        </p:tav>
                                      </p:tavLst>
                                    </p:anim>
                                    <p:anim calcmode="lin" valueType="num">
                                      <p:cBhvr>
                                        <p:cTn id="62" dur="5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63" dur="500" fill="hold"/>
                                        <p:tgtEl>
                                          <p:spTgt spid="3">
                                            <p:txEl>
                                              <p:pRg st="7" end="7"/>
                                            </p:txEl>
                                          </p:spTgt>
                                        </p:tgtEl>
                                        <p:attrNameLst>
                                          <p:attrName>ppt_x</p:attrName>
                                        </p:attrNameLst>
                                      </p:cBhvr>
                                      <p:tavLst>
                                        <p:tav tm="0">
                                          <p:val>
                                            <p:strVal val="#ppt_x-.2"/>
                                          </p:val>
                                        </p:tav>
                                        <p:tav tm="100000">
                                          <p:val>
                                            <p:strVal val="#ppt_x"/>
                                          </p:val>
                                        </p:tav>
                                      </p:tavLst>
                                    </p:anim>
                                    <p:anim calcmode="lin" valueType="num">
                                      <p:cBhvr>
                                        <p:cTn id="64" dur="500" fill="hold"/>
                                        <p:tgtEl>
                                          <p:spTgt spid="3">
                                            <p:txEl>
                                              <p:pRg st="7" end="7"/>
                                            </p:txEl>
                                          </p:spTgt>
                                        </p:tgtEl>
                                        <p:attrNameLst>
                                          <p:attrName>ppt_y</p:attrName>
                                        </p:attrNameLst>
                                      </p:cBhvr>
                                      <p:tavLst>
                                        <p:tav tm="0">
                                          <p:val>
                                            <p:strVal val="#ppt_y"/>
                                          </p:val>
                                        </p:tav>
                                        <p:tav tm="100000">
                                          <p:val>
                                            <p:strVal val="#ppt_y"/>
                                          </p:val>
                                        </p:tav>
                                      </p:tavLst>
                                    </p:anim>
                                    <p:animEffect transition="in" filter="fade">
                                      <p:cBhvr>
                                        <p:cTn id="65" dur="500"/>
                                        <p:tgtEl>
                                          <p:spTgt spid="3">
                                            <p:txEl>
                                              <p:pRg st="7" end="7"/>
                                            </p:txEl>
                                          </p:spTgt>
                                        </p:tgtEl>
                                      </p:cBhvr>
                                    </p:animEffect>
                                  </p:childTnLst>
                                </p:cTn>
                              </p:par>
                              <p:par>
                                <p:cTn id="66" presetID="54" presetClass="entr" presetSubtype="0" accel="100000" fill="hold" nodeType="withEffect">
                                  <p:stCondLst>
                                    <p:cond delay="0"/>
                                  </p:stCondLst>
                                  <p:childTnLst>
                                    <p:set>
                                      <p:cBhvr>
                                        <p:cTn id="67" dur="1" fill="hold">
                                          <p:stCondLst>
                                            <p:cond delay="0"/>
                                          </p:stCondLst>
                                        </p:cTn>
                                        <p:tgtEl>
                                          <p:spTgt spid="3">
                                            <p:txEl>
                                              <p:pRg st="8" end="8"/>
                                            </p:txEl>
                                          </p:spTgt>
                                        </p:tgtEl>
                                        <p:attrNameLst>
                                          <p:attrName>style.visibility</p:attrName>
                                        </p:attrNameLst>
                                      </p:cBhvr>
                                      <p:to>
                                        <p:strVal val="visible"/>
                                      </p:to>
                                    </p:set>
                                    <p:anim calcmode="lin" valueType="num">
                                      <p:cBhvr>
                                        <p:cTn id="68" dur="500" fill="hold"/>
                                        <p:tgtEl>
                                          <p:spTgt spid="3">
                                            <p:txEl>
                                              <p:pRg st="8" end="8"/>
                                            </p:txEl>
                                          </p:spTgt>
                                        </p:tgtEl>
                                        <p:attrNameLst>
                                          <p:attrName>ppt_w</p:attrName>
                                        </p:attrNameLst>
                                      </p:cBhvr>
                                      <p:tavLst>
                                        <p:tav tm="0">
                                          <p:val>
                                            <p:strVal val="#ppt_w*0.05"/>
                                          </p:val>
                                        </p:tav>
                                        <p:tav tm="100000">
                                          <p:val>
                                            <p:strVal val="#ppt_w"/>
                                          </p:val>
                                        </p:tav>
                                      </p:tavLst>
                                    </p:anim>
                                    <p:anim calcmode="lin" valueType="num">
                                      <p:cBhvr>
                                        <p:cTn id="69" dur="500" fill="hold"/>
                                        <p:tgtEl>
                                          <p:spTgt spid="3">
                                            <p:txEl>
                                              <p:pRg st="8" end="8"/>
                                            </p:txEl>
                                          </p:spTgt>
                                        </p:tgtEl>
                                        <p:attrNameLst>
                                          <p:attrName>ppt_h</p:attrName>
                                        </p:attrNameLst>
                                      </p:cBhvr>
                                      <p:tavLst>
                                        <p:tav tm="0">
                                          <p:val>
                                            <p:strVal val="#ppt_h"/>
                                          </p:val>
                                        </p:tav>
                                        <p:tav tm="100000">
                                          <p:val>
                                            <p:strVal val="#ppt_h"/>
                                          </p:val>
                                        </p:tav>
                                      </p:tavLst>
                                    </p:anim>
                                    <p:anim calcmode="lin" valueType="num">
                                      <p:cBhvr>
                                        <p:cTn id="70" dur="500" fill="hold"/>
                                        <p:tgtEl>
                                          <p:spTgt spid="3">
                                            <p:txEl>
                                              <p:pRg st="8" end="8"/>
                                            </p:txEl>
                                          </p:spTgt>
                                        </p:tgtEl>
                                        <p:attrNameLst>
                                          <p:attrName>ppt_x</p:attrName>
                                        </p:attrNameLst>
                                      </p:cBhvr>
                                      <p:tavLst>
                                        <p:tav tm="0">
                                          <p:val>
                                            <p:strVal val="#ppt_x-.2"/>
                                          </p:val>
                                        </p:tav>
                                        <p:tav tm="100000">
                                          <p:val>
                                            <p:strVal val="#ppt_x"/>
                                          </p:val>
                                        </p:tav>
                                      </p:tavLst>
                                    </p:anim>
                                    <p:anim calcmode="lin" valueType="num">
                                      <p:cBhvr>
                                        <p:cTn id="71" dur="500" fill="hold"/>
                                        <p:tgtEl>
                                          <p:spTgt spid="3">
                                            <p:txEl>
                                              <p:pRg st="8" end="8"/>
                                            </p:txEl>
                                          </p:spTgt>
                                        </p:tgtEl>
                                        <p:attrNameLst>
                                          <p:attrName>ppt_y</p:attrName>
                                        </p:attrNameLst>
                                      </p:cBhvr>
                                      <p:tavLst>
                                        <p:tav tm="0">
                                          <p:val>
                                            <p:strVal val="#ppt_y"/>
                                          </p:val>
                                        </p:tav>
                                        <p:tav tm="100000">
                                          <p:val>
                                            <p:strVal val="#ppt_y"/>
                                          </p:val>
                                        </p:tav>
                                      </p:tavLst>
                                    </p:anim>
                                    <p:animEffect transition="in" filter="fade">
                                      <p:cBhvr>
                                        <p:cTn id="72" dur="500"/>
                                        <p:tgtEl>
                                          <p:spTgt spid="3">
                                            <p:txEl>
                                              <p:pRg st="8" end="8"/>
                                            </p:txEl>
                                          </p:spTgt>
                                        </p:tgtEl>
                                      </p:cBhvr>
                                    </p:animEffect>
                                  </p:childTnLst>
                                </p:cTn>
                              </p:par>
                              <p:par>
                                <p:cTn id="73" presetID="54" presetClass="entr" presetSubtype="0" accel="100000" fill="hold" nodeType="withEffect">
                                  <p:stCondLst>
                                    <p:cond delay="0"/>
                                  </p:stCondLst>
                                  <p:childTnLst>
                                    <p:set>
                                      <p:cBhvr>
                                        <p:cTn id="74" dur="1" fill="hold">
                                          <p:stCondLst>
                                            <p:cond delay="0"/>
                                          </p:stCondLst>
                                        </p:cTn>
                                        <p:tgtEl>
                                          <p:spTgt spid="3">
                                            <p:txEl>
                                              <p:pRg st="9" end="9"/>
                                            </p:txEl>
                                          </p:spTgt>
                                        </p:tgtEl>
                                        <p:attrNameLst>
                                          <p:attrName>style.visibility</p:attrName>
                                        </p:attrNameLst>
                                      </p:cBhvr>
                                      <p:to>
                                        <p:strVal val="visible"/>
                                      </p:to>
                                    </p:set>
                                    <p:anim calcmode="lin" valueType="num">
                                      <p:cBhvr>
                                        <p:cTn id="75" dur="500" fill="hold"/>
                                        <p:tgtEl>
                                          <p:spTgt spid="3">
                                            <p:txEl>
                                              <p:pRg st="9" end="9"/>
                                            </p:txEl>
                                          </p:spTgt>
                                        </p:tgtEl>
                                        <p:attrNameLst>
                                          <p:attrName>ppt_w</p:attrName>
                                        </p:attrNameLst>
                                      </p:cBhvr>
                                      <p:tavLst>
                                        <p:tav tm="0">
                                          <p:val>
                                            <p:strVal val="#ppt_w*0.05"/>
                                          </p:val>
                                        </p:tav>
                                        <p:tav tm="100000">
                                          <p:val>
                                            <p:strVal val="#ppt_w"/>
                                          </p:val>
                                        </p:tav>
                                      </p:tavLst>
                                    </p:anim>
                                    <p:anim calcmode="lin" valueType="num">
                                      <p:cBhvr>
                                        <p:cTn id="76" dur="500" fill="hold"/>
                                        <p:tgtEl>
                                          <p:spTgt spid="3">
                                            <p:txEl>
                                              <p:pRg st="9" end="9"/>
                                            </p:txEl>
                                          </p:spTgt>
                                        </p:tgtEl>
                                        <p:attrNameLst>
                                          <p:attrName>ppt_h</p:attrName>
                                        </p:attrNameLst>
                                      </p:cBhvr>
                                      <p:tavLst>
                                        <p:tav tm="0">
                                          <p:val>
                                            <p:strVal val="#ppt_h"/>
                                          </p:val>
                                        </p:tav>
                                        <p:tav tm="100000">
                                          <p:val>
                                            <p:strVal val="#ppt_h"/>
                                          </p:val>
                                        </p:tav>
                                      </p:tavLst>
                                    </p:anim>
                                    <p:anim calcmode="lin" valueType="num">
                                      <p:cBhvr>
                                        <p:cTn id="77" dur="500" fill="hold"/>
                                        <p:tgtEl>
                                          <p:spTgt spid="3">
                                            <p:txEl>
                                              <p:pRg st="9" end="9"/>
                                            </p:txEl>
                                          </p:spTgt>
                                        </p:tgtEl>
                                        <p:attrNameLst>
                                          <p:attrName>ppt_x</p:attrName>
                                        </p:attrNameLst>
                                      </p:cBhvr>
                                      <p:tavLst>
                                        <p:tav tm="0">
                                          <p:val>
                                            <p:strVal val="#ppt_x-.2"/>
                                          </p:val>
                                        </p:tav>
                                        <p:tav tm="100000">
                                          <p:val>
                                            <p:strVal val="#ppt_x"/>
                                          </p:val>
                                        </p:tav>
                                      </p:tavLst>
                                    </p:anim>
                                    <p:anim calcmode="lin" valueType="num">
                                      <p:cBhvr>
                                        <p:cTn id="78" dur="500" fill="hold"/>
                                        <p:tgtEl>
                                          <p:spTgt spid="3">
                                            <p:txEl>
                                              <p:pRg st="9" end="9"/>
                                            </p:txEl>
                                          </p:spTgt>
                                        </p:tgtEl>
                                        <p:attrNameLst>
                                          <p:attrName>ppt_y</p:attrName>
                                        </p:attrNameLst>
                                      </p:cBhvr>
                                      <p:tavLst>
                                        <p:tav tm="0">
                                          <p:val>
                                            <p:strVal val="#ppt_y"/>
                                          </p:val>
                                        </p:tav>
                                        <p:tav tm="100000">
                                          <p:val>
                                            <p:strVal val="#ppt_y"/>
                                          </p:val>
                                        </p:tav>
                                      </p:tavLst>
                                    </p:anim>
                                    <p:animEffect transition="in" filter="fade">
                                      <p:cBhvr>
                                        <p:cTn id="79" dur="500"/>
                                        <p:tgtEl>
                                          <p:spTgt spid="3">
                                            <p:txEl>
                                              <p:pRg st="9" end="9"/>
                                            </p:txEl>
                                          </p:spTgt>
                                        </p:tgtEl>
                                      </p:cBhvr>
                                    </p:animEffect>
                                  </p:childTnLst>
                                </p:cTn>
                              </p:par>
                              <p:par>
                                <p:cTn id="80" presetID="54" presetClass="entr" presetSubtype="0" accel="100000" fill="hold" nodeType="withEffect">
                                  <p:stCondLst>
                                    <p:cond delay="0"/>
                                  </p:stCondLst>
                                  <p:childTnLst>
                                    <p:set>
                                      <p:cBhvr>
                                        <p:cTn id="81" dur="1" fill="hold">
                                          <p:stCondLst>
                                            <p:cond delay="0"/>
                                          </p:stCondLst>
                                        </p:cTn>
                                        <p:tgtEl>
                                          <p:spTgt spid="3">
                                            <p:txEl>
                                              <p:pRg st="10" end="10"/>
                                            </p:txEl>
                                          </p:spTgt>
                                        </p:tgtEl>
                                        <p:attrNameLst>
                                          <p:attrName>style.visibility</p:attrName>
                                        </p:attrNameLst>
                                      </p:cBhvr>
                                      <p:to>
                                        <p:strVal val="visible"/>
                                      </p:to>
                                    </p:set>
                                    <p:anim calcmode="lin" valueType="num">
                                      <p:cBhvr>
                                        <p:cTn id="82" dur="500" fill="hold"/>
                                        <p:tgtEl>
                                          <p:spTgt spid="3">
                                            <p:txEl>
                                              <p:pRg st="10" end="10"/>
                                            </p:txEl>
                                          </p:spTgt>
                                        </p:tgtEl>
                                        <p:attrNameLst>
                                          <p:attrName>ppt_w</p:attrName>
                                        </p:attrNameLst>
                                      </p:cBhvr>
                                      <p:tavLst>
                                        <p:tav tm="0">
                                          <p:val>
                                            <p:strVal val="#ppt_w*0.05"/>
                                          </p:val>
                                        </p:tav>
                                        <p:tav tm="100000">
                                          <p:val>
                                            <p:strVal val="#ppt_w"/>
                                          </p:val>
                                        </p:tav>
                                      </p:tavLst>
                                    </p:anim>
                                    <p:anim calcmode="lin" valueType="num">
                                      <p:cBhvr>
                                        <p:cTn id="83" dur="500" fill="hold"/>
                                        <p:tgtEl>
                                          <p:spTgt spid="3">
                                            <p:txEl>
                                              <p:pRg st="10" end="10"/>
                                            </p:txEl>
                                          </p:spTgt>
                                        </p:tgtEl>
                                        <p:attrNameLst>
                                          <p:attrName>ppt_h</p:attrName>
                                        </p:attrNameLst>
                                      </p:cBhvr>
                                      <p:tavLst>
                                        <p:tav tm="0">
                                          <p:val>
                                            <p:strVal val="#ppt_h"/>
                                          </p:val>
                                        </p:tav>
                                        <p:tav tm="100000">
                                          <p:val>
                                            <p:strVal val="#ppt_h"/>
                                          </p:val>
                                        </p:tav>
                                      </p:tavLst>
                                    </p:anim>
                                    <p:anim calcmode="lin" valueType="num">
                                      <p:cBhvr>
                                        <p:cTn id="84" dur="500" fill="hold"/>
                                        <p:tgtEl>
                                          <p:spTgt spid="3">
                                            <p:txEl>
                                              <p:pRg st="10" end="10"/>
                                            </p:txEl>
                                          </p:spTgt>
                                        </p:tgtEl>
                                        <p:attrNameLst>
                                          <p:attrName>ppt_x</p:attrName>
                                        </p:attrNameLst>
                                      </p:cBhvr>
                                      <p:tavLst>
                                        <p:tav tm="0">
                                          <p:val>
                                            <p:strVal val="#ppt_x-.2"/>
                                          </p:val>
                                        </p:tav>
                                        <p:tav tm="100000">
                                          <p:val>
                                            <p:strVal val="#ppt_x"/>
                                          </p:val>
                                        </p:tav>
                                      </p:tavLst>
                                    </p:anim>
                                    <p:anim calcmode="lin" valueType="num">
                                      <p:cBhvr>
                                        <p:cTn id="85" dur="500" fill="hold"/>
                                        <p:tgtEl>
                                          <p:spTgt spid="3">
                                            <p:txEl>
                                              <p:pRg st="10" end="10"/>
                                            </p:txEl>
                                          </p:spTgt>
                                        </p:tgtEl>
                                        <p:attrNameLst>
                                          <p:attrName>ppt_y</p:attrName>
                                        </p:attrNameLst>
                                      </p:cBhvr>
                                      <p:tavLst>
                                        <p:tav tm="0">
                                          <p:val>
                                            <p:strVal val="#ppt_y"/>
                                          </p:val>
                                        </p:tav>
                                        <p:tav tm="100000">
                                          <p:val>
                                            <p:strVal val="#ppt_y"/>
                                          </p:val>
                                        </p:tav>
                                      </p:tavLst>
                                    </p:anim>
                                    <p:animEffect transition="in" filter="fade">
                                      <p:cBhvr>
                                        <p:cTn id="86" dur="500"/>
                                        <p:tgtEl>
                                          <p:spTgt spid="3">
                                            <p:txEl>
                                              <p:pRg st="10" end="10"/>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54" presetClass="entr" presetSubtype="0" accel="100000" fill="hold" nodeType="clickEffect">
                                  <p:stCondLst>
                                    <p:cond delay="0"/>
                                  </p:stCondLst>
                                  <p:childTnLst>
                                    <p:set>
                                      <p:cBhvr>
                                        <p:cTn id="90" dur="1" fill="hold">
                                          <p:stCondLst>
                                            <p:cond delay="0"/>
                                          </p:stCondLst>
                                        </p:cTn>
                                        <p:tgtEl>
                                          <p:spTgt spid="4">
                                            <p:txEl>
                                              <p:pRg st="0" end="0"/>
                                            </p:txEl>
                                          </p:spTgt>
                                        </p:tgtEl>
                                        <p:attrNameLst>
                                          <p:attrName>style.visibility</p:attrName>
                                        </p:attrNameLst>
                                      </p:cBhvr>
                                      <p:to>
                                        <p:strVal val="visible"/>
                                      </p:to>
                                    </p:set>
                                    <p:anim calcmode="lin" valueType="num">
                                      <p:cBhvr>
                                        <p:cTn id="91" dur="500" fill="hold"/>
                                        <p:tgtEl>
                                          <p:spTgt spid="4">
                                            <p:txEl>
                                              <p:pRg st="0" end="0"/>
                                            </p:txEl>
                                          </p:spTgt>
                                        </p:tgtEl>
                                        <p:attrNameLst>
                                          <p:attrName>ppt_w</p:attrName>
                                        </p:attrNameLst>
                                      </p:cBhvr>
                                      <p:tavLst>
                                        <p:tav tm="0">
                                          <p:val>
                                            <p:strVal val="#ppt_w*0.05"/>
                                          </p:val>
                                        </p:tav>
                                        <p:tav tm="100000">
                                          <p:val>
                                            <p:strVal val="#ppt_w"/>
                                          </p:val>
                                        </p:tav>
                                      </p:tavLst>
                                    </p:anim>
                                    <p:anim calcmode="lin" valueType="num">
                                      <p:cBhvr>
                                        <p:cTn id="92" dur="5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93" dur="5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94" dur="500" fill="hold"/>
                                        <p:tgtEl>
                                          <p:spTgt spid="4">
                                            <p:txEl>
                                              <p:pRg st="0" end="0"/>
                                            </p:txEl>
                                          </p:spTgt>
                                        </p:tgtEl>
                                        <p:attrNameLst>
                                          <p:attrName>ppt_y</p:attrName>
                                        </p:attrNameLst>
                                      </p:cBhvr>
                                      <p:tavLst>
                                        <p:tav tm="0">
                                          <p:val>
                                            <p:strVal val="#ppt_y"/>
                                          </p:val>
                                        </p:tav>
                                        <p:tav tm="100000">
                                          <p:val>
                                            <p:strVal val="#ppt_y"/>
                                          </p:val>
                                        </p:tav>
                                      </p:tavLst>
                                    </p:anim>
                                    <p:animEffect transition="in" filter="fade">
                                      <p:cBhvr>
                                        <p:cTn id="95" dur="500"/>
                                        <p:tgtEl>
                                          <p:spTgt spid="4">
                                            <p:txEl>
                                              <p:pRg st="0" end="0"/>
                                            </p:txEl>
                                          </p:spTgt>
                                        </p:tgtEl>
                                      </p:cBhvr>
                                    </p:animEffect>
                                  </p:childTnLst>
                                </p:cTn>
                              </p:par>
                              <p:par>
                                <p:cTn id="96" presetID="54" presetClass="entr" presetSubtype="0" accel="100000" fill="hold" nodeType="withEffect">
                                  <p:stCondLst>
                                    <p:cond delay="0"/>
                                  </p:stCondLst>
                                  <p:childTnLst>
                                    <p:set>
                                      <p:cBhvr>
                                        <p:cTn id="97" dur="1" fill="hold">
                                          <p:stCondLst>
                                            <p:cond delay="0"/>
                                          </p:stCondLst>
                                        </p:cTn>
                                        <p:tgtEl>
                                          <p:spTgt spid="4">
                                            <p:txEl>
                                              <p:pRg st="1" end="1"/>
                                            </p:txEl>
                                          </p:spTgt>
                                        </p:tgtEl>
                                        <p:attrNameLst>
                                          <p:attrName>style.visibility</p:attrName>
                                        </p:attrNameLst>
                                      </p:cBhvr>
                                      <p:to>
                                        <p:strVal val="visible"/>
                                      </p:to>
                                    </p:set>
                                    <p:anim calcmode="lin" valueType="num">
                                      <p:cBhvr>
                                        <p:cTn id="98" dur="500" fill="hold"/>
                                        <p:tgtEl>
                                          <p:spTgt spid="4">
                                            <p:txEl>
                                              <p:pRg st="1" end="1"/>
                                            </p:txEl>
                                          </p:spTgt>
                                        </p:tgtEl>
                                        <p:attrNameLst>
                                          <p:attrName>ppt_w</p:attrName>
                                        </p:attrNameLst>
                                      </p:cBhvr>
                                      <p:tavLst>
                                        <p:tav tm="0">
                                          <p:val>
                                            <p:strVal val="#ppt_w*0.05"/>
                                          </p:val>
                                        </p:tav>
                                        <p:tav tm="100000">
                                          <p:val>
                                            <p:strVal val="#ppt_w"/>
                                          </p:val>
                                        </p:tav>
                                      </p:tavLst>
                                    </p:anim>
                                    <p:anim calcmode="lin" valueType="num">
                                      <p:cBhvr>
                                        <p:cTn id="99" dur="500" fill="hold"/>
                                        <p:tgtEl>
                                          <p:spTgt spid="4">
                                            <p:txEl>
                                              <p:pRg st="1" end="1"/>
                                            </p:txEl>
                                          </p:spTgt>
                                        </p:tgtEl>
                                        <p:attrNameLst>
                                          <p:attrName>ppt_h</p:attrName>
                                        </p:attrNameLst>
                                      </p:cBhvr>
                                      <p:tavLst>
                                        <p:tav tm="0">
                                          <p:val>
                                            <p:strVal val="#ppt_h"/>
                                          </p:val>
                                        </p:tav>
                                        <p:tav tm="100000">
                                          <p:val>
                                            <p:strVal val="#ppt_h"/>
                                          </p:val>
                                        </p:tav>
                                      </p:tavLst>
                                    </p:anim>
                                    <p:anim calcmode="lin" valueType="num">
                                      <p:cBhvr>
                                        <p:cTn id="100" dur="500" fill="hold"/>
                                        <p:tgtEl>
                                          <p:spTgt spid="4">
                                            <p:txEl>
                                              <p:pRg st="1" end="1"/>
                                            </p:txEl>
                                          </p:spTgt>
                                        </p:tgtEl>
                                        <p:attrNameLst>
                                          <p:attrName>ppt_x</p:attrName>
                                        </p:attrNameLst>
                                      </p:cBhvr>
                                      <p:tavLst>
                                        <p:tav tm="0">
                                          <p:val>
                                            <p:strVal val="#ppt_x-.2"/>
                                          </p:val>
                                        </p:tav>
                                        <p:tav tm="100000">
                                          <p:val>
                                            <p:strVal val="#ppt_x"/>
                                          </p:val>
                                        </p:tav>
                                      </p:tavLst>
                                    </p:anim>
                                    <p:anim calcmode="lin" valueType="num">
                                      <p:cBhvr>
                                        <p:cTn id="101" dur="500" fill="hold"/>
                                        <p:tgtEl>
                                          <p:spTgt spid="4">
                                            <p:txEl>
                                              <p:pRg st="1" end="1"/>
                                            </p:txEl>
                                          </p:spTgt>
                                        </p:tgtEl>
                                        <p:attrNameLst>
                                          <p:attrName>ppt_y</p:attrName>
                                        </p:attrNameLst>
                                      </p:cBhvr>
                                      <p:tavLst>
                                        <p:tav tm="0">
                                          <p:val>
                                            <p:strVal val="#ppt_y"/>
                                          </p:val>
                                        </p:tav>
                                        <p:tav tm="100000">
                                          <p:val>
                                            <p:strVal val="#ppt_y"/>
                                          </p:val>
                                        </p:tav>
                                      </p:tavLst>
                                    </p:anim>
                                    <p:animEffect transition="in" filter="fade">
                                      <p:cBhvr>
                                        <p:cTn id="102" dur="500"/>
                                        <p:tgtEl>
                                          <p:spTgt spid="4">
                                            <p:txEl>
                                              <p:pRg st="1" end="1"/>
                                            </p:txEl>
                                          </p:spTgt>
                                        </p:tgtEl>
                                      </p:cBhvr>
                                    </p:animEffect>
                                  </p:childTnLst>
                                </p:cTn>
                              </p:par>
                              <p:par>
                                <p:cTn id="103" presetID="54" presetClass="entr" presetSubtype="0" accel="100000" fill="hold" nodeType="withEffect">
                                  <p:stCondLst>
                                    <p:cond delay="0"/>
                                  </p:stCondLst>
                                  <p:childTnLst>
                                    <p:set>
                                      <p:cBhvr>
                                        <p:cTn id="104" dur="1" fill="hold">
                                          <p:stCondLst>
                                            <p:cond delay="0"/>
                                          </p:stCondLst>
                                        </p:cTn>
                                        <p:tgtEl>
                                          <p:spTgt spid="4">
                                            <p:txEl>
                                              <p:pRg st="2" end="2"/>
                                            </p:txEl>
                                          </p:spTgt>
                                        </p:tgtEl>
                                        <p:attrNameLst>
                                          <p:attrName>style.visibility</p:attrName>
                                        </p:attrNameLst>
                                      </p:cBhvr>
                                      <p:to>
                                        <p:strVal val="visible"/>
                                      </p:to>
                                    </p:set>
                                    <p:anim calcmode="lin" valueType="num">
                                      <p:cBhvr>
                                        <p:cTn id="105" dur="500" fill="hold"/>
                                        <p:tgtEl>
                                          <p:spTgt spid="4">
                                            <p:txEl>
                                              <p:pRg st="2" end="2"/>
                                            </p:txEl>
                                          </p:spTgt>
                                        </p:tgtEl>
                                        <p:attrNameLst>
                                          <p:attrName>ppt_w</p:attrName>
                                        </p:attrNameLst>
                                      </p:cBhvr>
                                      <p:tavLst>
                                        <p:tav tm="0">
                                          <p:val>
                                            <p:strVal val="#ppt_w*0.05"/>
                                          </p:val>
                                        </p:tav>
                                        <p:tav tm="100000">
                                          <p:val>
                                            <p:strVal val="#ppt_w"/>
                                          </p:val>
                                        </p:tav>
                                      </p:tavLst>
                                    </p:anim>
                                    <p:anim calcmode="lin" valueType="num">
                                      <p:cBhvr>
                                        <p:cTn id="106" dur="500" fill="hold"/>
                                        <p:tgtEl>
                                          <p:spTgt spid="4">
                                            <p:txEl>
                                              <p:pRg st="2" end="2"/>
                                            </p:txEl>
                                          </p:spTgt>
                                        </p:tgtEl>
                                        <p:attrNameLst>
                                          <p:attrName>ppt_h</p:attrName>
                                        </p:attrNameLst>
                                      </p:cBhvr>
                                      <p:tavLst>
                                        <p:tav tm="0">
                                          <p:val>
                                            <p:strVal val="#ppt_h"/>
                                          </p:val>
                                        </p:tav>
                                        <p:tav tm="100000">
                                          <p:val>
                                            <p:strVal val="#ppt_h"/>
                                          </p:val>
                                        </p:tav>
                                      </p:tavLst>
                                    </p:anim>
                                    <p:anim calcmode="lin" valueType="num">
                                      <p:cBhvr>
                                        <p:cTn id="107" dur="500" fill="hold"/>
                                        <p:tgtEl>
                                          <p:spTgt spid="4">
                                            <p:txEl>
                                              <p:pRg st="2" end="2"/>
                                            </p:txEl>
                                          </p:spTgt>
                                        </p:tgtEl>
                                        <p:attrNameLst>
                                          <p:attrName>ppt_x</p:attrName>
                                        </p:attrNameLst>
                                      </p:cBhvr>
                                      <p:tavLst>
                                        <p:tav tm="0">
                                          <p:val>
                                            <p:strVal val="#ppt_x-.2"/>
                                          </p:val>
                                        </p:tav>
                                        <p:tav tm="100000">
                                          <p:val>
                                            <p:strVal val="#ppt_x"/>
                                          </p:val>
                                        </p:tav>
                                      </p:tavLst>
                                    </p:anim>
                                    <p:anim calcmode="lin" valueType="num">
                                      <p:cBhvr>
                                        <p:cTn id="108" dur="500" fill="hold"/>
                                        <p:tgtEl>
                                          <p:spTgt spid="4">
                                            <p:txEl>
                                              <p:pRg st="2" end="2"/>
                                            </p:txEl>
                                          </p:spTgt>
                                        </p:tgtEl>
                                        <p:attrNameLst>
                                          <p:attrName>ppt_y</p:attrName>
                                        </p:attrNameLst>
                                      </p:cBhvr>
                                      <p:tavLst>
                                        <p:tav tm="0">
                                          <p:val>
                                            <p:strVal val="#ppt_y"/>
                                          </p:val>
                                        </p:tav>
                                        <p:tav tm="100000">
                                          <p:val>
                                            <p:strVal val="#ppt_y"/>
                                          </p:val>
                                        </p:tav>
                                      </p:tavLst>
                                    </p:anim>
                                    <p:animEffect transition="in" filter="fade">
                                      <p:cBhvr>
                                        <p:cTn id="109" dur="500"/>
                                        <p:tgtEl>
                                          <p:spTgt spid="4">
                                            <p:txEl>
                                              <p:pRg st="2" end="2"/>
                                            </p:txEl>
                                          </p:spTgt>
                                        </p:tgtEl>
                                      </p:cBhvr>
                                    </p:animEffect>
                                  </p:childTnLst>
                                </p:cTn>
                              </p:par>
                              <p:par>
                                <p:cTn id="110" presetID="54" presetClass="entr" presetSubtype="0" accel="100000" fill="hold" nodeType="withEffect">
                                  <p:stCondLst>
                                    <p:cond delay="0"/>
                                  </p:stCondLst>
                                  <p:childTnLst>
                                    <p:set>
                                      <p:cBhvr>
                                        <p:cTn id="111" dur="1" fill="hold">
                                          <p:stCondLst>
                                            <p:cond delay="0"/>
                                          </p:stCondLst>
                                        </p:cTn>
                                        <p:tgtEl>
                                          <p:spTgt spid="4">
                                            <p:txEl>
                                              <p:pRg st="3" end="3"/>
                                            </p:txEl>
                                          </p:spTgt>
                                        </p:tgtEl>
                                        <p:attrNameLst>
                                          <p:attrName>style.visibility</p:attrName>
                                        </p:attrNameLst>
                                      </p:cBhvr>
                                      <p:to>
                                        <p:strVal val="visible"/>
                                      </p:to>
                                    </p:set>
                                    <p:anim calcmode="lin" valueType="num">
                                      <p:cBhvr>
                                        <p:cTn id="112" dur="500" fill="hold"/>
                                        <p:tgtEl>
                                          <p:spTgt spid="4">
                                            <p:txEl>
                                              <p:pRg st="3" end="3"/>
                                            </p:txEl>
                                          </p:spTgt>
                                        </p:tgtEl>
                                        <p:attrNameLst>
                                          <p:attrName>ppt_w</p:attrName>
                                        </p:attrNameLst>
                                      </p:cBhvr>
                                      <p:tavLst>
                                        <p:tav tm="0">
                                          <p:val>
                                            <p:strVal val="#ppt_w*0.05"/>
                                          </p:val>
                                        </p:tav>
                                        <p:tav tm="100000">
                                          <p:val>
                                            <p:strVal val="#ppt_w"/>
                                          </p:val>
                                        </p:tav>
                                      </p:tavLst>
                                    </p:anim>
                                    <p:anim calcmode="lin" valueType="num">
                                      <p:cBhvr>
                                        <p:cTn id="113" dur="500" fill="hold"/>
                                        <p:tgtEl>
                                          <p:spTgt spid="4">
                                            <p:txEl>
                                              <p:pRg st="3" end="3"/>
                                            </p:txEl>
                                          </p:spTgt>
                                        </p:tgtEl>
                                        <p:attrNameLst>
                                          <p:attrName>ppt_h</p:attrName>
                                        </p:attrNameLst>
                                      </p:cBhvr>
                                      <p:tavLst>
                                        <p:tav tm="0">
                                          <p:val>
                                            <p:strVal val="#ppt_h"/>
                                          </p:val>
                                        </p:tav>
                                        <p:tav tm="100000">
                                          <p:val>
                                            <p:strVal val="#ppt_h"/>
                                          </p:val>
                                        </p:tav>
                                      </p:tavLst>
                                    </p:anim>
                                    <p:anim calcmode="lin" valueType="num">
                                      <p:cBhvr>
                                        <p:cTn id="114" dur="500" fill="hold"/>
                                        <p:tgtEl>
                                          <p:spTgt spid="4">
                                            <p:txEl>
                                              <p:pRg st="3" end="3"/>
                                            </p:txEl>
                                          </p:spTgt>
                                        </p:tgtEl>
                                        <p:attrNameLst>
                                          <p:attrName>ppt_x</p:attrName>
                                        </p:attrNameLst>
                                      </p:cBhvr>
                                      <p:tavLst>
                                        <p:tav tm="0">
                                          <p:val>
                                            <p:strVal val="#ppt_x-.2"/>
                                          </p:val>
                                        </p:tav>
                                        <p:tav tm="100000">
                                          <p:val>
                                            <p:strVal val="#ppt_x"/>
                                          </p:val>
                                        </p:tav>
                                      </p:tavLst>
                                    </p:anim>
                                    <p:anim calcmode="lin" valueType="num">
                                      <p:cBhvr>
                                        <p:cTn id="115" dur="500" fill="hold"/>
                                        <p:tgtEl>
                                          <p:spTgt spid="4">
                                            <p:txEl>
                                              <p:pRg st="3" end="3"/>
                                            </p:txEl>
                                          </p:spTgt>
                                        </p:tgtEl>
                                        <p:attrNameLst>
                                          <p:attrName>ppt_y</p:attrName>
                                        </p:attrNameLst>
                                      </p:cBhvr>
                                      <p:tavLst>
                                        <p:tav tm="0">
                                          <p:val>
                                            <p:strVal val="#ppt_y"/>
                                          </p:val>
                                        </p:tav>
                                        <p:tav tm="100000">
                                          <p:val>
                                            <p:strVal val="#ppt_y"/>
                                          </p:val>
                                        </p:tav>
                                      </p:tavLst>
                                    </p:anim>
                                    <p:animEffect transition="in" filter="fade">
                                      <p:cBhvr>
                                        <p:cTn id="116" dur="500"/>
                                        <p:tgtEl>
                                          <p:spTgt spid="4">
                                            <p:txEl>
                                              <p:pRg st="3" end="3"/>
                                            </p:txEl>
                                          </p:spTgt>
                                        </p:tgtEl>
                                      </p:cBhvr>
                                    </p:animEffect>
                                  </p:childTnLst>
                                </p:cTn>
                              </p:par>
                              <p:par>
                                <p:cTn id="117" presetID="54" presetClass="entr" presetSubtype="0" accel="100000" fill="hold" nodeType="withEffect">
                                  <p:stCondLst>
                                    <p:cond delay="0"/>
                                  </p:stCondLst>
                                  <p:childTnLst>
                                    <p:set>
                                      <p:cBhvr>
                                        <p:cTn id="118" dur="1" fill="hold">
                                          <p:stCondLst>
                                            <p:cond delay="0"/>
                                          </p:stCondLst>
                                        </p:cTn>
                                        <p:tgtEl>
                                          <p:spTgt spid="4">
                                            <p:txEl>
                                              <p:pRg st="4" end="4"/>
                                            </p:txEl>
                                          </p:spTgt>
                                        </p:tgtEl>
                                        <p:attrNameLst>
                                          <p:attrName>style.visibility</p:attrName>
                                        </p:attrNameLst>
                                      </p:cBhvr>
                                      <p:to>
                                        <p:strVal val="visible"/>
                                      </p:to>
                                    </p:set>
                                    <p:anim calcmode="lin" valueType="num">
                                      <p:cBhvr>
                                        <p:cTn id="119" dur="500" fill="hold"/>
                                        <p:tgtEl>
                                          <p:spTgt spid="4">
                                            <p:txEl>
                                              <p:pRg st="4" end="4"/>
                                            </p:txEl>
                                          </p:spTgt>
                                        </p:tgtEl>
                                        <p:attrNameLst>
                                          <p:attrName>ppt_w</p:attrName>
                                        </p:attrNameLst>
                                      </p:cBhvr>
                                      <p:tavLst>
                                        <p:tav tm="0">
                                          <p:val>
                                            <p:strVal val="#ppt_w*0.05"/>
                                          </p:val>
                                        </p:tav>
                                        <p:tav tm="100000">
                                          <p:val>
                                            <p:strVal val="#ppt_w"/>
                                          </p:val>
                                        </p:tav>
                                      </p:tavLst>
                                    </p:anim>
                                    <p:anim calcmode="lin" valueType="num">
                                      <p:cBhvr>
                                        <p:cTn id="120" dur="500" fill="hold"/>
                                        <p:tgtEl>
                                          <p:spTgt spid="4">
                                            <p:txEl>
                                              <p:pRg st="4" end="4"/>
                                            </p:txEl>
                                          </p:spTgt>
                                        </p:tgtEl>
                                        <p:attrNameLst>
                                          <p:attrName>ppt_h</p:attrName>
                                        </p:attrNameLst>
                                      </p:cBhvr>
                                      <p:tavLst>
                                        <p:tav tm="0">
                                          <p:val>
                                            <p:strVal val="#ppt_h"/>
                                          </p:val>
                                        </p:tav>
                                        <p:tav tm="100000">
                                          <p:val>
                                            <p:strVal val="#ppt_h"/>
                                          </p:val>
                                        </p:tav>
                                      </p:tavLst>
                                    </p:anim>
                                    <p:anim calcmode="lin" valueType="num">
                                      <p:cBhvr>
                                        <p:cTn id="121" dur="500" fill="hold"/>
                                        <p:tgtEl>
                                          <p:spTgt spid="4">
                                            <p:txEl>
                                              <p:pRg st="4" end="4"/>
                                            </p:txEl>
                                          </p:spTgt>
                                        </p:tgtEl>
                                        <p:attrNameLst>
                                          <p:attrName>ppt_x</p:attrName>
                                        </p:attrNameLst>
                                      </p:cBhvr>
                                      <p:tavLst>
                                        <p:tav tm="0">
                                          <p:val>
                                            <p:strVal val="#ppt_x-.2"/>
                                          </p:val>
                                        </p:tav>
                                        <p:tav tm="100000">
                                          <p:val>
                                            <p:strVal val="#ppt_x"/>
                                          </p:val>
                                        </p:tav>
                                      </p:tavLst>
                                    </p:anim>
                                    <p:anim calcmode="lin" valueType="num">
                                      <p:cBhvr>
                                        <p:cTn id="122" dur="500" fill="hold"/>
                                        <p:tgtEl>
                                          <p:spTgt spid="4">
                                            <p:txEl>
                                              <p:pRg st="4" end="4"/>
                                            </p:txEl>
                                          </p:spTgt>
                                        </p:tgtEl>
                                        <p:attrNameLst>
                                          <p:attrName>ppt_y</p:attrName>
                                        </p:attrNameLst>
                                      </p:cBhvr>
                                      <p:tavLst>
                                        <p:tav tm="0">
                                          <p:val>
                                            <p:strVal val="#ppt_y"/>
                                          </p:val>
                                        </p:tav>
                                        <p:tav tm="100000">
                                          <p:val>
                                            <p:strVal val="#ppt_y"/>
                                          </p:val>
                                        </p:tav>
                                      </p:tavLst>
                                    </p:anim>
                                    <p:animEffect transition="in" filter="fade">
                                      <p:cBhvr>
                                        <p:cTn id="12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Functions</a:t>
            </a:r>
            <a:endParaRPr lang="en-US" dirty="0"/>
          </a:p>
        </p:txBody>
      </p:sp>
      <p:sp>
        <p:nvSpPr>
          <p:cNvPr id="3" name="Content Placeholder 2"/>
          <p:cNvSpPr>
            <a:spLocks noGrp="1"/>
          </p:cNvSpPr>
          <p:nvPr>
            <p:ph idx="1"/>
          </p:nvPr>
        </p:nvSpPr>
        <p:spPr>
          <a:xfrm>
            <a:off x="457200" y="1480280"/>
            <a:ext cx="8229600" cy="4953000"/>
          </a:xfrm>
        </p:spPr>
        <p:txBody>
          <a:bodyPr>
            <a:normAutofit fontScale="62500" lnSpcReduction="20000"/>
          </a:bodyPr>
          <a:lstStyle/>
          <a:p>
            <a:r>
              <a:rPr lang="en-US" b="1" dirty="0" smtClean="0"/>
              <a:t>Passing Arguments by Value:</a:t>
            </a:r>
          </a:p>
          <a:p>
            <a:pPr lvl="2">
              <a:buNone/>
            </a:pPr>
            <a:r>
              <a:rPr lang="en-US" dirty="0" smtClean="0"/>
              <a:t>function calcSalesTax($price, $tax)</a:t>
            </a:r>
          </a:p>
          <a:p>
            <a:pPr lvl="2">
              <a:buNone/>
            </a:pPr>
            <a:r>
              <a:rPr lang="en-US" dirty="0" smtClean="0"/>
              <a:t>{</a:t>
            </a:r>
          </a:p>
          <a:p>
            <a:pPr lvl="2">
              <a:buNone/>
            </a:pPr>
            <a:r>
              <a:rPr lang="en-US" dirty="0" smtClean="0"/>
              <a:t>$total = $price + ($price * $tax);</a:t>
            </a:r>
          </a:p>
          <a:p>
            <a:pPr lvl="2">
              <a:buNone/>
            </a:pPr>
            <a:r>
              <a:rPr lang="en-US" dirty="0" smtClean="0"/>
              <a:t>echo "Total cost: $total";</a:t>
            </a:r>
          </a:p>
          <a:p>
            <a:pPr lvl="2">
              <a:buNone/>
            </a:pPr>
            <a:r>
              <a:rPr lang="en-US" dirty="0" smtClean="0"/>
              <a:t>}</a:t>
            </a:r>
          </a:p>
          <a:p>
            <a:pPr algn="just"/>
            <a:r>
              <a:rPr lang="en-US" dirty="0" smtClean="0"/>
              <a:t>This function accepts two parameters, aptly named $price and $tax.</a:t>
            </a:r>
          </a:p>
          <a:p>
            <a:pPr algn="just"/>
            <a:r>
              <a:rPr lang="en-US" dirty="0" smtClean="0"/>
              <a:t>Once defined, you can then invoke the function by calling it as</a:t>
            </a:r>
          </a:p>
          <a:p>
            <a:pPr algn="ctr">
              <a:buNone/>
            </a:pPr>
            <a:r>
              <a:rPr lang="en-US" dirty="0" err="1" smtClean="0"/>
              <a:t>calcSalesTax</a:t>
            </a:r>
            <a:r>
              <a:rPr lang="en-US" dirty="0" smtClean="0"/>
              <a:t>(15.00, .075);</a:t>
            </a:r>
          </a:p>
          <a:p>
            <a:r>
              <a:rPr lang="en-US" dirty="0" smtClean="0"/>
              <a:t>You can also pass variables like this:</a:t>
            </a:r>
          </a:p>
          <a:p>
            <a:pPr lvl="2">
              <a:buNone/>
            </a:pPr>
            <a:r>
              <a:rPr lang="en-US" dirty="0" smtClean="0"/>
              <a:t>&lt;?</a:t>
            </a:r>
            <a:r>
              <a:rPr lang="en-US" dirty="0" err="1" smtClean="0"/>
              <a:t>php</a:t>
            </a:r>
            <a:endParaRPr lang="en-US" dirty="0" smtClean="0"/>
          </a:p>
          <a:p>
            <a:pPr lvl="2">
              <a:buNone/>
            </a:pPr>
            <a:r>
              <a:rPr lang="en-US" dirty="0" smtClean="0"/>
              <a:t>$</a:t>
            </a:r>
            <a:r>
              <a:rPr lang="en-US" dirty="0" err="1" smtClean="0"/>
              <a:t>pricetag</a:t>
            </a:r>
            <a:r>
              <a:rPr lang="en-US" dirty="0" smtClean="0"/>
              <a:t> = 15.00;</a:t>
            </a:r>
          </a:p>
          <a:p>
            <a:pPr lvl="2">
              <a:buNone/>
            </a:pPr>
            <a:r>
              <a:rPr lang="en-US" dirty="0" smtClean="0"/>
              <a:t>$</a:t>
            </a:r>
            <a:r>
              <a:rPr lang="en-US" dirty="0" err="1" smtClean="0"/>
              <a:t>salestax</a:t>
            </a:r>
            <a:r>
              <a:rPr lang="en-US" dirty="0" smtClean="0"/>
              <a:t> = .075;</a:t>
            </a:r>
          </a:p>
          <a:p>
            <a:pPr lvl="2">
              <a:buNone/>
            </a:pPr>
            <a:r>
              <a:rPr lang="en-US" dirty="0" smtClean="0"/>
              <a:t>calcSalesTax($</a:t>
            </a:r>
            <a:r>
              <a:rPr lang="en-US" dirty="0" err="1" smtClean="0"/>
              <a:t>pricetag</a:t>
            </a:r>
            <a:r>
              <a:rPr lang="en-US" dirty="0" smtClean="0"/>
              <a:t>, $</a:t>
            </a:r>
            <a:r>
              <a:rPr lang="en-US" dirty="0" err="1" smtClean="0"/>
              <a:t>salestax</a:t>
            </a:r>
            <a:r>
              <a:rPr lang="en-US" dirty="0" smtClean="0"/>
              <a:t>);</a:t>
            </a:r>
          </a:p>
          <a:p>
            <a:pPr lvl="2">
              <a:buNone/>
            </a:pPr>
            <a:r>
              <a:rPr lang="en-US" dirty="0" smtClean="0"/>
              <a:t>?&gt;</a:t>
            </a:r>
          </a:p>
          <a:p>
            <a:pPr algn="just"/>
            <a:r>
              <a:rPr lang="en-US" dirty="0" smtClean="0"/>
              <a:t>When you pass an argument in this manner, it’s called passing by value. </a:t>
            </a:r>
          </a:p>
          <a:p>
            <a:pPr lvl="1" algn="just"/>
            <a:r>
              <a:rPr lang="en-US" dirty="0" smtClean="0"/>
              <a:t>This means that any changes made to those values within the scope of the function are ignored outside of the function. Otherwise you can pass the argument </a:t>
            </a:r>
            <a:r>
              <a:rPr lang="en-US" i="1" dirty="0" smtClean="0"/>
              <a:t>by reference.</a:t>
            </a:r>
            <a:endParaRPr lang="en-US"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Functions</a:t>
            </a:r>
            <a:endParaRPr lang="en-US" dirty="0"/>
          </a:p>
        </p:txBody>
      </p:sp>
      <p:sp>
        <p:nvSpPr>
          <p:cNvPr id="3" name="Content Placeholder 2"/>
          <p:cNvSpPr>
            <a:spLocks noGrp="1"/>
          </p:cNvSpPr>
          <p:nvPr>
            <p:ph idx="1"/>
          </p:nvPr>
        </p:nvSpPr>
        <p:spPr/>
        <p:txBody>
          <a:bodyPr>
            <a:normAutofit fontScale="62500" lnSpcReduction="20000"/>
          </a:bodyPr>
          <a:lstStyle/>
          <a:p>
            <a:pPr>
              <a:buNone/>
            </a:pPr>
            <a:r>
              <a:rPr lang="en-US" b="1" dirty="0" smtClean="0"/>
              <a:t>Passing Arguments by Reference</a:t>
            </a:r>
          </a:p>
          <a:p>
            <a:pPr lvl="2">
              <a:buNone/>
            </a:pPr>
            <a:r>
              <a:rPr lang="en-US" dirty="0" smtClean="0"/>
              <a:t>&lt;?</a:t>
            </a:r>
            <a:r>
              <a:rPr lang="en-US" dirty="0" err="1" smtClean="0"/>
              <a:t>php</a:t>
            </a:r>
            <a:endParaRPr lang="en-US" dirty="0" smtClean="0"/>
          </a:p>
          <a:p>
            <a:pPr lvl="2">
              <a:buNone/>
            </a:pPr>
            <a:r>
              <a:rPr lang="en-US" dirty="0" smtClean="0"/>
              <a:t>$cost = 20.99;</a:t>
            </a:r>
          </a:p>
          <a:p>
            <a:pPr lvl="2">
              <a:buNone/>
            </a:pPr>
            <a:r>
              <a:rPr lang="en-US" dirty="0" smtClean="0"/>
              <a:t>$tax = 0.0575;</a:t>
            </a:r>
          </a:p>
          <a:p>
            <a:pPr lvl="2">
              <a:buNone/>
            </a:pPr>
            <a:r>
              <a:rPr lang="en-US" dirty="0" smtClean="0"/>
              <a:t>function </a:t>
            </a:r>
            <a:r>
              <a:rPr lang="en-US" dirty="0" err="1" smtClean="0"/>
              <a:t>calculateCost</a:t>
            </a:r>
            <a:r>
              <a:rPr lang="en-US" dirty="0" smtClean="0"/>
              <a:t>(&amp;$cost, $tax)</a:t>
            </a:r>
          </a:p>
          <a:p>
            <a:pPr lvl="2">
              <a:buNone/>
            </a:pPr>
            <a:r>
              <a:rPr lang="en-US" dirty="0" smtClean="0"/>
              <a:t>{</a:t>
            </a:r>
          </a:p>
          <a:p>
            <a:pPr lvl="2">
              <a:buNone/>
            </a:pPr>
            <a:r>
              <a:rPr lang="en-US" dirty="0" smtClean="0"/>
              <a:t>// Modify the $cost variable</a:t>
            </a:r>
          </a:p>
          <a:p>
            <a:pPr lvl="2">
              <a:buNone/>
            </a:pPr>
            <a:r>
              <a:rPr lang="en-US" dirty="0" smtClean="0"/>
              <a:t>$cost = $cost + ($cost * $tax);</a:t>
            </a:r>
          </a:p>
          <a:p>
            <a:pPr lvl="2">
              <a:buNone/>
            </a:pPr>
            <a:r>
              <a:rPr lang="en-US" dirty="0" smtClean="0"/>
              <a:t>// Perform some random change to the $tax variable.</a:t>
            </a:r>
          </a:p>
          <a:p>
            <a:pPr lvl="2">
              <a:buNone/>
            </a:pPr>
            <a:r>
              <a:rPr lang="en-US" dirty="0" smtClean="0"/>
              <a:t>$tax += 4;</a:t>
            </a:r>
          </a:p>
          <a:p>
            <a:pPr lvl="2">
              <a:buNone/>
            </a:pPr>
            <a:r>
              <a:rPr lang="en-US" dirty="0" smtClean="0"/>
              <a:t>}</a:t>
            </a:r>
          </a:p>
          <a:p>
            <a:pPr lvl="2">
              <a:buNone/>
            </a:pPr>
            <a:r>
              <a:rPr lang="en-US" dirty="0" err="1" smtClean="0"/>
              <a:t>calculateCost</a:t>
            </a:r>
            <a:r>
              <a:rPr lang="en-US" dirty="0" smtClean="0"/>
              <a:t>($cost, $tax);</a:t>
            </a:r>
          </a:p>
          <a:p>
            <a:pPr lvl="2">
              <a:buNone/>
            </a:pPr>
            <a:r>
              <a:rPr lang="en-US" dirty="0" err="1" smtClean="0"/>
              <a:t>printf</a:t>
            </a:r>
            <a:r>
              <a:rPr lang="en-US" dirty="0" smtClean="0"/>
              <a:t>("Tax is %01.2f%% &lt;</a:t>
            </a:r>
            <a:r>
              <a:rPr lang="en-US" dirty="0" err="1" smtClean="0"/>
              <a:t>br</a:t>
            </a:r>
            <a:r>
              <a:rPr lang="en-US" dirty="0" smtClean="0"/>
              <a:t> /&gt;", $tax*100);</a:t>
            </a:r>
          </a:p>
          <a:p>
            <a:pPr lvl="2">
              <a:buNone/>
            </a:pPr>
            <a:r>
              <a:rPr lang="en-US" dirty="0" err="1" smtClean="0"/>
              <a:t>printf</a:t>
            </a:r>
            <a:r>
              <a:rPr lang="en-US" dirty="0" smtClean="0"/>
              <a:t>("Cost is: $%01.2f", $cost);</a:t>
            </a:r>
          </a:p>
          <a:p>
            <a:pPr lvl="2">
              <a:buNone/>
            </a:pPr>
            <a:r>
              <a:rPr lang="en-US" dirty="0" smtClean="0"/>
              <a:t>?&gt;</a:t>
            </a:r>
          </a:p>
          <a:p>
            <a:r>
              <a:rPr lang="en-US" dirty="0" smtClean="0"/>
              <a:t>Here’s the result:</a:t>
            </a:r>
          </a:p>
          <a:p>
            <a:pPr lvl="2">
              <a:buNone/>
            </a:pPr>
            <a:r>
              <a:rPr lang="en-US" dirty="0" smtClean="0"/>
              <a:t>Tax is 5.75%</a:t>
            </a:r>
          </a:p>
          <a:p>
            <a:pPr lvl="2">
              <a:buNone/>
            </a:pPr>
            <a:r>
              <a:rPr lang="en-US" dirty="0" smtClean="0"/>
              <a:t>Cost is $22.20</a:t>
            </a:r>
            <a:endParaRPr lang="en-US"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Functions</a:t>
            </a:r>
            <a:endParaRPr lang="en-US" dirty="0"/>
          </a:p>
        </p:txBody>
      </p:sp>
      <p:sp>
        <p:nvSpPr>
          <p:cNvPr id="3" name="Content Placeholder 2"/>
          <p:cNvSpPr>
            <a:spLocks noGrp="1"/>
          </p:cNvSpPr>
          <p:nvPr>
            <p:ph idx="1"/>
          </p:nvPr>
        </p:nvSpPr>
        <p:spPr/>
        <p:txBody>
          <a:bodyPr>
            <a:normAutofit fontScale="55000" lnSpcReduction="20000"/>
          </a:bodyPr>
          <a:lstStyle/>
          <a:p>
            <a:pPr>
              <a:buNone/>
            </a:pPr>
            <a:r>
              <a:rPr lang="en-US" b="1" dirty="0" smtClean="0"/>
              <a:t>Default Argument Values</a:t>
            </a:r>
          </a:p>
          <a:p>
            <a:pPr algn="just"/>
            <a:r>
              <a:rPr lang="en-US" dirty="0" smtClean="0"/>
              <a:t>Default values can be assigned to input arguments, which will be automatically assigned to the argument if no other value is provided.</a:t>
            </a:r>
          </a:p>
          <a:p>
            <a:pPr algn="just"/>
            <a:r>
              <a:rPr lang="en-US" b="1" dirty="0" smtClean="0"/>
              <a:t>Example:</a:t>
            </a:r>
          </a:p>
          <a:p>
            <a:pPr lvl="2">
              <a:buNone/>
            </a:pPr>
            <a:r>
              <a:rPr lang="en-US" dirty="0" smtClean="0"/>
              <a:t>function calcSalesTax($price, $tax=.0675)</a:t>
            </a:r>
          </a:p>
          <a:p>
            <a:pPr lvl="2">
              <a:buNone/>
            </a:pPr>
            <a:r>
              <a:rPr lang="en-US" dirty="0" smtClean="0"/>
              <a:t>{</a:t>
            </a:r>
          </a:p>
          <a:p>
            <a:pPr lvl="2">
              <a:buNone/>
            </a:pPr>
            <a:r>
              <a:rPr lang="en-US" dirty="0" smtClean="0"/>
              <a:t>$total = $price + ($price * $tax);</a:t>
            </a:r>
          </a:p>
          <a:p>
            <a:pPr lvl="2">
              <a:buNone/>
            </a:pPr>
            <a:r>
              <a:rPr lang="en-US" dirty="0" smtClean="0"/>
              <a:t>echo "Total cost: $total";</a:t>
            </a:r>
          </a:p>
          <a:p>
            <a:pPr lvl="2">
              <a:buNone/>
            </a:pPr>
            <a:r>
              <a:rPr lang="en-US" dirty="0" smtClean="0"/>
              <a:t>}</a:t>
            </a:r>
          </a:p>
          <a:p>
            <a:pPr lvl="1"/>
            <a:r>
              <a:rPr lang="en-US" dirty="0" smtClean="0"/>
              <a:t>You can still pass $tax another taxation rate.</a:t>
            </a:r>
          </a:p>
          <a:p>
            <a:pPr lvl="1"/>
            <a:r>
              <a:rPr lang="en-US" dirty="0" smtClean="0"/>
              <a:t>calcSalesTax() is invoked, like this:</a:t>
            </a:r>
          </a:p>
          <a:p>
            <a:pPr lvl="2">
              <a:buNone/>
            </a:pPr>
            <a:r>
              <a:rPr lang="en-US" dirty="0" smtClean="0"/>
              <a:t>$price = 15.47;</a:t>
            </a:r>
          </a:p>
          <a:p>
            <a:pPr lvl="2">
              <a:buNone/>
            </a:pPr>
            <a:r>
              <a:rPr lang="en-US" dirty="0" smtClean="0"/>
              <a:t>calcSalesTax($price);</a:t>
            </a:r>
          </a:p>
          <a:p>
            <a:r>
              <a:rPr lang="en-US" dirty="0" smtClean="0"/>
              <a:t>Default argument values must appear at the end of the parameter list and must be constant expressions; you cannot assign </a:t>
            </a:r>
            <a:r>
              <a:rPr lang="en-US" dirty="0" err="1" smtClean="0"/>
              <a:t>nonconstant</a:t>
            </a:r>
            <a:r>
              <a:rPr lang="en-US" dirty="0" smtClean="0"/>
              <a:t> values such as function calls or variables.</a:t>
            </a:r>
          </a:p>
          <a:p>
            <a:r>
              <a:rPr lang="en-US" dirty="0" smtClean="0"/>
              <a:t>You can designate certain arguments as </a:t>
            </a:r>
            <a:r>
              <a:rPr lang="en-US" i="1" dirty="0" smtClean="0"/>
              <a:t>optional </a:t>
            </a:r>
            <a:r>
              <a:rPr lang="en-US" dirty="0" smtClean="0"/>
              <a:t>by placing them at the end of the list and assigning them a default value of nothing, like:</a:t>
            </a:r>
            <a:endParaRPr lang="en-US"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lvl="2">
              <a:buNone/>
            </a:pPr>
            <a:r>
              <a:rPr lang="en-US" dirty="0" smtClean="0"/>
              <a:t>function calcSalesTax($price, $tax="")</a:t>
            </a:r>
          </a:p>
          <a:p>
            <a:pPr lvl="2">
              <a:buNone/>
            </a:pPr>
            <a:r>
              <a:rPr lang="en-US" dirty="0" smtClean="0"/>
              <a:t>{</a:t>
            </a:r>
          </a:p>
          <a:p>
            <a:pPr lvl="2">
              <a:buNone/>
            </a:pPr>
            <a:r>
              <a:rPr lang="en-US" dirty="0" smtClean="0"/>
              <a:t>$total = $price + ($price * $tax);</a:t>
            </a:r>
          </a:p>
          <a:p>
            <a:pPr lvl="2">
              <a:buNone/>
            </a:pPr>
            <a:r>
              <a:rPr lang="en-US" dirty="0" smtClean="0"/>
              <a:t>echo "Total cost: $total";</a:t>
            </a:r>
          </a:p>
          <a:p>
            <a:pPr lvl="2">
              <a:buNone/>
            </a:pPr>
            <a:r>
              <a:rPr lang="en-US" dirty="0" smtClean="0"/>
              <a:t>}</a:t>
            </a:r>
          </a:p>
          <a:p>
            <a:pPr algn="just"/>
            <a:r>
              <a:rPr lang="en-US" dirty="0" smtClean="0"/>
              <a:t>This allows you to call calcSalesTax() without the second parameter if there is no sales tax:</a:t>
            </a:r>
          </a:p>
          <a:p>
            <a:pPr lvl="2">
              <a:buNone/>
            </a:pPr>
            <a:r>
              <a:rPr lang="en-US" dirty="0" smtClean="0"/>
              <a:t>calcSalesTax(42.00);</a:t>
            </a:r>
          </a:p>
          <a:p>
            <a:r>
              <a:rPr lang="en-US" dirty="0" smtClean="0"/>
              <a:t>This returns the following output:</a:t>
            </a:r>
          </a:p>
          <a:p>
            <a:pPr lvl="2">
              <a:buNone/>
            </a:pPr>
            <a:r>
              <a:rPr lang="en-US" dirty="0" smtClean="0"/>
              <a:t>Total cost: $42.00</a:t>
            </a:r>
            <a:endParaRPr lang="en-US" dirty="0"/>
          </a:p>
        </p:txBody>
      </p:sp>
      <p:sp>
        <p:nvSpPr>
          <p:cNvPr id="4" name="Title 1"/>
          <p:cNvSpPr>
            <a:spLocks noGrp="1"/>
          </p:cNvSpPr>
          <p:nvPr>
            <p:ph type="title"/>
          </p:nvPr>
        </p:nvSpPr>
        <p:spPr/>
        <p:txBody>
          <a:bodyPr/>
          <a:lstStyle/>
          <a:p>
            <a:r>
              <a:rPr lang="en-US" b="1" dirty="0" smtClean="0"/>
              <a:t>Functions</a:t>
            </a:r>
            <a:endParaRPr lang="en-US"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Functions</a:t>
            </a:r>
            <a:endParaRPr lang="en-US" dirty="0"/>
          </a:p>
        </p:txBody>
      </p:sp>
      <p:sp>
        <p:nvSpPr>
          <p:cNvPr id="3" name="Content Placeholder 2"/>
          <p:cNvSpPr>
            <a:spLocks noGrp="1"/>
          </p:cNvSpPr>
          <p:nvPr>
            <p:ph idx="1"/>
          </p:nvPr>
        </p:nvSpPr>
        <p:spPr/>
        <p:txBody>
          <a:bodyPr>
            <a:normAutofit/>
          </a:bodyPr>
          <a:lstStyle/>
          <a:p>
            <a:pPr lvl="2">
              <a:buNone/>
            </a:pPr>
            <a:r>
              <a:rPr lang="en-US" dirty="0" smtClean="0"/>
              <a:t>function calculate($price, $price2="", $price3="")</a:t>
            </a:r>
          </a:p>
          <a:p>
            <a:pPr lvl="2">
              <a:buNone/>
            </a:pPr>
            <a:r>
              <a:rPr lang="en-US" dirty="0" smtClean="0"/>
              <a:t>{</a:t>
            </a:r>
          </a:p>
          <a:p>
            <a:pPr lvl="2">
              <a:buNone/>
            </a:pPr>
            <a:r>
              <a:rPr lang="en-US" dirty="0" smtClean="0"/>
              <a:t>echo $price + $price2 + $price3;</a:t>
            </a:r>
          </a:p>
          <a:p>
            <a:pPr lvl="2">
              <a:buNone/>
            </a:pPr>
            <a:r>
              <a:rPr lang="en-US" dirty="0" smtClean="0"/>
              <a:t>}</a:t>
            </a:r>
          </a:p>
          <a:p>
            <a:pPr algn="just"/>
            <a:r>
              <a:rPr lang="en-US" dirty="0" smtClean="0"/>
              <a:t>You can then call calculate(), passing along just $price and $price3, like so:</a:t>
            </a:r>
          </a:p>
          <a:p>
            <a:pPr lvl="2">
              <a:buNone/>
            </a:pPr>
            <a:r>
              <a:rPr lang="en-US" dirty="0" smtClean="0"/>
              <a:t>calculate(10, "", 3);</a:t>
            </a:r>
          </a:p>
          <a:p>
            <a:r>
              <a:rPr lang="en-US" dirty="0" smtClean="0"/>
              <a:t>This returns the following value:</a:t>
            </a:r>
          </a:p>
          <a:p>
            <a:pPr lvl="2">
              <a:buNone/>
            </a:pPr>
            <a:r>
              <a:rPr lang="en-US" dirty="0" smtClean="0"/>
              <a:t>13</a:t>
            </a:r>
            <a:endParaRPr lang="en-US"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Functions</a:t>
            </a:r>
            <a:endParaRPr lang="en-US" dirty="0"/>
          </a:p>
        </p:txBody>
      </p:sp>
      <p:sp>
        <p:nvSpPr>
          <p:cNvPr id="3" name="Content Placeholder 2"/>
          <p:cNvSpPr>
            <a:spLocks noGrp="1"/>
          </p:cNvSpPr>
          <p:nvPr>
            <p:ph idx="1"/>
          </p:nvPr>
        </p:nvSpPr>
        <p:spPr/>
        <p:txBody>
          <a:bodyPr>
            <a:normAutofit fontScale="70000" lnSpcReduction="20000"/>
          </a:bodyPr>
          <a:lstStyle/>
          <a:p>
            <a:pPr algn="just">
              <a:buNone/>
            </a:pPr>
            <a:r>
              <a:rPr lang="en-US" b="1" dirty="0" smtClean="0"/>
              <a:t>Returning Values from a Function:</a:t>
            </a:r>
          </a:p>
          <a:p>
            <a:pPr algn="just"/>
            <a:r>
              <a:rPr lang="en-US" dirty="0" smtClean="0"/>
              <a:t>Return statement:</a:t>
            </a:r>
          </a:p>
          <a:p>
            <a:pPr lvl="1" algn="just"/>
            <a:r>
              <a:rPr lang="en-US" dirty="0" smtClean="0"/>
              <a:t>The return() statement returns any ensuing value back to the function caller, returning program control back to the caller’s scope in the process. </a:t>
            </a:r>
          </a:p>
          <a:p>
            <a:pPr lvl="1" algn="just"/>
            <a:r>
              <a:rPr lang="en-US" dirty="0" smtClean="0"/>
              <a:t>If return() is called from within the global scope, the script execution is terminated.</a:t>
            </a:r>
          </a:p>
          <a:p>
            <a:pPr algn="just"/>
            <a:r>
              <a:rPr lang="en-US" dirty="0" smtClean="0"/>
              <a:t>Example:</a:t>
            </a:r>
          </a:p>
          <a:p>
            <a:pPr lvl="2">
              <a:buNone/>
            </a:pPr>
            <a:r>
              <a:rPr lang="en-US" dirty="0" smtClean="0"/>
              <a:t>function calcSalesTax($price, $tax=.0675)</a:t>
            </a:r>
          </a:p>
          <a:p>
            <a:pPr lvl="2">
              <a:buNone/>
            </a:pPr>
            <a:r>
              <a:rPr lang="en-US" dirty="0" smtClean="0"/>
              <a:t>{</a:t>
            </a:r>
          </a:p>
          <a:p>
            <a:pPr lvl="2">
              <a:buNone/>
            </a:pPr>
            <a:r>
              <a:rPr lang="en-US" dirty="0" smtClean="0"/>
              <a:t>$total = $price + ($price * $tax);</a:t>
            </a:r>
          </a:p>
          <a:p>
            <a:pPr lvl="2">
              <a:buNone/>
            </a:pPr>
            <a:r>
              <a:rPr lang="en-US" dirty="0" smtClean="0"/>
              <a:t>return $total;</a:t>
            </a:r>
          </a:p>
          <a:p>
            <a:pPr lvl="2">
              <a:buNone/>
            </a:pPr>
            <a:r>
              <a:rPr lang="en-US" dirty="0" smtClean="0"/>
              <a:t>}</a:t>
            </a:r>
          </a:p>
          <a:p>
            <a:pPr lvl="2">
              <a:buNone/>
            </a:pPr>
            <a:r>
              <a:rPr lang="en-US" dirty="0" smtClean="0"/>
              <a:t>$a = calcSalesTax(20);</a:t>
            </a:r>
          </a:p>
          <a:p>
            <a:pPr lvl="2">
              <a:buNone/>
            </a:pPr>
            <a:r>
              <a:rPr lang="en-US" dirty="0" smtClean="0"/>
              <a:t>echo $a;</a:t>
            </a:r>
            <a:endParaRPr lang="en-US"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Functions</a:t>
            </a:r>
            <a:endParaRPr lang="en-US" b="1" dirty="0"/>
          </a:p>
        </p:txBody>
      </p:sp>
      <p:sp>
        <p:nvSpPr>
          <p:cNvPr id="3" name="Content Placeholder 2"/>
          <p:cNvSpPr>
            <a:spLocks noGrp="1"/>
          </p:cNvSpPr>
          <p:nvPr>
            <p:ph idx="1"/>
          </p:nvPr>
        </p:nvSpPr>
        <p:spPr>
          <a:xfrm>
            <a:off x="457200" y="1600200"/>
            <a:ext cx="8229600" cy="4648200"/>
          </a:xfrm>
        </p:spPr>
        <p:txBody>
          <a:bodyPr>
            <a:normAutofit lnSpcReduction="10000"/>
          </a:bodyPr>
          <a:lstStyle/>
          <a:p>
            <a:pPr>
              <a:buNone/>
            </a:pPr>
            <a:r>
              <a:rPr lang="en-US" sz="1600" b="1" dirty="0" smtClean="0"/>
              <a:t>Returning Multiple Values:</a:t>
            </a:r>
          </a:p>
          <a:p>
            <a:pPr algn="just"/>
            <a:r>
              <a:rPr lang="en-US" sz="1600" dirty="0" smtClean="0"/>
              <a:t>The list() construct offers a convenient means for retrieving values from an array, like so:</a:t>
            </a:r>
          </a:p>
          <a:p>
            <a:pPr lvl="2">
              <a:buNone/>
            </a:pPr>
            <a:r>
              <a:rPr lang="en-US" sz="1200" dirty="0" smtClean="0"/>
              <a:t>&lt;?</a:t>
            </a:r>
            <a:r>
              <a:rPr lang="en-US" sz="1200" dirty="0" err="1" smtClean="0"/>
              <a:t>php</a:t>
            </a:r>
            <a:endParaRPr lang="en-US" sz="1200" dirty="0" smtClean="0"/>
          </a:p>
          <a:p>
            <a:pPr lvl="2">
              <a:buNone/>
            </a:pPr>
            <a:r>
              <a:rPr lang="en-US" sz="1200" dirty="0" smtClean="0"/>
              <a:t>$colors = array("</a:t>
            </a:r>
            <a:r>
              <a:rPr lang="en-US" sz="1200" dirty="0" err="1" smtClean="0"/>
              <a:t>red","blue","green</a:t>
            </a:r>
            <a:r>
              <a:rPr lang="en-US" sz="1200" dirty="0" smtClean="0"/>
              <a:t>");</a:t>
            </a:r>
          </a:p>
          <a:p>
            <a:pPr lvl="2">
              <a:buNone/>
            </a:pPr>
            <a:r>
              <a:rPr lang="en-US" sz="1200" dirty="0" smtClean="0"/>
              <a:t>list($red, $blue, $green) = $colors;</a:t>
            </a:r>
          </a:p>
          <a:p>
            <a:pPr lvl="2">
              <a:buNone/>
            </a:pPr>
            <a:r>
              <a:rPr lang="en-US" sz="1200" dirty="0" smtClean="0"/>
              <a:t>?&gt;</a:t>
            </a:r>
          </a:p>
          <a:p>
            <a:pPr algn="just"/>
            <a:r>
              <a:rPr lang="en-US" sz="1600" dirty="0" smtClean="0"/>
              <a:t>Once the list() construct executes, $red, $blue, and $green will be assigned red, blue, and green, respectively.</a:t>
            </a:r>
          </a:p>
          <a:p>
            <a:r>
              <a:rPr lang="en-US" sz="1600" dirty="0" smtClean="0"/>
              <a:t>Building on the concept demonstrated in the previous example, you can imagine how the three prerequisite values might be returned from a function using list():</a:t>
            </a:r>
          </a:p>
          <a:p>
            <a:pPr lvl="1">
              <a:buNone/>
            </a:pPr>
            <a:r>
              <a:rPr lang="en-US" sz="1400" dirty="0" smtClean="0"/>
              <a:t>&lt;?</a:t>
            </a:r>
            <a:r>
              <a:rPr lang="en-US" sz="1400" dirty="0" err="1" smtClean="0"/>
              <a:t>php</a:t>
            </a:r>
            <a:endParaRPr lang="en-US" sz="1400" dirty="0" smtClean="0"/>
          </a:p>
          <a:p>
            <a:pPr lvl="1">
              <a:buNone/>
            </a:pPr>
            <a:r>
              <a:rPr lang="en-US" sz="1400" dirty="0" smtClean="0"/>
              <a:t>function </a:t>
            </a:r>
            <a:r>
              <a:rPr lang="en-US" sz="1400" dirty="0" err="1" smtClean="0"/>
              <a:t>retrieveUserProfile</a:t>
            </a:r>
            <a:r>
              <a:rPr lang="en-US" sz="1400" dirty="0" smtClean="0"/>
              <a:t>()	{</a:t>
            </a:r>
          </a:p>
          <a:p>
            <a:pPr lvl="1">
              <a:buNone/>
            </a:pPr>
            <a:r>
              <a:rPr lang="en-US" sz="1400" dirty="0" smtClean="0"/>
              <a:t>$user[] = "Jason";</a:t>
            </a:r>
          </a:p>
          <a:p>
            <a:pPr lvl="1">
              <a:buNone/>
            </a:pPr>
            <a:r>
              <a:rPr lang="en-US" sz="1400" dirty="0" smtClean="0"/>
              <a:t>$user[] = "jason@example.com";</a:t>
            </a:r>
          </a:p>
          <a:p>
            <a:pPr lvl="1">
              <a:buNone/>
            </a:pPr>
            <a:r>
              <a:rPr lang="en-US" sz="1400" dirty="0" smtClean="0"/>
              <a:t>$user[] = "English";</a:t>
            </a:r>
          </a:p>
          <a:p>
            <a:pPr lvl="1">
              <a:buNone/>
            </a:pPr>
            <a:r>
              <a:rPr lang="en-US" sz="1400" dirty="0" smtClean="0"/>
              <a:t>return $user;	}</a:t>
            </a:r>
          </a:p>
          <a:p>
            <a:pPr lvl="1">
              <a:buNone/>
            </a:pPr>
            <a:r>
              <a:rPr lang="en-US" sz="1400" dirty="0" smtClean="0"/>
              <a:t>list($name, $email, $language) = </a:t>
            </a:r>
            <a:r>
              <a:rPr lang="en-US" sz="1400" dirty="0" err="1" smtClean="0"/>
              <a:t>retrieveUserProfile</a:t>
            </a:r>
            <a:r>
              <a:rPr lang="en-US" sz="1400" dirty="0" smtClean="0"/>
              <a:t>();</a:t>
            </a:r>
          </a:p>
          <a:p>
            <a:pPr lvl="1">
              <a:buNone/>
            </a:pPr>
            <a:r>
              <a:rPr lang="en-US" sz="1400" dirty="0" smtClean="0"/>
              <a:t>echo "Name: $name, email: $email, language: $language";</a:t>
            </a:r>
          </a:p>
          <a:p>
            <a:pPr lvl="1">
              <a:buNone/>
            </a:pPr>
            <a:r>
              <a:rPr lang="en-US" sz="1400" dirty="0" smtClean="0"/>
              <a:t>?&gt;</a:t>
            </a:r>
            <a:endParaRPr lang="en-US" sz="1400" dirty="0"/>
          </a:p>
        </p:txBody>
      </p:sp>
      <p:sp>
        <p:nvSpPr>
          <p:cNvPr id="4" name="Rectangle 3"/>
          <p:cNvSpPr/>
          <p:nvPr/>
        </p:nvSpPr>
        <p:spPr>
          <a:xfrm>
            <a:off x="3111710" y="5770709"/>
            <a:ext cx="5791200" cy="646331"/>
          </a:xfrm>
          <a:prstGeom prst="rect">
            <a:avLst/>
          </a:prstGeom>
        </p:spPr>
        <p:txBody>
          <a:bodyPr wrap="square">
            <a:spAutoFit/>
          </a:bodyPr>
          <a:lstStyle/>
          <a:p>
            <a:r>
              <a:rPr lang="en-US" b="1" dirty="0" smtClean="0"/>
              <a:t>Output:</a:t>
            </a:r>
          </a:p>
          <a:p>
            <a:r>
              <a:rPr lang="en-US" dirty="0" smtClean="0"/>
              <a:t>Name: Jason, email: jason@example.com, language: English</a:t>
            </a:r>
            <a:endParaRPr lang="en-US"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Functions</a:t>
            </a:r>
            <a:endParaRPr lang="en-US" dirty="0"/>
          </a:p>
        </p:txBody>
      </p:sp>
      <p:sp>
        <p:nvSpPr>
          <p:cNvPr id="3" name="Content Placeholder 2"/>
          <p:cNvSpPr>
            <a:spLocks noGrp="1"/>
          </p:cNvSpPr>
          <p:nvPr>
            <p:ph idx="1"/>
          </p:nvPr>
        </p:nvSpPr>
        <p:spPr/>
        <p:txBody>
          <a:bodyPr>
            <a:normAutofit fontScale="62500" lnSpcReduction="20000"/>
          </a:bodyPr>
          <a:lstStyle/>
          <a:p>
            <a:pPr>
              <a:buNone/>
            </a:pPr>
            <a:r>
              <a:rPr lang="en-US" b="1" dirty="0" smtClean="0"/>
              <a:t>Recursive Functions</a:t>
            </a:r>
          </a:p>
          <a:p>
            <a:pPr lvl="3">
              <a:buNone/>
            </a:pPr>
            <a:r>
              <a:rPr lang="en-US" dirty="0" smtClean="0"/>
              <a:t>function </a:t>
            </a:r>
            <a:r>
              <a:rPr lang="en-US" dirty="0" err="1" smtClean="0"/>
              <a:t>amortizationTable</a:t>
            </a:r>
            <a:r>
              <a:rPr lang="en-US" dirty="0" smtClean="0"/>
              <a:t>($</a:t>
            </a:r>
            <a:r>
              <a:rPr lang="en-US" dirty="0" err="1" smtClean="0"/>
              <a:t>pNum</a:t>
            </a:r>
            <a:r>
              <a:rPr lang="en-US" dirty="0" smtClean="0"/>
              <a:t>, $</a:t>
            </a:r>
            <a:r>
              <a:rPr lang="en-US" dirty="0" err="1" smtClean="0"/>
              <a:t>periodicPayment</a:t>
            </a:r>
            <a:r>
              <a:rPr lang="en-US" dirty="0" smtClean="0"/>
              <a:t>, $balance, $</a:t>
            </a:r>
            <a:r>
              <a:rPr lang="en-US" dirty="0" err="1" smtClean="0"/>
              <a:t>monthlyInterest</a:t>
            </a:r>
            <a:r>
              <a:rPr lang="en-US" dirty="0" smtClean="0"/>
              <a:t>)	{</a:t>
            </a:r>
          </a:p>
          <a:p>
            <a:pPr lvl="3">
              <a:buNone/>
            </a:pPr>
            <a:r>
              <a:rPr lang="en-US" dirty="0" smtClean="0"/>
              <a:t>$</a:t>
            </a:r>
            <a:r>
              <a:rPr lang="en-US" dirty="0" err="1" smtClean="0"/>
              <a:t>paymentInterest</a:t>
            </a:r>
            <a:r>
              <a:rPr lang="en-US" dirty="0" smtClean="0"/>
              <a:t> = round($balance * $</a:t>
            </a:r>
            <a:r>
              <a:rPr lang="en-US" dirty="0" err="1" smtClean="0"/>
              <a:t>monthlyInterest</a:t>
            </a:r>
            <a:r>
              <a:rPr lang="en-US" dirty="0" smtClean="0"/>
              <a:t>, 2);</a:t>
            </a:r>
          </a:p>
          <a:p>
            <a:pPr lvl="3">
              <a:buNone/>
            </a:pPr>
            <a:r>
              <a:rPr lang="en-US" dirty="0" smtClean="0"/>
              <a:t>$</a:t>
            </a:r>
            <a:r>
              <a:rPr lang="en-US" dirty="0" err="1" smtClean="0"/>
              <a:t>paymentPrincipal</a:t>
            </a:r>
            <a:r>
              <a:rPr lang="en-US" dirty="0" smtClean="0"/>
              <a:t> = round($</a:t>
            </a:r>
            <a:r>
              <a:rPr lang="en-US" dirty="0" err="1" smtClean="0"/>
              <a:t>periodicPayment</a:t>
            </a:r>
            <a:r>
              <a:rPr lang="en-US" dirty="0" smtClean="0"/>
              <a:t> - $</a:t>
            </a:r>
            <a:r>
              <a:rPr lang="en-US" dirty="0" err="1" smtClean="0"/>
              <a:t>paymentInterest</a:t>
            </a:r>
            <a:r>
              <a:rPr lang="en-US" dirty="0" smtClean="0"/>
              <a:t>, 2);</a:t>
            </a:r>
          </a:p>
          <a:p>
            <a:pPr lvl="3">
              <a:buNone/>
            </a:pPr>
            <a:r>
              <a:rPr lang="en-US" dirty="0" smtClean="0"/>
              <a:t>$</a:t>
            </a:r>
            <a:r>
              <a:rPr lang="en-US" dirty="0" err="1" smtClean="0"/>
              <a:t>newBalance</a:t>
            </a:r>
            <a:r>
              <a:rPr lang="en-US" dirty="0" smtClean="0"/>
              <a:t> = round($balance - $</a:t>
            </a:r>
            <a:r>
              <a:rPr lang="en-US" dirty="0" err="1" smtClean="0"/>
              <a:t>paymentPrincipal</a:t>
            </a:r>
            <a:r>
              <a:rPr lang="en-US" dirty="0" smtClean="0"/>
              <a:t>, 2);</a:t>
            </a:r>
          </a:p>
          <a:p>
            <a:pPr lvl="3">
              <a:buNone/>
            </a:pPr>
            <a:r>
              <a:rPr lang="en-US" dirty="0" smtClean="0"/>
              <a:t>if ($</a:t>
            </a:r>
            <a:r>
              <a:rPr lang="en-US" dirty="0" err="1" smtClean="0"/>
              <a:t>newBalance</a:t>
            </a:r>
            <a:r>
              <a:rPr lang="en-US" dirty="0" smtClean="0"/>
              <a:t> &lt; $</a:t>
            </a:r>
            <a:r>
              <a:rPr lang="en-US" dirty="0" err="1" smtClean="0"/>
              <a:t>paymentPrincipal</a:t>
            </a:r>
            <a:r>
              <a:rPr lang="en-US" dirty="0" smtClean="0"/>
              <a:t>) {</a:t>
            </a:r>
          </a:p>
          <a:p>
            <a:pPr lvl="3">
              <a:buNone/>
            </a:pPr>
            <a:r>
              <a:rPr lang="en-US" dirty="0" smtClean="0"/>
              <a:t>$</a:t>
            </a:r>
            <a:r>
              <a:rPr lang="en-US" dirty="0" err="1" smtClean="0"/>
              <a:t>newBalance</a:t>
            </a:r>
            <a:r>
              <a:rPr lang="en-US" dirty="0" smtClean="0"/>
              <a:t> = 0;</a:t>
            </a:r>
          </a:p>
          <a:p>
            <a:pPr lvl="3">
              <a:buNone/>
            </a:pPr>
            <a:r>
              <a:rPr lang="en-US" dirty="0" smtClean="0"/>
              <a:t>}</a:t>
            </a:r>
          </a:p>
          <a:p>
            <a:pPr lvl="3">
              <a:buNone/>
            </a:pPr>
            <a:r>
              <a:rPr lang="en-US" dirty="0" err="1" smtClean="0"/>
              <a:t>printf</a:t>
            </a:r>
            <a:r>
              <a:rPr lang="en-US" dirty="0" smtClean="0"/>
              <a:t>("&lt;</a:t>
            </a:r>
            <a:r>
              <a:rPr lang="en-US" dirty="0" err="1" smtClean="0"/>
              <a:t>tr</a:t>
            </a:r>
            <a:r>
              <a:rPr lang="en-US" dirty="0" smtClean="0"/>
              <a:t>&gt;&lt;td&gt;%d&lt;/td&gt;", $</a:t>
            </a:r>
            <a:r>
              <a:rPr lang="en-US" dirty="0" err="1" smtClean="0"/>
              <a:t>pNum</a:t>
            </a:r>
            <a:r>
              <a:rPr lang="en-US" dirty="0" smtClean="0"/>
              <a:t>);</a:t>
            </a:r>
          </a:p>
          <a:p>
            <a:pPr lvl="3">
              <a:buNone/>
            </a:pPr>
            <a:r>
              <a:rPr lang="en-US" dirty="0" err="1" smtClean="0"/>
              <a:t>printf</a:t>
            </a:r>
            <a:r>
              <a:rPr lang="en-US" dirty="0" smtClean="0"/>
              <a:t>("&lt;td&gt;$%s&lt;/td&gt;", </a:t>
            </a:r>
            <a:r>
              <a:rPr lang="en-US" dirty="0" err="1" smtClean="0"/>
              <a:t>number_format</a:t>
            </a:r>
            <a:r>
              <a:rPr lang="en-US" dirty="0" smtClean="0"/>
              <a:t>($</a:t>
            </a:r>
            <a:r>
              <a:rPr lang="en-US" dirty="0" err="1" smtClean="0"/>
              <a:t>newBalance</a:t>
            </a:r>
            <a:r>
              <a:rPr lang="en-US" dirty="0" smtClean="0"/>
              <a:t>, 2));</a:t>
            </a:r>
          </a:p>
          <a:p>
            <a:pPr lvl="3">
              <a:buNone/>
            </a:pPr>
            <a:r>
              <a:rPr lang="en-US" dirty="0" err="1" smtClean="0"/>
              <a:t>printf</a:t>
            </a:r>
            <a:r>
              <a:rPr lang="en-US" dirty="0" smtClean="0"/>
              <a:t>("&lt;td&gt;$%s&lt;/td&gt;", </a:t>
            </a:r>
            <a:r>
              <a:rPr lang="en-US" dirty="0" err="1" smtClean="0"/>
              <a:t>number_format</a:t>
            </a:r>
            <a:r>
              <a:rPr lang="en-US" dirty="0" smtClean="0"/>
              <a:t>($</a:t>
            </a:r>
            <a:r>
              <a:rPr lang="en-US" dirty="0" err="1" smtClean="0"/>
              <a:t>periodicPayment</a:t>
            </a:r>
            <a:r>
              <a:rPr lang="en-US" dirty="0" smtClean="0"/>
              <a:t>, 2));</a:t>
            </a:r>
          </a:p>
          <a:p>
            <a:pPr lvl="3">
              <a:buNone/>
            </a:pPr>
            <a:r>
              <a:rPr lang="en-US" dirty="0" err="1" smtClean="0"/>
              <a:t>printf</a:t>
            </a:r>
            <a:r>
              <a:rPr lang="en-US" dirty="0" smtClean="0"/>
              <a:t>("&lt;td&gt;$%s&lt;/td&gt;", </a:t>
            </a:r>
            <a:r>
              <a:rPr lang="en-US" dirty="0" err="1" smtClean="0"/>
              <a:t>number_format</a:t>
            </a:r>
            <a:r>
              <a:rPr lang="en-US" dirty="0" smtClean="0"/>
              <a:t>($</a:t>
            </a:r>
            <a:r>
              <a:rPr lang="en-US" dirty="0" err="1" smtClean="0"/>
              <a:t>paymentPrincipal</a:t>
            </a:r>
            <a:r>
              <a:rPr lang="en-US" dirty="0" smtClean="0"/>
              <a:t>, 2));</a:t>
            </a:r>
          </a:p>
          <a:p>
            <a:pPr lvl="3">
              <a:buNone/>
            </a:pPr>
            <a:r>
              <a:rPr lang="en-US" dirty="0" err="1" smtClean="0"/>
              <a:t>printf</a:t>
            </a:r>
            <a:r>
              <a:rPr lang="en-US" dirty="0" smtClean="0"/>
              <a:t>("&lt;td&gt;$%s&lt;/td&gt;&lt;/</a:t>
            </a:r>
            <a:r>
              <a:rPr lang="en-US" dirty="0" err="1" smtClean="0"/>
              <a:t>tr</a:t>
            </a:r>
            <a:r>
              <a:rPr lang="en-US" dirty="0" smtClean="0"/>
              <a:t>&gt;", </a:t>
            </a:r>
            <a:r>
              <a:rPr lang="en-US" dirty="0" err="1" smtClean="0"/>
              <a:t>number_format</a:t>
            </a:r>
            <a:r>
              <a:rPr lang="en-US" dirty="0" smtClean="0"/>
              <a:t>($</a:t>
            </a:r>
            <a:r>
              <a:rPr lang="en-US" dirty="0" err="1" smtClean="0"/>
              <a:t>paymentInterest</a:t>
            </a:r>
            <a:r>
              <a:rPr lang="en-US" dirty="0" smtClean="0"/>
              <a:t>, 2));</a:t>
            </a:r>
          </a:p>
          <a:p>
            <a:pPr lvl="3">
              <a:buNone/>
            </a:pPr>
            <a:r>
              <a:rPr lang="en-US" dirty="0" smtClean="0"/>
              <a:t># If balance not yet zero, recursively call </a:t>
            </a:r>
            <a:r>
              <a:rPr lang="en-US" dirty="0" err="1" smtClean="0"/>
              <a:t>amortizationTable</a:t>
            </a:r>
            <a:r>
              <a:rPr lang="en-US" dirty="0" smtClean="0"/>
              <a:t>()</a:t>
            </a:r>
          </a:p>
          <a:p>
            <a:pPr lvl="3">
              <a:buNone/>
            </a:pPr>
            <a:r>
              <a:rPr lang="en-US" dirty="0" smtClean="0"/>
              <a:t>if ($</a:t>
            </a:r>
            <a:r>
              <a:rPr lang="en-US" dirty="0" err="1" smtClean="0"/>
              <a:t>newBalance</a:t>
            </a:r>
            <a:r>
              <a:rPr lang="en-US" dirty="0" smtClean="0"/>
              <a:t> &gt; 0) {</a:t>
            </a:r>
          </a:p>
          <a:p>
            <a:pPr lvl="3">
              <a:buNone/>
            </a:pPr>
            <a:r>
              <a:rPr lang="en-US" dirty="0" smtClean="0"/>
              <a:t>$</a:t>
            </a:r>
            <a:r>
              <a:rPr lang="en-US" dirty="0" err="1" smtClean="0"/>
              <a:t>pNum</a:t>
            </a:r>
            <a:r>
              <a:rPr lang="en-US" dirty="0" smtClean="0"/>
              <a:t>++;</a:t>
            </a:r>
          </a:p>
          <a:p>
            <a:pPr lvl="3">
              <a:buNone/>
            </a:pPr>
            <a:r>
              <a:rPr lang="en-US" dirty="0" err="1" smtClean="0"/>
              <a:t>amortizationTable</a:t>
            </a:r>
            <a:r>
              <a:rPr lang="en-US" dirty="0" smtClean="0"/>
              <a:t>($</a:t>
            </a:r>
            <a:r>
              <a:rPr lang="en-US" dirty="0" err="1" smtClean="0"/>
              <a:t>pNum</a:t>
            </a:r>
            <a:r>
              <a:rPr lang="en-US" dirty="0" smtClean="0"/>
              <a:t>, $</a:t>
            </a:r>
            <a:r>
              <a:rPr lang="en-US" dirty="0" err="1" smtClean="0"/>
              <a:t>periodicPayment</a:t>
            </a:r>
            <a:r>
              <a:rPr lang="en-US" dirty="0" smtClean="0"/>
              <a:t>, $</a:t>
            </a:r>
            <a:r>
              <a:rPr lang="en-US" dirty="0" err="1" smtClean="0"/>
              <a:t>newBalance</a:t>
            </a:r>
            <a:r>
              <a:rPr lang="en-US" dirty="0" smtClean="0"/>
              <a:t>, $</a:t>
            </a:r>
            <a:r>
              <a:rPr lang="en-US" dirty="0" err="1" smtClean="0"/>
              <a:t>monthlyInterest</a:t>
            </a:r>
            <a:r>
              <a:rPr lang="en-US" dirty="0" smtClean="0"/>
              <a:t>);</a:t>
            </a:r>
          </a:p>
          <a:p>
            <a:pPr lvl="3">
              <a:buNone/>
            </a:pPr>
            <a:r>
              <a:rPr lang="en-US" dirty="0" smtClean="0"/>
              <a:t>} </a:t>
            </a:r>
          </a:p>
          <a:p>
            <a:pPr lvl="3">
              <a:buNone/>
            </a:pPr>
            <a:r>
              <a:rPr lang="en-US" dirty="0" smtClean="0"/>
              <a:t>else {</a:t>
            </a:r>
          </a:p>
          <a:p>
            <a:pPr lvl="3">
              <a:buNone/>
            </a:pPr>
            <a:r>
              <a:rPr lang="en-US" dirty="0" smtClean="0"/>
              <a:t>return 0;</a:t>
            </a:r>
          </a:p>
          <a:p>
            <a:pPr lvl="3">
              <a:buNone/>
            </a:pPr>
            <a:r>
              <a:rPr lang="en-US" dirty="0" smtClean="0"/>
              <a:t>}</a:t>
            </a:r>
          </a:p>
          <a:p>
            <a:pPr lvl="3">
              <a:buNone/>
            </a:pPr>
            <a:r>
              <a:rPr lang="en-US" dirty="0" smtClean="0"/>
              <a:t>}</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821</TotalTime>
  <Words>9322</Words>
  <Application>Microsoft Office PowerPoint</Application>
  <PresentationFormat>On-screen Show (4:3)</PresentationFormat>
  <Paragraphs>1566</Paragraphs>
  <Slides>143</Slides>
  <Notes>0</Notes>
  <HiddenSlides>1</HiddenSlides>
  <MMClips>0</MMClips>
  <ScaleCrop>false</ScaleCrop>
  <HeadingPairs>
    <vt:vector size="4" baseType="variant">
      <vt:variant>
        <vt:lpstr>Theme</vt:lpstr>
      </vt:variant>
      <vt:variant>
        <vt:i4>1</vt:i4>
      </vt:variant>
      <vt:variant>
        <vt:lpstr>Slide Titles</vt:lpstr>
      </vt:variant>
      <vt:variant>
        <vt:i4>143</vt:i4>
      </vt:variant>
    </vt:vector>
  </HeadingPairs>
  <TitlesOfParts>
    <vt:vector size="144" baseType="lpstr">
      <vt:lpstr>Office Theme</vt:lpstr>
      <vt:lpstr>UNIT-III</vt:lpstr>
      <vt:lpstr>Slide 2</vt:lpstr>
      <vt:lpstr>Slide 3</vt:lpstr>
      <vt:lpstr>Slide 4</vt:lpstr>
      <vt:lpstr>Slide 5</vt:lpstr>
      <vt:lpstr>Slide 6</vt:lpstr>
      <vt:lpstr>Slide 7</vt:lpstr>
      <vt:lpstr>Slide 8</vt:lpstr>
      <vt:lpstr>Slide 9</vt:lpstr>
      <vt:lpstr>Slide 10</vt:lpstr>
      <vt:lpstr>Data Types</vt:lpstr>
      <vt:lpstr>Data Types</vt:lpstr>
      <vt:lpstr>Data Types</vt:lpstr>
      <vt:lpstr>Data Types</vt:lpstr>
      <vt:lpstr>Data Types</vt:lpstr>
      <vt:lpstr>Data Types</vt:lpstr>
      <vt:lpstr>Data Types</vt:lpstr>
      <vt:lpstr>Data Types</vt:lpstr>
      <vt:lpstr>Data Types</vt:lpstr>
      <vt:lpstr>PHP’s Supported Data types</vt:lpstr>
      <vt:lpstr>Converting Between Data types Using Type Casting</vt:lpstr>
      <vt:lpstr>Constants</vt:lpstr>
      <vt:lpstr>Constants</vt:lpstr>
      <vt:lpstr>Constants</vt:lpstr>
      <vt:lpstr>PHP Operators</vt:lpstr>
      <vt:lpstr>PHP Operators</vt:lpstr>
      <vt:lpstr>PHP Operators</vt:lpstr>
      <vt:lpstr>PHP Operators</vt:lpstr>
      <vt:lpstr>PHP Operators</vt:lpstr>
      <vt:lpstr>PHP Operators</vt:lpstr>
      <vt:lpstr>PHP Operators</vt:lpstr>
      <vt:lpstr>PHP Operators</vt:lpstr>
      <vt:lpstr>Sample PHP Programs</vt:lpstr>
      <vt:lpstr>Example-1</vt:lpstr>
      <vt:lpstr>Example-1</vt:lpstr>
      <vt:lpstr>Example</vt:lpstr>
      <vt:lpstr>Example</vt:lpstr>
      <vt:lpstr>Example</vt:lpstr>
      <vt:lpstr>Example</vt:lpstr>
      <vt:lpstr>Example</vt:lpstr>
      <vt:lpstr>Example</vt:lpstr>
      <vt:lpstr>Example</vt:lpstr>
      <vt:lpstr>Conditional Statements</vt:lpstr>
      <vt:lpstr>Conditional Statements</vt:lpstr>
      <vt:lpstr>Conditional Statements</vt:lpstr>
      <vt:lpstr>Switch Statement</vt:lpstr>
      <vt:lpstr>Loops</vt:lpstr>
      <vt:lpstr>Loops</vt:lpstr>
      <vt:lpstr>Loops</vt:lpstr>
      <vt:lpstr>Arrays</vt:lpstr>
      <vt:lpstr>Arrays</vt:lpstr>
      <vt:lpstr>Arrays</vt:lpstr>
      <vt:lpstr>Arrays</vt:lpstr>
      <vt:lpstr>Arrays</vt:lpstr>
      <vt:lpstr>Arrays</vt:lpstr>
      <vt:lpstr>Arrays</vt:lpstr>
      <vt:lpstr>JavaScript Regular Expressions</vt:lpstr>
      <vt:lpstr>Slide 58</vt:lpstr>
      <vt:lpstr>Slide 59</vt:lpstr>
      <vt:lpstr>User name check with regular expression</vt:lpstr>
      <vt:lpstr>Check hexadecimal color codes with regular expression</vt:lpstr>
      <vt:lpstr>Email check with regular expression </vt:lpstr>
      <vt:lpstr>PHP Regular Expressions</vt:lpstr>
      <vt:lpstr>PHP Regular Expressions</vt:lpstr>
      <vt:lpstr>PHP Regular Expressions</vt:lpstr>
      <vt:lpstr>PHP Regular Expressions</vt:lpstr>
      <vt:lpstr>PHP Regular Expressions</vt:lpstr>
      <vt:lpstr>PHP Regular Expressions</vt:lpstr>
      <vt:lpstr>String Interpolation</vt:lpstr>
      <vt:lpstr>String Interpolation</vt:lpstr>
      <vt:lpstr>String Interpolation</vt:lpstr>
      <vt:lpstr>String Interpolation</vt:lpstr>
      <vt:lpstr>String Interpolation</vt:lpstr>
      <vt:lpstr>Control Structures</vt:lpstr>
      <vt:lpstr>Control Structures</vt:lpstr>
      <vt:lpstr>Control Structures</vt:lpstr>
      <vt:lpstr>Control Structures</vt:lpstr>
      <vt:lpstr>Control Structures</vt:lpstr>
      <vt:lpstr>Control Structures</vt:lpstr>
      <vt:lpstr>Control Structures</vt:lpstr>
      <vt:lpstr>Control Structures</vt:lpstr>
      <vt:lpstr>Control Structures</vt:lpstr>
      <vt:lpstr>Control Structures</vt:lpstr>
      <vt:lpstr>Control Structures</vt:lpstr>
      <vt:lpstr>Control Structures</vt:lpstr>
      <vt:lpstr>Control Structures</vt:lpstr>
      <vt:lpstr>Control Structures</vt:lpstr>
      <vt:lpstr>Control Structures</vt:lpstr>
      <vt:lpstr>Functions</vt:lpstr>
      <vt:lpstr>Functions</vt:lpstr>
      <vt:lpstr>Functions</vt:lpstr>
      <vt:lpstr>Functions</vt:lpstr>
      <vt:lpstr>Functions</vt:lpstr>
      <vt:lpstr>Functions</vt:lpstr>
      <vt:lpstr>Functions</vt:lpstr>
      <vt:lpstr>Functions</vt:lpstr>
      <vt:lpstr>Functions</vt:lpstr>
      <vt:lpstr>Functions</vt:lpstr>
      <vt:lpstr>Functions</vt:lpstr>
      <vt:lpstr>Functions</vt:lpstr>
      <vt:lpstr>Functions</vt:lpstr>
      <vt:lpstr>Arrays</vt:lpstr>
      <vt:lpstr>Arrays</vt:lpstr>
      <vt:lpstr>Arrays</vt:lpstr>
      <vt:lpstr>Arrays</vt:lpstr>
      <vt:lpstr>Arrays</vt:lpstr>
      <vt:lpstr>Arrays</vt:lpstr>
      <vt:lpstr>Arrays</vt:lpstr>
      <vt:lpstr>Arrays</vt:lpstr>
      <vt:lpstr>Arrays</vt:lpstr>
      <vt:lpstr>Arrays</vt:lpstr>
      <vt:lpstr>Arrays</vt:lpstr>
      <vt:lpstr>Arrays</vt:lpstr>
      <vt:lpstr>Arrays</vt:lpstr>
      <vt:lpstr>Arrays</vt:lpstr>
      <vt:lpstr>Arrays - Traversing Arrays</vt:lpstr>
      <vt:lpstr>Arrays - Traversing Arrays</vt:lpstr>
      <vt:lpstr>Embedding PHP Code in Web Pages</vt:lpstr>
      <vt:lpstr>Slide 119</vt:lpstr>
      <vt:lpstr>Embedding PHP Code in Web Pages</vt:lpstr>
      <vt:lpstr>Embedding PHP Code in Web Pages</vt:lpstr>
      <vt:lpstr>Embedding PHP Code in Web Pages</vt:lpstr>
      <vt:lpstr>Embedding PHP Code in Web Pages</vt:lpstr>
      <vt:lpstr>Object Oriented PHP</vt:lpstr>
      <vt:lpstr>Object Oriented PHP</vt:lpstr>
      <vt:lpstr>Object Oriented PHP</vt:lpstr>
      <vt:lpstr>Object Oriented PHP</vt:lpstr>
      <vt:lpstr>Object Oriented PHP</vt:lpstr>
      <vt:lpstr>Object Oriented PHP</vt:lpstr>
      <vt:lpstr>Object Oriented PHP</vt:lpstr>
      <vt:lpstr>Object Oriented PHP</vt:lpstr>
      <vt:lpstr>Object Oriented PHP</vt:lpstr>
      <vt:lpstr>Object Oriented PHP</vt:lpstr>
      <vt:lpstr>Object Oriented PHP</vt:lpstr>
      <vt:lpstr>Object Oriented PHP</vt:lpstr>
      <vt:lpstr>Object Oriented PHP</vt:lpstr>
      <vt:lpstr>Object Oriented PHP</vt:lpstr>
      <vt:lpstr>Object Oriented PHP</vt:lpstr>
      <vt:lpstr>Object Oriented PHP</vt:lpstr>
      <vt:lpstr>Object Oriented PHP</vt:lpstr>
      <vt:lpstr>Object Oriented PHP</vt:lpstr>
      <vt:lpstr>Object Oriented PHP</vt:lpstr>
      <vt:lpstr>Object Oriented PHP</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UNIT-II</dc:title>
  <dc:creator>Jayakrishna</dc:creator>
  <cp:lastModifiedBy>JK</cp:lastModifiedBy>
  <cp:revision>569</cp:revision>
  <dcterms:created xsi:type="dcterms:W3CDTF">2012-05-24T07:42:48Z</dcterms:created>
  <dcterms:modified xsi:type="dcterms:W3CDTF">2017-04-24T15:49:27Z</dcterms:modified>
</cp:coreProperties>
</file>