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78" r:id="rId5"/>
    <p:sldId id="260" r:id="rId6"/>
    <p:sldId id="261" r:id="rId7"/>
    <p:sldId id="27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akrishna"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0502" autoAdjust="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CCF0A8-851E-4D69-B52C-4D724519D527}" type="datetimeFigureOut">
              <a:rPr lang="en-US" smtClean="0"/>
              <a:pPr/>
              <a:t>24/4/2017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0347D-A29C-4258-BC9A-B4AD508050E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Rasmus Lerdorf is an</a:t>
            </a:r>
            <a:r>
              <a:rPr lang="en-US" baseline="0" dirty="0" smtClean="0"/>
              <a:t> independent software development contractor.</a:t>
            </a:r>
          </a:p>
          <a:p>
            <a:pPr marL="228600" indent="-228600">
              <a:buAutoNum type="arabicPeriod"/>
            </a:pPr>
            <a:r>
              <a:rPr lang="en-US" baseline="0" dirty="0" smtClean="0"/>
              <a:t>Perl/CGI script performs two tasks logging visitors information and displaying the count of visitors to the web page.</a:t>
            </a:r>
          </a:p>
          <a:p>
            <a:pPr marL="228600" indent="-228600">
              <a:buAutoNum type="arabicPeriod"/>
            </a:pPr>
            <a:r>
              <a:rPr lang="en-US" baseline="0" dirty="0" smtClean="0"/>
              <a:t>Zend </a:t>
            </a:r>
            <a:r>
              <a:rPr lang="en-US" baseline="0" dirty="0" smtClean="0">
                <a:sym typeface="Wingdings" pitchFamily="2" charset="2"/>
              </a:rPr>
              <a:t> name of two core developers namely Zeev Suraski and Andi Gutmans. </a:t>
            </a:r>
          </a:p>
          <a:p>
            <a:pPr marL="228600" indent="-228600">
              <a:buAutoNum type="arabicPeriod"/>
            </a:pPr>
            <a:r>
              <a:rPr lang="en-US" baseline="0" dirty="0" smtClean="0">
                <a:sym typeface="Wingdings" pitchFamily="2" charset="2"/>
              </a:rPr>
              <a:t>Encryption  </a:t>
            </a:r>
            <a:r>
              <a:rPr lang="en-US" sz="1200" kern="1200" baseline="0" dirty="0" smtClean="0">
                <a:solidFill>
                  <a:schemeClr val="tx1"/>
                </a:solidFill>
                <a:latin typeface="+mn-lt"/>
                <a:ea typeface="+mn-ea"/>
                <a:cs typeface="+mn-cs"/>
              </a:rPr>
              <a:t>offering users both full and hash encryption using encryption algorithms including Blowfish, MD5, SHA1, and TripleDES.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9E0347D-A29C-4258-BC9A-B4AD508050E9}"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E0347D-A29C-4258-BC9A-B4AD508050E9}"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dirty="0" smtClean="0"/>
              <a:t>including the network domain, the server name, and the administrator’s e-mail address. If you know this information, fill it in now; otherwise, just enter </a:t>
            </a:r>
            <a:r>
              <a:rPr lang="en-US" sz="1200" i="1" dirty="0" smtClean="0"/>
              <a:t>localhost</a:t>
            </a:r>
            <a:r>
              <a:rPr lang="en-US" sz="1200" dirty="0" smtClean="0"/>
              <a:t> for the first two items and put in any e-mail address for the last. You can always change this information later in the </a:t>
            </a:r>
            <a:r>
              <a:rPr lang="en-US" sz="1200" i="1" dirty="0" smtClean="0"/>
              <a:t>httpd.conf</a:t>
            </a:r>
            <a:r>
              <a:rPr lang="en-US" sz="1200" dirty="0" smtClean="0"/>
              <a:t> file.</a:t>
            </a:r>
          </a:p>
          <a:p>
            <a:pPr marL="228600" indent="-228600">
              <a:buAutoNum type="arabicPeriod"/>
            </a:pPr>
            <a:r>
              <a:rPr lang="en-US" sz="1200" dirty="0" smtClean="0"/>
              <a:t> If you want Apache to automatically start with the operating system, which is recommended, then choose to install Apache as a service for all users.</a:t>
            </a:r>
            <a:endParaRPr lang="en-US" dirty="0"/>
          </a:p>
        </p:txBody>
      </p:sp>
      <p:sp>
        <p:nvSpPr>
          <p:cNvPr id="4" name="Slide Number Placeholder 3"/>
          <p:cNvSpPr>
            <a:spLocks noGrp="1"/>
          </p:cNvSpPr>
          <p:nvPr>
            <p:ph type="sldNum" sz="quarter" idx="10"/>
          </p:nvPr>
        </p:nvSpPr>
        <p:spPr/>
        <p:txBody>
          <a:bodyPr/>
          <a:lstStyle/>
          <a:p>
            <a:fld id="{E9E0347D-A29C-4258-BC9A-B4AD508050E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41177-A577-4638-9E8D-163160342C18}" type="datetimeFigureOut">
              <a:rPr lang="en-US" smtClean="0"/>
              <a:pPr/>
              <a:t>24/4/2017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2CDE1-D8E6-45B8-A1EB-D3892E01A8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2000"/>
            <a:lum/>
          </a:blip>
          <a:srcRect/>
          <a:stretch>
            <a:fillRect l="3000" t="28000" r="1000" b="4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41177-A577-4638-9E8D-163160342C18}" type="datetimeFigureOut">
              <a:rPr lang="en-US" smtClean="0"/>
              <a:pPr/>
              <a:t>24/4/2017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2CDE1-D8E6-45B8-A1EB-D3892E01A8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UNIT-III</a:t>
            </a:r>
            <a:endParaRPr lang="en-US" dirty="0"/>
          </a:p>
        </p:txBody>
      </p:sp>
      <p:sp>
        <p:nvSpPr>
          <p:cNvPr id="3" name="Subtitle 2"/>
          <p:cNvSpPr>
            <a:spLocks noGrp="1"/>
          </p:cNvSpPr>
          <p:nvPr>
            <p:ph type="subTitle" idx="1"/>
          </p:nvPr>
        </p:nvSpPr>
        <p:spPr/>
        <p:txBody>
          <a:bodyPr>
            <a:normAutofit fontScale="85000" lnSpcReduction="20000"/>
          </a:bodyPr>
          <a:lstStyle/>
          <a:p>
            <a:pPr algn="just"/>
            <a:r>
              <a:rPr lang="en-US" dirty="0" smtClean="0"/>
              <a:t>Introduction to PHP: The Problems with other technologies (Servlets and JSP), Downloading, installing, configuring PHP, Programming in a Web environment and The anatomy of a PHP Page.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lgn="just"/>
            <a:r>
              <a:rPr lang="en-US" sz="2100" dirty="0" smtClean="0"/>
              <a:t>Unzip the PHP Package, placing the contents in to c:\php6\.</a:t>
            </a:r>
          </a:p>
          <a:p>
            <a:pPr algn="just"/>
            <a:r>
              <a:rPr lang="en-US" sz="2100" dirty="0" smtClean="0"/>
              <a:t>Navigate to the c:\apache2\conf and open httpd.conf for editing.</a:t>
            </a:r>
          </a:p>
          <a:p>
            <a:pPr algn="just"/>
            <a:r>
              <a:rPr lang="en-US" sz="2100" dirty="0" smtClean="0"/>
              <a:t>Now add the following three lines to the httpd.conf file. Consider adding them directly below the block of </a:t>
            </a:r>
            <a:r>
              <a:rPr lang="en-US" sz="2100" i="1" dirty="0" smtClean="0"/>
              <a:t>LoadModule</a:t>
            </a:r>
            <a:r>
              <a:rPr lang="en-US" sz="2100" dirty="0" smtClean="0"/>
              <a:t> entries located in the bottom of the Global Environment section:</a:t>
            </a:r>
          </a:p>
          <a:p>
            <a:pPr algn="just">
              <a:buNone/>
            </a:pPr>
            <a:r>
              <a:rPr lang="en-US" sz="2100" dirty="0" smtClean="0"/>
              <a:t>	LoadModule php6_module c:/php6/php6apache2.dll</a:t>
            </a:r>
          </a:p>
          <a:p>
            <a:pPr algn="just">
              <a:buNone/>
            </a:pPr>
            <a:r>
              <a:rPr lang="en-US" sz="2100" dirty="0" smtClean="0"/>
              <a:t>	AddType application/x-httpd-php .php</a:t>
            </a:r>
          </a:p>
          <a:p>
            <a:pPr algn="just">
              <a:buNone/>
            </a:pPr>
            <a:r>
              <a:rPr lang="en-US" sz="2100" dirty="0" smtClean="0"/>
              <a:t>	PHPIniDir “c:\php6”</a:t>
            </a:r>
          </a:p>
          <a:p>
            <a:pPr algn="just"/>
            <a:r>
              <a:rPr lang="en-US" sz="2100" dirty="0" smtClean="0"/>
              <a:t>Rename the </a:t>
            </a:r>
            <a:r>
              <a:rPr lang="en-US" sz="2100" i="1" dirty="0" smtClean="0"/>
              <a:t>php.ini-dist</a:t>
            </a:r>
            <a:r>
              <a:rPr lang="en-US" sz="2100" dirty="0" smtClean="0"/>
              <a:t> file to </a:t>
            </a:r>
            <a:r>
              <a:rPr lang="en-US" sz="2100" i="1" dirty="0" smtClean="0"/>
              <a:t>php.ini</a:t>
            </a:r>
            <a:r>
              <a:rPr lang="en-US" sz="2100" dirty="0" smtClean="0"/>
              <a:t> and save it to the c:\php6 directory.</a:t>
            </a:r>
          </a:p>
          <a:p>
            <a:pPr algn="just"/>
            <a:r>
              <a:rPr lang="en-US" sz="2100" dirty="0" smtClean="0"/>
              <a:t>If you are using windows Platform (NT, 2000, XP or vista) navigate to start </a:t>
            </a:r>
            <a:r>
              <a:rPr lang="en-US" sz="2100" dirty="0" smtClean="0">
                <a:sym typeface="Wingdings" pitchFamily="2" charset="2"/>
              </a:rPr>
              <a:t> settings  control panel  Administrative Tools Services.</a:t>
            </a:r>
          </a:p>
          <a:p>
            <a:pPr algn="just"/>
            <a:r>
              <a:rPr lang="en-US" sz="2100" dirty="0" smtClean="0"/>
              <a:t>Locate Apache in the list and make sure that it is started.</a:t>
            </a:r>
          </a:p>
          <a:p>
            <a:pPr algn="just"/>
            <a:r>
              <a:rPr lang="en-US" sz="2100" dirty="0" smtClean="0"/>
              <a:t>If it is not started, highlight the label and click Start the Service, located to the left of the label. If it is started, highlight the label and click Restart the Service, so that the changes made to the httpd.conf file take effect.</a:t>
            </a:r>
          </a:p>
          <a:p>
            <a:pPr algn="just"/>
            <a:r>
              <a:rPr lang="en-US" sz="2100" dirty="0" smtClean="0"/>
              <a:t>Ensure that the startup type for apache is automatic choosing the properties by right clicking on it(apache).</a:t>
            </a:r>
            <a:endParaRPr lang="en-US" sz="2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lgn="just">
              <a:buNone/>
            </a:pPr>
            <a:r>
              <a:rPr lang="en-US" sz="2100" dirty="0" smtClean="0"/>
              <a:t>	IIS</a:t>
            </a:r>
          </a:p>
          <a:p>
            <a:pPr algn="just"/>
            <a:r>
              <a:rPr lang="en-US" sz="2100" dirty="0" smtClean="0"/>
              <a:t>In order to take advantage of FastCGI, you’ll need to install IIS version 5.1 or greater.</a:t>
            </a:r>
          </a:p>
          <a:p>
            <a:pPr algn="just"/>
            <a:r>
              <a:rPr lang="en-US" sz="2100" dirty="0" smtClean="0"/>
              <a:t>IIS 5.1 is available for win 2000 professional, win 2000 server, XP professional. </a:t>
            </a:r>
          </a:p>
          <a:p>
            <a:pPr algn="just"/>
            <a:r>
              <a:rPr lang="en-US" sz="2100" dirty="0" smtClean="0"/>
              <a:t>To verify IIS is installed , go to Start </a:t>
            </a:r>
            <a:r>
              <a:rPr lang="en-US" sz="2100" dirty="0" smtClean="0">
                <a:sym typeface="Wingdings" pitchFamily="2" charset="2"/>
              </a:rPr>
              <a:t> Run and execute the “inetmgr” command at the prompt.</a:t>
            </a:r>
          </a:p>
          <a:p>
            <a:pPr algn="just"/>
            <a:r>
              <a:rPr lang="en-US" sz="2100" dirty="0" smtClean="0">
                <a:sym typeface="Wingdings" pitchFamily="2" charset="2"/>
              </a:rPr>
              <a:t>If not installed, insert the Windows XP Professional CD into the CD-ROM drive and navigate to start  control panel  add/remove programs and select add/remove windows components. </a:t>
            </a:r>
          </a:p>
          <a:p>
            <a:pPr algn="just"/>
            <a:r>
              <a:rPr lang="en-US" sz="2100" dirty="0" smtClean="0">
                <a:sym typeface="Wingdings" pitchFamily="2" charset="2"/>
              </a:rPr>
              <a:t>From here check the box next to the IIS and click next then click ok.</a:t>
            </a:r>
          </a:p>
          <a:p>
            <a:pPr algn="just"/>
            <a:r>
              <a:rPr lang="en-US" sz="2100" dirty="0" smtClean="0">
                <a:sym typeface="Wingdings" pitchFamily="2" charset="2"/>
              </a:rPr>
              <a:t>To Install IIS7(win vista)  - go to Start Settings Control Panel  Programs and Features and click the link “Turn Windows Features On and Off”. (</a:t>
            </a:r>
            <a:r>
              <a:rPr lang="en-US" sz="2100" dirty="0" smtClean="0">
                <a:sym typeface="Wingdings" pitchFamily="2" charset="2"/>
                <a:hlinkClick r:id="rId2" action="ppaction://hlinksldjump"/>
              </a:rPr>
              <a:t>fig:-1</a:t>
            </a:r>
            <a:r>
              <a:rPr lang="en-US" sz="2100" dirty="0" smtClean="0">
                <a:sym typeface="Wingdings" pitchFamily="2" charset="2"/>
              </a:rPr>
              <a:t>)</a:t>
            </a:r>
          </a:p>
          <a:p>
            <a:pPr algn="just"/>
            <a:r>
              <a:rPr lang="en-US" sz="2100" dirty="0" smtClean="0">
                <a:sym typeface="Wingdings" pitchFamily="2" charset="2"/>
              </a:rPr>
              <a:t>Once the installation is complete restart the os.</a:t>
            </a:r>
          </a:p>
          <a:p>
            <a:pPr algn="just"/>
            <a:r>
              <a:rPr lang="en-US" sz="2100" dirty="0" smtClean="0">
                <a:sym typeface="Wingdings" pitchFamily="2" charset="2"/>
              </a:rPr>
              <a:t>Configure the Fast CGI to manage PHP processes by navigating to start  run and then type </a:t>
            </a:r>
            <a:r>
              <a:rPr lang="en-US" sz="2100" i="1" dirty="0" smtClean="0">
                <a:sym typeface="Wingdings" pitchFamily="2" charset="2"/>
              </a:rPr>
              <a:t>inetmgr </a:t>
            </a:r>
            <a:r>
              <a:rPr lang="en-US" sz="2100" dirty="0" smtClean="0">
                <a:sym typeface="Wingdings" pitchFamily="2" charset="2"/>
              </a:rPr>
              <a:t>and press enter button.</a:t>
            </a:r>
          </a:p>
          <a:p>
            <a:pPr algn="just"/>
            <a:r>
              <a:rPr lang="en-US" sz="2100" dirty="0" smtClean="0">
                <a:sym typeface="Wingdings" pitchFamily="2" charset="2"/>
              </a:rPr>
              <a:t>Click on add module mapping after clicking on the handler mapping and enter the details as shown in </a:t>
            </a:r>
            <a:r>
              <a:rPr lang="en-US" sz="2100" dirty="0" smtClean="0">
                <a:sym typeface="Wingdings" pitchFamily="2" charset="2"/>
                <a:hlinkClick r:id="rId3" action="ppaction://hlinksldjump"/>
              </a:rPr>
              <a:t>fig-2</a:t>
            </a:r>
            <a:endParaRPr lang="en-US" sz="2100" dirty="0" smtClean="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2209800" y="304800"/>
            <a:ext cx="4343400" cy="5562600"/>
          </a:xfrm>
          <a:prstGeom prst="rect">
            <a:avLst/>
          </a:prstGeom>
          <a:noFill/>
          <a:ln w="9525">
            <a:noFill/>
            <a:miter lim="800000"/>
            <a:headEnd/>
            <a:tailEnd/>
          </a:ln>
        </p:spPr>
      </p:pic>
      <p:sp>
        <p:nvSpPr>
          <p:cNvPr id="5" name="TextBox 4"/>
          <p:cNvSpPr txBox="1"/>
          <p:nvPr/>
        </p:nvSpPr>
        <p:spPr>
          <a:xfrm>
            <a:off x="7315200" y="6324600"/>
            <a:ext cx="1447800" cy="369332"/>
          </a:xfrm>
          <a:prstGeom prst="rect">
            <a:avLst/>
          </a:prstGeom>
          <a:noFill/>
        </p:spPr>
        <p:txBody>
          <a:bodyPr wrap="square" rtlCol="0">
            <a:spAutoFit/>
          </a:bodyPr>
          <a:lstStyle/>
          <a:p>
            <a:pPr algn="ctr"/>
            <a:r>
              <a:rPr lang="en-US" dirty="0" smtClean="0">
                <a:hlinkClick r:id="rId3" action="ppaction://hlinksldjump"/>
              </a:rPr>
              <a:t>Back</a:t>
            </a:r>
            <a:endParaRPr lang="en-US" dirty="0"/>
          </a:p>
        </p:txBody>
      </p:sp>
      <p:sp>
        <p:nvSpPr>
          <p:cNvPr id="6" name="TextBox 5"/>
          <p:cNvSpPr txBox="1"/>
          <p:nvPr/>
        </p:nvSpPr>
        <p:spPr>
          <a:xfrm>
            <a:off x="6858000" y="990600"/>
            <a:ext cx="1828800" cy="646331"/>
          </a:xfrm>
          <a:prstGeom prst="rect">
            <a:avLst/>
          </a:prstGeom>
          <a:noFill/>
        </p:spPr>
        <p:txBody>
          <a:bodyPr wrap="square" rtlCol="0">
            <a:spAutoFit/>
          </a:bodyPr>
          <a:lstStyle/>
          <a:p>
            <a:pPr algn="ctr"/>
            <a:r>
              <a:rPr lang="en-US" dirty="0" smtClean="0"/>
              <a:t>Fig:-1 Enabling IIS on vista</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33400" y="152400"/>
            <a:ext cx="8077200" cy="5895975"/>
          </a:xfrm>
          <a:prstGeom prst="rect">
            <a:avLst/>
          </a:prstGeom>
          <a:noFill/>
          <a:ln w="9525">
            <a:noFill/>
            <a:miter lim="800000"/>
            <a:headEnd/>
            <a:tailEnd/>
          </a:ln>
        </p:spPr>
      </p:pic>
      <p:sp>
        <p:nvSpPr>
          <p:cNvPr id="4" name="TextBox 3"/>
          <p:cNvSpPr txBox="1"/>
          <p:nvPr/>
        </p:nvSpPr>
        <p:spPr>
          <a:xfrm>
            <a:off x="7620000" y="6324600"/>
            <a:ext cx="990600" cy="369332"/>
          </a:xfrm>
          <a:prstGeom prst="rect">
            <a:avLst/>
          </a:prstGeom>
          <a:noFill/>
        </p:spPr>
        <p:txBody>
          <a:bodyPr wrap="square" rtlCol="0">
            <a:spAutoFit/>
          </a:bodyPr>
          <a:lstStyle/>
          <a:p>
            <a:pPr algn="ctr"/>
            <a:r>
              <a:rPr lang="en-US" dirty="0" smtClean="0">
                <a:hlinkClick r:id="rId3" action="ppaction://hlinksldjump"/>
              </a:rPr>
              <a:t>Back</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r>
              <a:rPr lang="en-US" sz="2100" dirty="0" smtClean="0"/>
              <a:t>Now test your installation by attempt to execute the PHP script.</a:t>
            </a:r>
          </a:p>
          <a:p>
            <a:r>
              <a:rPr lang="en-US" sz="2100" dirty="0" smtClean="0"/>
              <a:t>Open text editor and add the following lines as below:</a:t>
            </a:r>
          </a:p>
          <a:p>
            <a:pPr>
              <a:buNone/>
            </a:pPr>
            <a:r>
              <a:rPr lang="en-US" sz="2100" dirty="0" smtClean="0"/>
              <a:t>	&lt;?php</a:t>
            </a:r>
          </a:p>
          <a:p>
            <a:pPr>
              <a:buNone/>
            </a:pPr>
            <a:r>
              <a:rPr lang="en-US" sz="2100" dirty="0" smtClean="0"/>
              <a:t>		phpinfo();</a:t>
            </a:r>
          </a:p>
          <a:p>
            <a:pPr>
              <a:buNone/>
            </a:pPr>
            <a:r>
              <a:rPr lang="en-US" sz="2100" dirty="0" smtClean="0"/>
              <a:t>	?&gt;</a:t>
            </a:r>
          </a:p>
          <a:p>
            <a:r>
              <a:rPr lang="en-US" sz="2100" dirty="0" smtClean="0"/>
              <a:t>If you are running Apache, save the file within the </a:t>
            </a:r>
            <a:r>
              <a:rPr lang="en-US" sz="2100" i="1" dirty="0" smtClean="0"/>
              <a:t>htdocs</a:t>
            </a:r>
            <a:r>
              <a:rPr lang="en-US" sz="2100" dirty="0" smtClean="0"/>
              <a:t> directory as </a:t>
            </a:r>
            <a:r>
              <a:rPr lang="en-US" sz="2100" i="1" dirty="0" smtClean="0"/>
              <a:t>phpinfo.php</a:t>
            </a:r>
          </a:p>
          <a:p>
            <a:r>
              <a:rPr lang="en-US" sz="2100" dirty="0" smtClean="0"/>
              <a:t>If you’re running IIS, save the file within </a:t>
            </a:r>
            <a:r>
              <a:rPr lang="en-US" sz="2100" i="1" dirty="0" smtClean="0"/>
              <a:t>C:\inetpub\wwwroot\</a:t>
            </a:r>
          </a:p>
          <a:p>
            <a:r>
              <a:rPr lang="en-US" sz="2100" dirty="0" smtClean="0"/>
              <a:t>Now open browser and access the file http://localhost/phpinfo.php (</a:t>
            </a:r>
            <a:r>
              <a:rPr lang="en-US" sz="2100" dirty="0" smtClean="0">
                <a:hlinkClick r:id="rId2" action="ppaction://hlinksldjump"/>
              </a:rPr>
              <a:t>fig:-3</a:t>
            </a:r>
            <a:r>
              <a:rPr lang="en-US" sz="2100" dirty="0" smtClean="0"/>
              <a:t>)</a:t>
            </a:r>
          </a:p>
          <a:p>
            <a:pPr>
              <a:buNone/>
            </a:pPr>
            <a:r>
              <a:rPr lang="en-US" sz="2400" b="1" dirty="0" smtClean="0"/>
              <a:t>	Configuring PHP</a:t>
            </a:r>
          </a:p>
          <a:p>
            <a:r>
              <a:rPr lang="en-US" sz="2100" dirty="0" smtClean="0"/>
              <a:t>PHP software have some extensions, to use these we need to uncomment the appropriate line within the file named as </a:t>
            </a:r>
            <a:r>
              <a:rPr lang="en-US" sz="2100" i="1" dirty="0" smtClean="0"/>
              <a:t>php.ini</a:t>
            </a:r>
          </a:p>
          <a:p>
            <a:r>
              <a:rPr lang="en-US" sz="2100" dirty="0" smtClean="0"/>
              <a:t>For example to enable XML-RPC extension, do the following:</a:t>
            </a:r>
          </a:p>
          <a:p>
            <a:pPr lvl="1"/>
            <a:r>
              <a:rPr lang="en-US" sz="1700" dirty="0" smtClean="0"/>
              <a:t>Open the php.ini file and locate the extension_dir directive and assign it c:\php\ext\</a:t>
            </a:r>
          </a:p>
          <a:p>
            <a:pPr lvl="1"/>
            <a:r>
              <a:rPr lang="en-US" sz="1700" dirty="0" smtClean="0"/>
              <a:t>Locate the line </a:t>
            </a:r>
            <a:r>
              <a:rPr lang="en-US" sz="1700" i="1" dirty="0" smtClean="0"/>
              <a:t>;extension=php_xmlrpc.dll</a:t>
            </a:r>
            <a:r>
              <a:rPr lang="en-US" sz="1700" dirty="0" smtClean="0"/>
              <a:t> . Uncomment the line by removing the preceding semicolon, save and close the file.</a:t>
            </a:r>
          </a:p>
          <a:p>
            <a:pPr lvl="1"/>
            <a:r>
              <a:rPr lang="en-US" sz="1700" dirty="0" smtClean="0"/>
              <a:t>Restart the web server.</a:t>
            </a:r>
            <a:endParaRPr lang="en-US" sz="17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71600" y="152399"/>
            <a:ext cx="6019800" cy="6269377"/>
          </a:xfrm>
          <a:prstGeom prst="rect">
            <a:avLst/>
          </a:prstGeom>
          <a:noFill/>
          <a:ln w="9525">
            <a:noFill/>
            <a:miter lim="800000"/>
            <a:headEnd/>
            <a:tailEnd/>
          </a:ln>
        </p:spPr>
      </p:pic>
      <p:sp>
        <p:nvSpPr>
          <p:cNvPr id="4" name="TextBox 3"/>
          <p:cNvSpPr txBox="1"/>
          <p:nvPr/>
        </p:nvSpPr>
        <p:spPr>
          <a:xfrm>
            <a:off x="8001000" y="6019800"/>
            <a:ext cx="914400" cy="369332"/>
          </a:xfrm>
          <a:prstGeom prst="rect">
            <a:avLst/>
          </a:prstGeom>
          <a:noFill/>
        </p:spPr>
        <p:txBody>
          <a:bodyPr wrap="square" rtlCol="0">
            <a:spAutoFit/>
          </a:bodyPr>
          <a:lstStyle/>
          <a:p>
            <a:pPr algn="ctr"/>
            <a:r>
              <a:rPr lang="en-US" dirty="0" smtClean="0">
                <a:hlinkClick r:id="rId3" action="ppaction://hlinksldjump"/>
              </a:rPr>
              <a:t>Back</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r>
              <a:rPr lang="en-US" sz="2100" dirty="0" smtClean="0"/>
              <a:t>We can also configure the php at runtime .</a:t>
            </a:r>
          </a:p>
          <a:p>
            <a:r>
              <a:rPr lang="en-US" sz="2100" dirty="0" smtClean="0"/>
              <a:t>PHP is installed as CGI binary </a:t>
            </a:r>
            <a:r>
              <a:rPr lang="en-US" sz="2100" dirty="0" smtClean="0">
                <a:sym typeface="Wingdings" pitchFamily="2" charset="2"/>
              </a:rPr>
              <a:t> php.ini file is reread every time when PHP is invoked.</a:t>
            </a:r>
          </a:p>
          <a:p>
            <a:r>
              <a:rPr lang="en-US" sz="2100" dirty="0" smtClean="0">
                <a:sym typeface="Wingdings" pitchFamily="2" charset="2"/>
              </a:rPr>
              <a:t>PHP is installed as apache module  php.ini file is only read once, when apache daemon is first started. So it is necessary to restart the apache before any of the changes take effect.</a:t>
            </a:r>
          </a:p>
          <a:p>
            <a:r>
              <a:rPr lang="en-US" sz="2100" dirty="0" smtClean="0">
                <a:sym typeface="Wingdings" pitchFamily="2" charset="2"/>
              </a:rPr>
              <a:t>php.ini file is a global configuration file for PHP like httpd.conf is a global configuration file for apache.</a:t>
            </a:r>
          </a:p>
          <a:p>
            <a:r>
              <a:rPr lang="en-US" sz="2100" dirty="0" smtClean="0">
                <a:sym typeface="Wingdings" pitchFamily="2" charset="2"/>
              </a:rPr>
              <a:t>It addresses 12 different aspects of  PHP’s behavior like Language options, safe mode, syntax highlighting, miscellaneous, resource limits, error handling and logging, data handling, paths and directories, file uploads, Fopen wrappers, dynamic extensions, module settings.</a:t>
            </a:r>
          </a:p>
          <a:p>
            <a:r>
              <a:rPr lang="en-US" sz="2100" dirty="0" smtClean="0">
                <a:sym typeface="Wingdings" pitchFamily="2" charset="2"/>
              </a:rPr>
              <a:t>php.ini is a text file consisting of comments and directives and their corresponding values. A sample snippet from the file is given below:</a:t>
            </a:r>
          </a:p>
          <a:p>
            <a:pPr>
              <a:buNone/>
            </a:pPr>
            <a:r>
              <a:rPr lang="en-US" sz="2100" dirty="0" smtClean="0">
                <a:sym typeface="Wingdings" pitchFamily="2" charset="2"/>
              </a:rPr>
              <a:t>	;</a:t>
            </a:r>
          </a:p>
          <a:p>
            <a:pPr>
              <a:buNone/>
            </a:pPr>
            <a:r>
              <a:rPr lang="en-US" sz="2100" dirty="0" smtClean="0">
                <a:sym typeface="Wingdings" pitchFamily="2" charset="2"/>
              </a:rPr>
              <a:t>	; Allow the &lt;? tag</a:t>
            </a:r>
          </a:p>
          <a:p>
            <a:pPr>
              <a:buNone/>
            </a:pPr>
            <a:r>
              <a:rPr lang="en-US" sz="2100" dirty="0" smtClean="0">
                <a:sym typeface="Wingdings" pitchFamily="2" charset="2"/>
              </a:rPr>
              <a:t>	;</a:t>
            </a:r>
          </a:p>
          <a:p>
            <a:pPr>
              <a:buNone/>
            </a:pPr>
            <a:r>
              <a:rPr lang="en-US" sz="2100" dirty="0" smtClean="0">
                <a:sym typeface="Wingdings" pitchFamily="2" charset="2"/>
              </a:rPr>
              <a:t>	short_open_tag = Off</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r>
              <a:rPr lang="en-US" sz="2100" dirty="0" smtClean="0"/>
              <a:t>Lines beginning with semicolon are comments.</a:t>
            </a:r>
          </a:p>
          <a:p>
            <a:pPr algn="just"/>
            <a:r>
              <a:rPr lang="en-US" sz="2100" dirty="0" smtClean="0"/>
              <a:t>When PHP is running as an Apache module, you can modify many of the directives through either the httpd.conf file or the .htaccess file. </a:t>
            </a:r>
          </a:p>
          <a:p>
            <a:pPr>
              <a:buFont typeface="Wingdings" pitchFamily="2" charset="2"/>
              <a:buChar char="Ø"/>
            </a:pPr>
            <a:r>
              <a:rPr lang="en-US" sz="2100" b="1" i="1" dirty="0" smtClean="0"/>
              <a:t>Language options</a:t>
            </a:r>
          </a:p>
          <a:p>
            <a:pPr>
              <a:buNone/>
            </a:pPr>
            <a:r>
              <a:rPr lang="en-US" sz="2400" b="1" dirty="0" smtClean="0"/>
              <a:t>	engine = </a:t>
            </a:r>
            <a:r>
              <a:rPr lang="en-US" sz="2400" b="1" i="1" dirty="0" smtClean="0"/>
              <a:t>On | Off</a:t>
            </a:r>
          </a:p>
          <a:p>
            <a:r>
              <a:rPr lang="en-US" sz="2100" dirty="0" smtClean="0"/>
              <a:t>Scope: PHP_INI_ALL; Default value: On</a:t>
            </a:r>
          </a:p>
          <a:p>
            <a:r>
              <a:rPr lang="en-US" sz="2100" dirty="0" smtClean="0"/>
              <a:t>This parameter is responsible for determining whether the PHP engine is available.</a:t>
            </a:r>
          </a:p>
          <a:p>
            <a:r>
              <a:rPr lang="en-US" sz="2100" dirty="0" smtClean="0"/>
              <a:t>Turning it off prevents you from using PHP at all. </a:t>
            </a:r>
          </a:p>
          <a:p>
            <a:pPr>
              <a:buNone/>
            </a:pPr>
            <a:r>
              <a:rPr lang="en-US" sz="2400" b="1" dirty="0" smtClean="0"/>
              <a:t>	short_open_tag = </a:t>
            </a:r>
            <a:r>
              <a:rPr lang="en-US" sz="2400" b="1" i="1" dirty="0" smtClean="0"/>
              <a:t>On | Off</a:t>
            </a:r>
          </a:p>
          <a:p>
            <a:r>
              <a:rPr lang="en-US" sz="2100" dirty="0" smtClean="0"/>
              <a:t>Scope: PHP_INI_ALL; Default value: On</a:t>
            </a:r>
          </a:p>
          <a:p>
            <a:r>
              <a:rPr lang="en-US" sz="2100" dirty="0" smtClean="0"/>
              <a:t>PHP script components are enclosed within escape syntax. There are four different escape formats, the shortest of which is known as </a:t>
            </a:r>
            <a:r>
              <a:rPr lang="en-US" sz="2100" i="1" dirty="0" smtClean="0"/>
              <a:t>short open tags, which looks like this:</a:t>
            </a:r>
          </a:p>
          <a:p>
            <a:pPr>
              <a:buNone/>
            </a:pPr>
            <a:r>
              <a:rPr lang="en-US" sz="2100" dirty="0" smtClean="0"/>
              <a:t>	&lt;?</a:t>
            </a:r>
          </a:p>
          <a:p>
            <a:pPr>
              <a:buNone/>
            </a:pPr>
            <a:r>
              <a:rPr lang="en-US" sz="2100" dirty="0" smtClean="0"/>
              <a:t>		echo "Some PHP statement";</a:t>
            </a:r>
          </a:p>
          <a:p>
            <a:pPr>
              <a:buNone/>
            </a:pPr>
            <a:r>
              <a:rPr lang="en-US" sz="2100" dirty="0" smtClean="0"/>
              <a:t>	?&gt;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buNone/>
            </a:pPr>
            <a:r>
              <a:rPr lang="en-US" sz="2400" b="1" dirty="0" smtClean="0"/>
              <a:t>	asp_tags = </a:t>
            </a:r>
            <a:r>
              <a:rPr lang="en-US" sz="2400" b="1" i="1" dirty="0" smtClean="0"/>
              <a:t>On | Off</a:t>
            </a:r>
          </a:p>
          <a:p>
            <a:r>
              <a:rPr lang="en-US" sz="2100" dirty="0" smtClean="0"/>
              <a:t>Scope: PHP_INI_ALL; Default value: Off</a:t>
            </a:r>
          </a:p>
          <a:p>
            <a:r>
              <a:rPr lang="en-US" sz="2100" dirty="0" smtClean="0"/>
              <a:t>PHP supports ASP-style script delimiters, which look like this:</a:t>
            </a:r>
          </a:p>
          <a:p>
            <a:pPr>
              <a:buNone/>
            </a:pPr>
            <a:r>
              <a:rPr lang="en-US" sz="2100" dirty="0" smtClean="0"/>
              <a:t>	&lt;%</a:t>
            </a:r>
          </a:p>
          <a:p>
            <a:pPr>
              <a:buNone/>
            </a:pPr>
            <a:r>
              <a:rPr lang="en-US" sz="2100" dirty="0" smtClean="0"/>
              <a:t>		echo "Some PHP statement";</a:t>
            </a:r>
          </a:p>
          <a:p>
            <a:pPr>
              <a:buNone/>
            </a:pPr>
            <a:r>
              <a:rPr lang="en-US" sz="2100" dirty="0" smtClean="0"/>
              <a:t>	%&gt;</a:t>
            </a:r>
          </a:p>
          <a:p>
            <a:pPr>
              <a:buFont typeface="Wingdings" pitchFamily="2" charset="2"/>
              <a:buChar char="Ø"/>
            </a:pPr>
            <a:r>
              <a:rPr lang="en-US" sz="2100" b="1" i="1" dirty="0" smtClean="0"/>
              <a:t>Safe mode</a:t>
            </a:r>
          </a:p>
          <a:p>
            <a:pPr algn="just"/>
            <a:r>
              <a:rPr lang="en-US" sz="2100" dirty="0" smtClean="0"/>
              <a:t>When you deploy PHP in a multiuser environment, as a safeguard for using PHP on shared servers, PHP can be run in a restricted, or safe mode.</a:t>
            </a:r>
          </a:p>
          <a:p>
            <a:pPr algn="just"/>
            <a:r>
              <a:rPr lang="en-US" sz="2100" dirty="0" smtClean="0"/>
              <a:t>Enabling safe mode will disable some of the functions like parse_ini_file(), chmod(), chown(), chgrp()…</a:t>
            </a:r>
          </a:p>
          <a:p>
            <a:pPr>
              <a:buNone/>
            </a:pPr>
            <a:r>
              <a:rPr lang="en-US" sz="2400" b="1" dirty="0" smtClean="0">
                <a:latin typeface="Utopia-Bold"/>
              </a:rPr>
              <a:t>	</a:t>
            </a:r>
            <a:r>
              <a:rPr lang="en-US" sz="2400" b="1" dirty="0" smtClean="0">
                <a:latin typeface="+mj-lt"/>
              </a:rPr>
              <a:t>safe_mode = </a:t>
            </a:r>
            <a:r>
              <a:rPr lang="en-US" sz="2400" b="1" i="1" dirty="0" smtClean="0">
                <a:latin typeface="+mj-lt"/>
              </a:rPr>
              <a:t>On | Off</a:t>
            </a:r>
          </a:p>
          <a:p>
            <a:r>
              <a:rPr lang="en-US" sz="2100" dirty="0" smtClean="0">
                <a:latin typeface="+mj-lt"/>
              </a:rPr>
              <a:t>Scope: PHP_INI_SYSTEM; Default value: Off</a:t>
            </a:r>
          </a:p>
          <a:p>
            <a:pPr algn="just"/>
            <a:r>
              <a:rPr lang="en-US" sz="2100" dirty="0" smtClean="0">
                <a:latin typeface="+mj-lt"/>
              </a:rPr>
              <a:t>Enabling the safe_mode directive results in PHP being run under the aforementioned constraints.</a:t>
            </a:r>
            <a:endParaRPr lang="en-US" sz="21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buNone/>
            </a:pPr>
            <a:r>
              <a:rPr lang="en-US" sz="2100" dirty="0" smtClean="0"/>
              <a:t>	</a:t>
            </a:r>
            <a:r>
              <a:rPr lang="en-US" sz="2400" b="1" dirty="0" smtClean="0"/>
              <a:t>safe_mode_gid = On | Off</a:t>
            </a:r>
          </a:p>
          <a:p>
            <a:r>
              <a:rPr lang="en-US" sz="2100" dirty="0" smtClean="0"/>
              <a:t>Scope: PHP_INI_SYSTEM; Default value: Off</a:t>
            </a:r>
          </a:p>
          <a:p>
            <a:r>
              <a:rPr lang="en-US" sz="2100" dirty="0" smtClean="0"/>
              <a:t>When safe mode is enabled, an enabled safe_mode_gid enforces a GID (group ID) check when opening files.</a:t>
            </a:r>
          </a:p>
          <a:p>
            <a:r>
              <a:rPr lang="en-US" sz="2100" dirty="0" smtClean="0"/>
              <a:t>When safe_mode_gid is disabled, a more restrictive UID (user ID) check is enforced.</a:t>
            </a:r>
          </a:p>
          <a:p>
            <a:pPr>
              <a:buFont typeface="Wingdings" pitchFamily="2" charset="2"/>
              <a:buChar char="Ø"/>
            </a:pPr>
            <a:r>
              <a:rPr lang="en-US" sz="2100" b="1" i="1" dirty="0" smtClean="0"/>
              <a:t>Syntax Highlighting</a:t>
            </a:r>
          </a:p>
          <a:p>
            <a:pPr algn="just"/>
            <a:r>
              <a:rPr lang="en-US" sz="2100" dirty="0" smtClean="0"/>
              <a:t>PHP can display and highlight source code. You can control the color of strings, comments, keywords, the background, default text, and HTML components of the highlighted source through the following directives.</a:t>
            </a:r>
          </a:p>
          <a:p>
            <a:pPr>
              <a:buNone/>
            </a:pPr>
            <a:r>
              <a:rPr lang="en-US" sz="2400" b="1" dirty="0" smtClean="0"/>
              <a:t>	highlight.string = </a:t>
            </a:r>
            <a:r>
              <a:rPr lang="en-US" sz="2400" b="1" i="1" dirty="0" smtClean="0"/>
              <a:t>string</a:t>
            </a:r>
          </a:p>
          <a:p>
            <a:r>
              <a:rPr lang="en-US" sz="2100" dirty="0" smtClean="0"/>
              <a:t>Scope: PHP_INI_ALL; Default value: #DD0000</a:t>
            </a:r>
          </a:p>
          <a:p>
            <a:pPr>
              <a:buNone/>
            </a:pPr>
            <a:r>
              <a:rPr lang="en-US" sz="2400" b="1" dirty="0" smtClean="0"/>
              <a:t>	highlight.comment = </a:t>
            </a:r>
            <a:r>
              <a:rPr lang="en-US" sz="2400" b="1" i="1" dirty="0" smtClean="0"/>
              <a:t>string</a:t>
            </a:r>
          </a:p>
          <a:p>
            <a:r>
              <a:rPr lang="en-US" sz="2100" dirty="0" smtClean="0"/>
              <a:t>Scope: PHP_IN</a:t>
            </a:r>
          </a:p>
          <a:p>
            <a:pPr>
              <a:buNone/>
            </a:pPr>
            <a:r>
              <a:rPr lang="en-US" sz="2400" b="1" dirty="0" smtClean="0"/>
              <a:t>	highlight.keyword = </a:t>
            </a:r>
            <a:r>
              <a:rPr lang="en-US" sz="2400" b="1" i="1" dirty="0" smtClean="0"/>
              <a:t>string</a:t>
            </a:r>
          </a:p>
          <a:p>
            <a:r>
              <a:rPr lang="en-US" sz="2100" dirty="0" smtClean="0"/>
              <a:t>Scope: PHP_INI_ALL; Default value: #007700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lnSpcReduction="10000"/>
          </a:bodyPr>
          <a:lstStyle/>
          <a:p>
            <a:r>
              <a:rPr lang="en-US" sz="2100" b="1" dirty="0" smtClean="0"/>
              <a:t>Servlet</a:t>
            </a:r>
            <a:r>
              <a:rPr lang="en-US" sz="2100" dirty="0" smtClean="0"/>
              <a:t> is a java based server side web technology.</a:t>
            </a:r>
          </a:p>
          <a:p>
            <a:r>
              <a:rPr lang="en-US" sz="2100" dirty="0" smtClean="0"/>
              <a:t>Servlets are used at server side. When user request a webpage HTTP request is send to appropriate web server.</a:t>
            </a:r>
          </a:p>
          <a:p>
            <a:pPr algn="just"/>
            <a:r>
              <a:rPr lang="en-US" sz="2100" dirty="0" smtClean="0"/>
              <a:t>Servlet is a small Java program that runs within a Web server which can receive requests from clients and return responses.</a:t>
            </a:r>
          </a:p>
          <a:p>
            <a:pPr algn="just"/>
            <a:r>
              <a:rPr lang="en-US" sz="2100" dirty="0" smtClean="0"/>
              <a:t>A servlet is an object that receives the request and generates the response based on the request.</a:t>
            </a:r>
          </a:p>
          <a:p>
            <a:pPr algn="just"/>
            <a:r>
              <a:rPr lang="en-US" sz="2100" dirty="0" smtClean="0"/>
              <a:t>It can be thought of as a java applet that runs on a server instead of a browser.</a:t>
            </a:r>
          </a:p>
          <a:p>
            <a:pPr algn="just">
              <a:buNone/>
            </a:pPr>
            <a:r>
              <a:rPr lang="en-US" sz="2100" dirty="0" smtClean="0"/>
              <a:t>	</a:t>
            </a:r>
            <a:r>
              <a:rPr lang="en-US" sz="2200" b="1" dirty="0" smtClean="0"/>
              <a:t>Problems with Servlets:</a:t>
            </a:r>
          </a:p>
          <a:p>
            <a:pPr algn="just"/>
            <a:r>
              <a:rPr lang="en-US" sz="2100" dirty="0" smtClean="0"/>
              <a:t>In many java Servlet based applications, processing the request and generating the response are both handled by a single servlet class.</a:t>
            </a:r>
          </a:p>
          <a:p>
            <a:pPr algn="just"/>
            <a:r>
              <a:rPr lang="en-US" sz="2100" dirty="0" smtClean="0"/>
              <a:t>Changing the look and feel of an application or adding support for a new type of client requires servlet code to be updated and recompiled.</a:t>
            </a:r>
          </a:p>
          <a:p>
            <a:pPr algn="just"/>
            <a:r>
              <a:rPr lang="en-US" sz="2100" dirty="0" smtClean="0"/>
              <a:t>If your application is build on using servlet technology, it is very difficult for enhancement and bug fixing.</a:t>
            </a:r>
          </a:p>
          <a:p>
            <a:pPr algn="just"/>
            <a:r>
              <a:rPr lang="en-US" sz="2100" dirty="0" smtClean="0"/>
              <a:t>It is time taking to design an application interface using web page development tools because HTML elements  are embedded in to the servlet code manually.</a:t>
            </a:r>
          </a:p>
          <a:p>
            <a:pPr algn="just"/>
            <a:r>
              <a:rPr lang="en-US" sz="2100" dirty="0" smtClean="0"/>
              <a:t>To over come this we use JSP.</a:t>
            </a:r>
            <a:endParaRPr lang="en-US" sz="21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lgn="just"/>
            <a:r>
              <a:rPr lang="en-US" sz="2100" dirty="0" smtClean="0"/>
              <a:t>Code editors are like adobe Dreamweaver cs3,notepad++ and so on…</a:t>
            </a:r>
          </a:p>
          <a:p>
            <a:pPr algn="just"/>
            <a:r>
              <a:rPr lang="en-US" sz="2100" dirty="0" smtClean="0"/>
              <a:t>Also we can choose the web hosting provider based on the following categories like:</a:t>
            </a:r>
          </a:p>
          <a:p>
            <a:pPr algn="just"/>
            <a:r>
              <a:rPr lang="en-US" sz="2100" b="1" dirty="0" smtClean="0"/>
              <a:t>Dedicated server hosting</a:t>
            </a:r>
            <a:r>
              <a:rPr lang="en-US" sz="2100" dirty="0" smtClean="0"/>
              <a:t> – to have the complete control over server’s administration while not having to purchase or maintain the server hardware or hosting facility or network connection.</a:t>
            </a:r>
          </a:p>
          <a:p>
            <a:pPr algn="just"/>
            <a:r>
              <a:rPr lang="en-US" sz="2100" b="1" dirty="0" smtClean="0"/>
              <a:t>Shared server hosting</a:t>
            </a:r>
            <a:r>
              <a:rPr lang="en-US" sz="2100" dirty="0" smtClean="0"/>
              <a:t> – don’t want to be bothered with managing the server, require modest server resources</a:t>
            </a:r>
            <a:endParaRPr lang="en-US" sz="2100" b="1" dirty="0" smtClean="0"/>
          </a:p>
          <a:p>
            <a:pPr algn="just"/>
            <a:r>
              <a:rPr lang="en-US" sz="2100" b="1" dirty="0" smtClean="0"/>
              <a:t>Virtual server hosting</a:t>
            </a:r>
            <a:r>
              <a:rPr lang="en-US" sz="2100" dirty="0" smtClean="0"/>
              <a:t> – A virtual private server blurs the line between a dedicated and shared server, providing each user with a dedicated operating system.</a:t>
            </a:r>
          </a:p>
          <a:p>
            <a:pPr algn="just"/>
            <a:endParaRPr lang="en-US" sz="21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590801"/>
            <a:ext cx="6629400" cy="1754326"/>
          </a:xfrm>
          <a:prstGeom prst="rect">
            <a:avLst/>
          </a:prstGeom>
        </p:spPr>
        <p:txBody>
          <a:bodyPr wrap="square">
            <a:spAutoFit/>
          </a:bodyPr>
          <a:lstStyle/>
          <a:p>
            <a:pPr algn="ctr"/>
            <a:r>
              <a:rPr lang="en-US" sz="3600" dirty="0" smtClean="0"/>
              <a:t>PROGRAMMING IN A WEB ENVIRONMENT AND ANATOMY OF PHP PAGE</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buNone/>
            </a:pPr>
            <a:r>
              <a:rPr lang="en-US" sz="2400" b="1" dirty="0" smtClean="0"/>
              <a:t>	Anatomy of PHP or Default Syntax</a:t>
            </a:r>
          </a:p>
          <a:p>
            <a:r>
              <a:rPr lang="en-US" sz="2100" dirty="0" smtClean="0"/>
              <a:t>The default delimiter syntax opens with &lt;?php and concludes with ?&gt;</a:t>
            </a:r>
          </a:p>
          <a:p>
            <a:pPr>
              <a:buNone/>
            </a:pPr>
            <a:r>
              <a:rPr lang="en-US" sz="2100" dirty="0" smtClean="0"/>
              <a:t>		&lt;?php</a:t>
            </a:r>
          </a:p>
          <a:p>
            <a:pPr>
              <a:buNone/>
            </a:pPr>
            <a:r>
              <a:rPr lang="en-US" sz="2100" dirty="0" smtClean="0"/>
              <a:t>		statements</a:t>
            </a:r>
          </a:p>
          <a:p>
            <a:pPr>
              <a:buNone/>
            </a:pPr>
            <a:r>
              <a:rPr lang="en-US" sz="2100" dirty="0" smtClean="0"/>
              <a:t>		?&gt;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lgn="just"/>
            <a:r>
              <a:rPr lang="en-US" sz="2100" dirty="0" smtClean="0"/>
              <a:t>JSP </a:t>
            </a:r>
            <a:r>
              <a:rPr lang="en-US" sz="2100" dirty="0" smtClean="0">
                <a:sym typeface="Wingdings" pitchFamily="2" charset="2"/>
              </a:rPr>
              <a:t> Java Server Pages, </a:t>
            </a:r>
            <a:r>
              <a:rPr lang="en-US" sz="2100" dirty="0" smtClean="0"/>
              <a:t>is a technology for developing web pages that include dynamic content.</a:t>
            </a:r>
          </a:p>
          <a:p>
            <a:pPr algn="just"/>
            <a:r>
              <a:rPr lang="en-US" sz="2100" dirty="0" smtClean="0"/>
              <a:t>JSP not only contains standard markup language elements like HTML tags but also contains special JSP elements which allow the server to insert the dynamic content in the page.</a:t>
            </a:r>
          </a:p>
          <a:p>
            <a:pPr algn="just"/>
            <a:r>
              <a:rPr lang="en-US" sz="2100" dirty="0" smtClean="0"/>
              <a:t>When a user request a JSP page, server executes JSP elements and merge the results with static parts of the page and sends the dynamically  composed page back to the browser.</a:t>
            </a:r>
          </a:p>
          <a:p>
            <a:pPr algn="just">
              <a:buNone/>
            </a:pPr>
            <a:r>
              <a:rPr lang="en-US" sz="2100" dirty="0" smtClean="0"/>
              <a:t>	</a:t>
            </a:r>
            <a:r>
              <a:rPr lang="en-US" sz="2100" b="1" dirty="0" smtClean="0"/>
              <a:t>Problems with JSP:</a:t>
            </a:r>
          </a:p>
          <a:p>
            <a:pPr algn="just"/>
            <a:r>
              <a:rPr lang="en-US" sz="2100" dirty="0" smtClean="0"/>
              <a:t>JSP pages must be compiled on the server when first accessed and produces a noticeable delay when accessing the JSP page for the first time.</a:t>
            </a:r>
          </a:p>
          <a:p>
            <a:pPr algn="just"/>
            <a:r>
              <a:rPr lang="en-US" sz="2100" dirty="0" smtClean="0"/>
              <a:t>JSP pages require about double the disk space to hold the page(along with JSP page, resultant class file is stored in server).</a:t>
            </a:r>
          </a:p>
          <a:p>
            <a:pPr algn="just"/>
            <a:r>
              <a:rPr lang="en-US" sz="2100" dirty="0" smtClean="0"/>
              <a:t>Database connectivity is not as easy as it should be. </a:t>
            </a:r>
          </a:p>
          <a:p>
            <a:pPr algn="just"/>
            <a:r>
              <a:rPr lang="en-US" sz="2100" dirty="0" smtClean="0"/>
              <a:t>JSP requires a compiler to be shipped with the web server. </a:t>
            </a:r>
          </a:p>
          <a:p>
            <a:pPr algn="just"/>
            <a:r>
              <a:rPr lang="en-US" sz="2100" dirty="0" smtClean="0"/>
              <a:t>To deploy and run Java Server Pages, a compatible web server with a servlet container, such as Apache Tomcat is needed.</a:t>
            </a:r>
          </a:p>
          <a:p>
            <a:pPr algn="just"/>
            <a:endParaRPr lang="en-US" sz="2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txBody>
          <a:bodyPr>
            <a:normAutofit/>
          </a:bodyPr>
          <a:lstStyle/>
          <a:p>
            <a:r>
              <a:rPr lang="en-US" sz="4000" dirty="0" smtClean="0"/>
              <a:t>INTRODUCTION TO PHP</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lnSpcReduction="10000"/>
          </a:bodyPr>
          <a:lstStyle/>
          <a:p>
            <a:pPr>
              <a:buNone/>
            </a:pPr>
            <a:r>
              <a:rPr lang="en-US" sz="2100" dirty="0" smtClean="0"/>
              <a:t>	</a:t>
            </a:r>
            <a:r>
              <a:rPr lang="en-US" sz="2100" b="1" dirty="0" smtClean="0"/>
              <a:t>History</a:t>
            </a:r>
          </a:p>
          <a:p>
            <a:r>
              <a:rPr lang="en-US" sz="2100" dirty="0" smtClean="0"/>
              <a:t>PHP </a:t>
            </a:r>
            <a:r>
              <a:rPr lang="en-US" sz="2100" dirty="0" smtClean="0">
                <a:sym typeface="Wingdings" pitchFamily="2" charset="2"/>
              </a:rPr>
              <a:t> Personal Home Page in 1995 – by Rasmus Lerdorf </a:t>
            </a:r>
            <a:r>
              <a:rPr lang="en-US" sz="2100" baseline="30000" dirty="0" smtClean="0">
                <a:sym typeface="Wingdings" pitchFamily="2" charset="2"/>
              </a:rPr>
              <a:t>1</a:t>
            </a:r>
            <a:r>
              <a:rPr lang="en-US" sz="2100" dirty="0" smtClean="0">
                <a:sym typeface="Wingdings" pitchFamily="2" charset="2"/>
              </a:rPr>
              <a:t>– developed Perl/CGI script</a:t>
            </a:r>
            <a:r>
              <a:rPr lang="en-US" sz="2100" baseline="30000" dirty="0" smtClean="0">
                <a:sym typeface="Wingdings" pitchFamily="2" charset="2"/>
              </a:rPr>
              <a:t>2</a:t>
            </a:r>
            <a:r>
              <a:rPr lang="en-US" sz="2100" dirty="0" smtClean="0">
                <a:sym typeface="Wingdings" pitchFamily="2" charset="2"/>
              </a:rPr>
              <a:t>.</a:t>
            </a:r>
          </a:p>
          <a:p>
            <a:r>
              <a:rPr lang="en-US" sz="2100" dirty="0" smtClean="0">
                <a:sym typeface="Wingdings" pitchFamily="2" charset="2"/>
              </a:rPr>
              <a:t>Converting the data entered in an HTML form into symbolic variables encourages exportation into other system.</a:t>
            </a:r>
          </a:p>
          <a:p>
            <a:r>
              <a:rPr lang="en-US" sz="2100" dirty="0" smtClean="0">
                <a:sym typeface="Wingdings" pitchFamily="2" charset="2"/>
              </a:rPr>
              <a:t>PHP 2.0  in 1997 named as PHP/FI (Personal Home Page/Form Interpreter).</a:t>
            </a:r>
          </a:p>
          <a:p>
            <a:r>
              <a:rPr lang="en-US" sz="2100" dirty="0" smtClean="0">
                <a:sym typeface="Wingdings" pitchFamily="2" charset="2"/>
              </a:rPr>
              <a:t>PHP 3.0 with parsing engine in june1998 with 50,000 users</a:t>
            </a:r>
          </a:p>
          <a:p>
            <a:r>
              <a:rPr lang="en-US" sz="2100" dirty="0" smtClean="0"/>
              <a:t>At 1999 an internet based research and analysis company(Netcraft) reported an estimate of a user base of 1 million, making PHP the most popular scripting language in the world.</a:t>
            </a:r>
          </a:p>
          <a:p>
            <a:r>
              <a:rPr lang="en-US" sz="2100" dirty="0" smtClean="0"/>
              <a:t>May 22,2000 PHP 4.0 was released with zend</a:t>
            </a:r>
            <a:r>
              <a:rPr lang="en-US" sz="2100" baseline="30000" dirty="0" smtClean="0"/>
              <a:t>3</a:t>
            </a:r>
            <a:r>
              <a:rPr lang="en-US" sz="2100" dirty="0" smtClean="0"/>
              <a:t> scripting engine.</a:t>
            </a:r>
          </a:p>
          <a:p>
            <a:r>
              <a:rPr lang="en-US" sz="2100" dirty="0" smtClean="0"/>
              <a:t>PHP 4.0 has several enterprise level improvements like</a:t>
            </a:r>
          </a:p>
          <a:p>
            <a:pPr lvl="1"/>
            <a:r>
              <a:rPr lang="en-US" sz="1700" dirty="0" smtClean="0"/>
              <a:t>Improved resource handling (scalability is increased)</a:t>
            </a:r>
          </a:p>
          <a:p>
            <a:pPr lvl="1"/>
            <a:r>
              <a:rPr lang="en-US" sz="1700" dirty="0" smtClean="0"/>
              <a:t>Object oriented support</a:t>
            </a:r>
          </a:p>
          <a:p>
            <a:pPr lvl="1"/>
            <a:r>
              <a:rPr lang="en-US" sz="1700" dirty="0" smtClean="0"/>
              <a:t>Native session handling support</a:t>
            </a:r>
          </a:p>
          <a:p>
            <a:pPr lvl="1"/>
            <a:r>
              <a:rPr lang="en-US" sz="1700" dirty="0" smtClean="0"/>
              <a:t>Encryption</a:t>
            </a:r>
            <a:r>
              <a:rPr lang="en-US" sz="1700" baseline="30000" dirty="0" smtClean="0"/>
              <a:t>4</a:t>
            </a:r>
            <a:r>
              <a:rPr lang="en-US" sz="1700" dirty="0" smtClean="0"/>
              <a:t>(MCrypt – library)</a:t>
            </a:r>
          </a:p>
          <a:p>
            <a:pPr lvl="1"/>
            <a:r>
              <a:rPr lang="en-US" sz="1700" dirty="0" smtClean="0"/>
              <a:t>ISAPI Support (Internet Server API)</a:t>
            </a:r>
          </a:p>
          <a:p>
            <a:pPr lvl="1"/>
            <a:r>
              <a:rPr lang="en-US" sz="1700" b="1" dirty="0" smtClean="0"/>
              <a:t>Native COM </a:t>
            </a:r>
            <a:r>
              <a:rPr lang="en-US" sz="1700" i="1" dirty="0" smtClean="0"/>
              <a:t>(enables IPC, dynamic object creation)</a:t>
            </a:r>
            <a:r>
              <a:rPr lang="en-US" sz="1700" b="1" dirty="0" smtClean="0"/>
              <a:t>/DCOM</a:t>
            </a:r>
            <a:r>
              <a:rPr lang="en-US" sz="1700" dirty="0" smtClean="0"/>
              <a:t> </a:t>
            </a:r>
            <a:r>
              <a:rPr lang="en-US" sz="1700" i="1" dirty="0" smtClean="0"/>
              <a:t>(provides a set of interfaces allowing clients and servers to communicate within the same computer )</a:t>
            </a:r>
            <a:r>
              <a:rPr lang="en-US" sz="1700" dirty="0" smtClean="0"/>
              <a:t>Support</a:t>
            </a:r>
          </a:p>
          <a:p>
            <a:pPr lvl="1"/>
            <a:r>
              <a:rPr lang="en-US" sz="1700" dirty="0" smtClean="0"/>
              <a:t>Native java support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lnSpcReduction="10000"/>
          </a:bodyPr>
          <a:lstStyle/>
          <a:p>
            <a:r>
              <a:rPr lang="en-US" sz="2100" dirty="0" smtClean="0"/>
              <a:t>PHP 5.0  released with new features like</a:t>
            </a:r>
          </a:p>
          <a:p>
            <a:pPr lvl="1"/>
            <a:r>
              <a:rPr lang="en-US" sz="1700" dirty="0" smtClean="0"/>
              <a:t>Vastly improved object oriented capabilities like explicit constructor, destructors, object cloning etc…</a:t>
            </a:r>
          </a:p>
          <a:p>
            <a:pPr lvl="1"/>
            <a:r>
              <a:rPr lang="en-US" sz="1700" dirty="0" smtClean="0"/>
              <a:t>Try/catch exception handling.</a:t>
            </a:r>
          </a:p>
          <a:p>
            <a:pPr lvl="1"/>
            <a:r>
              <a:rPr lang="en-US" sz="1700" dirty="0" smtClean="0"/>
              <a:t>Improved XML and Web services Support.</a:t>
            </a:r>
          </a:p>
          <a:p>
            <a:pPr lvl="1"/>
            <a:r>
              <a:rPr lang="en-US" sz="1700" dirty="0" smtClean="0"/>
              <a:t>Native support for SQLite (database server).</a:t>
            </a:r>
          </a:p>
          <a:p>
            <a:r>
              <a:rPr lang="en-US" sz="2100" dirty="0" smtClean="0"/>
              <a:t>According to Netcraft PHP 5.0 installed on almost 19 million domains.</a:t>
            </a:r>
          </a:p>
          <a:p>
            <a:pPr algn="just"/>
            <a:r>
              <a:rPr lang="en-US" sz="2100" dirty="0" smtClean="0"/>
              <a:t>PHP is a widely-used general-purpose scripting language that is especially suited for Web development and can be embedded into HTML.</a:t>
            </a:r>
          </a:p>
          <a:p>
            <a:pPr algn="just"/>
            <a:r>
              <a:rPr lang="en-US" sz="2100" dirty="0" smtClean="0"/>
              <a:t>Hypertext Preprocessor – Acronym for PHP.</a:t>
            </a:r>
          </a:p>
          <a:p>
            <a:pPr>
              <a:buNone/>
            </a:pPr>
            <a:r>
              <a:rPr lang="en-US" sz="2100" b="1" dirty="0" smtClean="0"/>
              <a:t>	Features of PHP</a:t>
            </a:r>
          </a:p>
          <a:p>
            <a:r>
              <a:rPr lang="en-US" sz="2100" dirty="0" smtClean="0"/>
              <a:t>No need to explicitly create, typecast, destroy a variable – loosely typed language.</a:t>
            </a:r>
          </a:p>
          <a:p>
            <a:r>
              <a:rPr lang="en-US" sz="2100" dirty="0" smtClean="0"/>
              <a:t>Automatically destroy variables and return resources to the system when the script completes – handle administrative aspects.</a:t>
            </a:r>
          </a:p>
          <a:p>
            <a:r>
              <a:rPr lang="en-US" sz="2100" dirty="0" smtClean="0"/>
              <a:t>Create Adobe flash and PDF files.</a:t>
            </a:r>
          </a:p>
          <a:p>
            <a:r>
              <a:rPr lang="en-US" sz="2100" dirty="0" smtClean="0"/>
              <a:t>Authenticate users against login credentials stored in flat files, databases.</a:t>
            </a:r>
          </a:p>
          <a:p>
            <a:r>
              <a:rPr lang="en-US" sz="2100" dirty="0" smtClean="0"/>
              <a:t>Communicate with wide variety protocols including LDAP, IMAP,POP3,NNTP, and DNS.</a:t>
            </a:r>
          </a:p>
          <a:p>
            <a:r>
              <a:rPr lang="en-US" sz="2100" dirty="0" smtClean="0"/>
              <a:t>Available for free of charged, free of licensing restrictions.</a:t>
            </a:r>
          </a:p>
          <a:p>
            <a:pPr>
              <a:buNone/>
            </a:pPr>
            <a:endParaRPr lang="en-US" sz="2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txBody>
          <a:bodyPr>
            <a:normAutofit fontScale="90000"/>
          </a:bodyPr>
          <a:lstStyle/>
          <a:p>
            <a:r>
              <a:rPr lang="en-US" sz="4000" dirty="0" smtClean="0"/>
              <a:t>DOWNLOADING INSTALLING AND CONFIGURING PHP</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buNone/>
            </a:pPr>
            <a:r>
              <a:rPr lang="en-US" sz="2100" dirty="0" smtClean="0"/>
              <a:t>	</a:t>
            </a:r>
            <a:r>
              <a:rPr lang="en-US" sz="2400" b="1" dirty="0" smtClean="0"/>
              <a:t>To Download the PHP </a:t>
            </a:r>
          </a:p>
          <a:p>
            <a:r>
              <a:rPr lang="en-US" sz="2100" dirty="0" smtClean="0"/>
              <a:t>Go to the official website http://www.php.net.</a:t>
            </a:r>
          </a:p>
          <a:p>
            <a:r>
              <a:rPr lang="en-US" sz="2100" dirty="0" smtClean="0"/>
              <a:t>At the bottom right corner of the page click on the link “mirror sites” which will redirect to http://www.php.net/mirrors.php</a:t>
            </a:r>
          </a:p>
          <a:p>
            <a:r>
              <a:rPr lang="en-US" sz="2100" dirty="0" smtClean="0"/>
              <a:t>Now Select the link based on country code and click on the downloads link. For example if the country is India, select the link(s) of country code “in”.</a:t>
            </a:r>
          </a:p>
          <a:p>
            <a:r>
              <a:rPr lang="en-US" sz="2100" dirty="0" smtClean="0"/>
              <a:t>Now click on downloads link at the top of the page.</a:t>
            </a:r>
          </a:p>
          <a:p>
            <a:r>
              <a:rPr lang="en-US" sz="2100" dirty="0" smtClean="0"/>
              <a:t>Once you are in downloads page, choose one of the available distributions.</a:t>
            </a:r>
          </a:p>
          <a:p>
            <a:pPr lvl="1"/>
            <a:r>
              <a:rPr lang="en-US" sz="1700" dirty="0" smtClean="0"/>
              <a:t>Source </a:t>
            </a:r>
            <a:r>
              <a:rPr lang="en-US" sz="1700" dirty="0" smtClean="0">
                <a:sym typeface="Wingdings" pitchFamily="2" charset="2"/>
              </a:rPr>
              <a:t> If Linux is your target server platform, or if you plan to compile from source for the Windows platform (building from source on windows is not recommended).</a:t>
            </a:r>
            <a:endParaRPr lang="en-US" sz="6000" dirty="0" smtClean="0"/>
          </a:p>
          <a:p>
            <a:pPr lvl="1"/>
            <a:r>
              <a:rPr lang="en-US" sz="1700" dirty="0" smtClean="0"/>
              <a:t>Windows zip package </a:t>
            </a:r>
            <a:r>
              <a:rPr lang="en-US" sz="1700" dirty="0" smtClean="0">
                <a:sym typeface="Wingdings" pitchFamily="2" charset="2"/>
              </a:rPr>
              <a:t> Plan to use PHP in conjunction with Apache on Windows</a:t>
            </a:r>
            <a:endParaRPr lang="en-US" sz="6000" dirty="0" smtClean="0"/>
          </a:p>
          <a:p>
            <a:pPr lvl="1"/>
            <a:r>
              <a:rPr lang="en-US" sz="1700" dirty="0" smtClean="0"/>
              <a:t>Windows installer </a:t>
            </a:r>
            <a:r>
              <a:rPr lang="en-US" sz="1700" dirty="0" smtClean="0">
                <a:sym typeface="Wingdings" pitchFamily="2" charset="2"/>
              </a:rPr>
              <a:t> Offers a convenient Windows installer interface for installing and configuring PHP, and support for automatically configuring the IIS and other servers. Also we can use this version in conjunction with Apache but it is not recommended.</a:t>
            </a:r>
          </a:p>
          <a:p>
            <a:r>
              <a:rPr lang="en-US" sz="2100" dirty="0" smtClean="0"/>
              <a:t>Download the appropriate distribution as per your target server platform.</a:t>
            </a:r>
            <a:endParaRPr lang="en-US" sz="2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2237"/>
            <a:ext cx="8839200" cy="6583363"/>
          </a:xfrm>
        </p:spPr>
        <p:txBody>
          <a:bodyPr>
            <a:normAutofit/>
          </a:bodyPr>
          <a:lstStyle/>
          <a:p>
            <a:pPr algn="ctr">
              <a:buNone/>
            </a:pPr>
            <a:r>
              <a:rPr lang="en-US" sz="2100" dirty="0" smtClean="0"/>
              <a:t>	</a:t>
            </a:r>
            <a:r>
              <a:rPr lang="en-US" sz="2400" b="1" dirty="0" smtClean="0"/>
              <a:t>To Install the Apache and PHP on windows </a:t>
            </a:r>
          </a:p>
          <a:p>
            <a:pPr algn="ctr">
              <a:buNone/>
            </a:pPr>
            <a:r>
              <a:rPr lang="en-US" sz="2400" b="1" dirty="0" smtClean="0"/>
              <a:t>(apache 2 is considered)</a:t>
            </a:r>
          </a:p>
          <a:p>
            <a:pPr algn="just"/>
            <a:r>
              <a:rPr lang="en-US" sz="2100" dirty="0" smtClean="0"/>
              <a:t>Start the apache installer by double clicking the icon which contains the name as “apache_x.x.xx-win 32-x86-no-ssl.msi”.</a:t>
            </a:r>
          </a:p>
          <a:p>
            <a:pPr algn="just"/>
            <a:r>
              <a:rPr lang="en-US" sz="2100" dirty="0" smtClean="0"/>
              <a:t>The installation process begins with a welcome screen. Take a moment to read the screen and then click Next.</a:t>
            </a:r>
          </a:p>
          <a:p>
            <a:pPr algn="just"/>
            <a:r>
              <a:rPr lang="en-US" sz="2100" dirty="0" smtClean="0"/>
              <a:t>The license agreement is displayed next. Carefully read through the license. Assuming that you agree with the license stipulations, click Next.</a:t>
            </a:r>
          </a:p>
          <a:p>
            <a:pPr algn="just"/>
            <a:r>
              <a:rPr lang="en-US" sz="2100" dirty="0" smtClean="0"/>
              <a:t>A screen containing various items pertinent to the Apache server is displayed next, read through this information and then click Next.</a:t>
            </a:r>
          </a:p>
          <a:p>
            <a:pPr algn="just"/>
            <a:r>
              <a:rPr lang="en-US" sz="2100" dirty="0" smtClean="0"/>
              <a:t>You will be prompted for various items pertinent to the server’s operation</a:t>
            </a:r>
            <a:r>
              <a:rPr lang="en-US" sz="2100" baseline="30000" dirty="0" smtClean="0"/>
              <a:t>1</a:t>
            </a:r>
            <a:r>
              <a:rPr lang="en-US" sz="2100" dirty="0" smtClean="0"/>
              <a:t>.</a:t>
            </a:r>
          </a:p>
          <a:p>
            <a:pPr algn="just"/>
            <a:r>
              <a:rPr lang="en-US" sz="2100" dirty="0" smtClean="0"/>
              <a:t>You’ll also be prompted as to whether Apache should run as a service for all users or only for the current user</a:t>
            </a:r>
            <a:r>
              <a:rPr lang="en-US" sz="2100" baseline="30000" dirty="0" smtClean="0"/>
              <a:t>2</a:t>
            </a:r>
            <a:r>
              <a:rPr lang="en-US" sz="2100" dirty="0" smtClean="0"/>
              <a:t>. When you’re finished, click Next.</a:t>
            </a:r>
          </a:p>
          <a:p>
            <a:pPr algn="just"/>
            <a:r>
              <a:rPr lang="en-US" sz="2100" dirty="0" smtClean="0"/>
              <a:t>You are prompted for a Setup Type: Typical or Custom.</a:t>
            </a:r>
          </a:p>
          <a:p>
            <a:pPr algn="just"/>
            <a:r>
              <a:rPr lang="en-US" sz="2100" dirty="0" smtClean="0"/>
              <a:t>You’re prompted for the Destination folder. By default, this is C:\Program Files\Apache Group. When you are finished click Next.</a:t>
            </a:r>
          </a:p>
          <a:p>
            <a:pPr algn="just"/>
            <a:r>
              <a:rPr lang="en-US" sz="2100" dirty="0" smtClean="0"/>
              <a:t>Click the install button for installation of Apache.</a:t>
            </a:r>
            <a:endParaRPr lang="en-US" sz="2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841</Words>
  <Application>Microsoft Office PowerPoint</Application>
  <PresentationFormat>On-screen Show (4:3)</PresentationFormat>
  <Paragraphs>181</Paragraphs>
  <Slides>22</Slides>
  <Notes>3</Notes>
  <HiddenSlides>3</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UNIT-III</vt:lpstr>
      <vt:lpstr>Slide 2</vt:lpstr>
      <vt:lpstr>Slide 3</vt:lpstr>
      <vt:lpstr>INTRODUCTION TO PHP</vt:lpstr>
      <vt:lpstr>Slide 5</vt:lpstr>
      <vt:lpstr>Slide 6</vt:lpstr>
      <vt:lpstr>DOWNLOADING INSTALLING AND CONFIGURING PHP</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dc:title>
  <dc:creator>Jayakrishna</dc:creator>
  <cp:lastModifiedBy>JK</cp:lastModifiedBy>
  <cp:revision>243</cp:revision>
  <dcterms:created xsi:type="dcterms:W3CDTF">2012-05-24T07:42:48Z</dcterms:created>
  <dcterms:modified xsi:type="dcterms:W3CDTF">2017-04-24T15:51:58Z</dcterms:modified>
</cp:coreProperties>
</file>