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86" r:id="rId4"/>
    <p:sldId id="259" r:id="rId5"/>
    <p:sldId id="262" r:id="rId6"/>
    <p:sldId id="287" r:id="rId7"/>
    <p:sldId id="288" r:id="rId8"/>
    <p:sldId id="260" r:id="rId9"/>
    <p:sldId id="261" r:id="rId10"/>
    <p:sldId id="263" r:id="rId11"/>
    <p:sldId id="264" r:id="rId12"/>
    <p:sldId id="265" r:id="rId13"/>
    <p:sldId id="266" r:id="rId14"/>
    <p:sldId id="267" r:id="rId15"/>
    <p:sldId id="268" r:id="rId16"/>
    <p:sldId id="289" r:id="rId17"/>
    <p:sldId id="290" r:id="rId18"/>
    <p:sldId id="292" r:id="rId19"/>
    <p:sldId id="269" r:id="rId20"/>
    <p:sldId id="291" r:id="rId21"/>
    <p:sldId id="293" r:id="rId22"/>
    <p:sldId id="270" r:id="rId23"/>
    <p:sldId id="271" r:id="rId24"/>
    <p:sldId id="272" r:id="rId25"/>
    <p:sldId id="273" r:id="rId26"/>
    <p:sldId id="274" r:id="rId27"/>
    <p:sldId id="275" r:id="rId28"/>
    <p:sldId id="276" r:id="rId29"/>
    <p:sldId id="277" r:id="rId30"/>
    <p:sldId id="294" r:id="rId31"/>
    <p:sldId id="295" r:id="rId32"/>
    <p:sldId id="296" r:id="rId33"/>
    <p:sldId id="306" r:id="rId34"/>
    <p:sldId id="311" r:id="rId35"/>
    <p:sldId id="307" r:id="rId36"/>
    <p:sldId id="308" r:id="rId37"/>
    <p:sldId id="309" r:id="rId38"/>
    <p:sldId id="310" r:id="rId39"/>
    <p:sldId id="297" r:id="rId40"/>
    <p:sldId id="298" r:id="rId41"/>
    <p:sldId id="299" r:id="rId42"/>
    <p:sldId id="312" r:id="rId43"/>
    <p:sldId id="313" r:id="rId44"/>
    <p:sldId id="314" r:id="rId45"/>
    <p:sldId id="315" r:id="rId46"/>
    <p:sldId id="316" r:id="rId47"/>
    <p:sldId id="300" r:id="rId48"/>
    <p:sldId id="301" r:id="rId49"/>
    <p:sldId id="302" r:id="rId50"/>
    <p:sldId id="303" r:id="rId51"/>
    <p:sldId id="304" r:id="rId52"/>
    <p:sldId id="317" r:id="rId53"/>
    <p:sldId id="318" r:id="rId54"/>
    <p:sldId id="319" r:id="rId55"/>
    <p:sldId id="320" r:id="rId56"/>
    <p:sldId id="305" r:id="rId57"/>
    <p:sldId id="285" r:id="rId58"/>
    <p:sldId id="328" r:id="rId59"/>
    <p:sldId id="321" r:id="rId60"/>
    <p:sldId id="322" r:id="rId61"/>
    <p:sldId id="329" r:id="rId62"/>
    <p:sldId id="323" r:id="rId63"/>
    <p:sldId id="324" r:id="rId64"/>
    <p:sldId id="327"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841177-A577-4638-9E8D-163160342C18}" type="datetimeFigureOut">
              <a:rPr lang="en-US" smtClean="0"/>
              <a:pPr/>
              <a:t>24/4/2017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F2CDE1-D8E6-45B8-A1EB-D3892E01A8F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841177-A577-4638-9E8D-163160342C18}" type="datetimeFigureOut">
              <a:rPr lang="en-US" smtClean="0"/>
              <a:pPr/>
              <a:t>24/4/2017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F2CDE1-D8E6-45B8-A1EB-D3892E01A8F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841177-A577-4638-9E8D-163160342C18}" type="datetimeFigureOut">
              <a:rPr lang="en-US" smtClean="0"/>
              <a:pPr/>
              <a:t>24/4/2017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F2CDE1-D8E6-45B8-A1EB-D3892E01A8F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841177-A577-4638-9E8D-163160342C18}" type="datetimeFigureOut">
              <a:rPr lang="en-US" smtClean="0"/>
              <a:pPr/>
              <a:t>24/4/2017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F2CDE1-D8E6-45B8-A1EB-D3892E01A8F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841177-A577-4638-9E8D-163160342C18}" type="datetimeFigureOut">
              <a:rPr lang="en-US" smtClean="0"/>
              <a:pPr/>
              <a:t>24/4/2017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F2CDE1-D8E6-45B8-A1EB-D3892E01A8F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841177-A577-4638-9E8D-163160342C18}" type="datetimeFigureOut">
              <a:rPr lang="en-US" smtClean="0"/>
              <a:pPr/>
              <a:t>24/4/2017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F2CDE1-D8E6-45B8-A1EB-D3892E01A8F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841177-A577-4638-9E8D-163160342C18}" type="datetimeFigureOut">
              <a:rPr lang="en-US" smtClean="0"/>
              <a:pPr/>
              <a:t>24/4/2017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BF2CDE1-D8E6-45B8-A1EB-D3892E01A8F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841177-A577-4638-9E8D-163160342C18}" type="datetimeFigureOut">
              <a:rPr lang="en-US" smtClean="0"/>
              <a:pPr/>
              <a:t>24/4/2017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BF2CDE1-D8E6-45B8-A1EB-D3892E01A8F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841177-A577-4638-9E8D-163160342C18}" type="datetimeFigureOut">
              <a:rPr lang="en-US" smtClean="0"/>
              <a:pPr/>
              <a:t>24/4/2017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BF2CDE1-D8E6-45B8-A1EB-D3892E01A8F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841177-A577-4638-9E8D-163160342C18}" type="datetimeFigureOut">
              <a:rPr lang="en-US" smtClean="0"/>
              <a:pPr/>
              <a:t>24/4/2017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F2CDE1-D8E6-45B8-A1EB-D3892E01A8F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841177-A577-4638-9E8D-163160342C18}" type="datetimeFigureOut">
              <a:rPr lang="en-US" smtClean="0"/>
              <a:pPr/>
              <a:t>24/4/2017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F2CDE1-D8E6-45B8-A1EB-D3892E01A8F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12000"/>
            <a:lum/>
          </a:blip>
          <a:srcRect/>
          <a:stretch>
            <a:fillRect l="3000" t="28000" r="1000" b="4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841177-A577-4638-9E8D-163160342C18}" type="datetimeFigureOut">
              <a:rPr lang="en-US" smtClean="0"/>
              <a:pPr/>
              <a:t>24/4/2017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F2CDE1-D8E6-45B8-A1EB-D3892E01A8F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UNIT-IV</a:t>
            </a:r>
            <a:endParaRPr lang="en-US" dirty="0"/>
          </a:p>
        </p:txBody>
      </p:sp>
      <p:sp>
        <p:nvSpPr>
          <p:cNvPr id="3" name="Subtitle 2"/>
          <p:cNvSpPr>
            <a:spLocks noGrp="1"/>
          </p:cNvSpPr>
          <p:nvPr>
            <p:ph type="subTitle" idx="1"/>
          </p:nvPr>
        </p:nvSpPr>
        <p:spPr/>
        <p:txBody>
          <a:bodyPr>
            <a:normAutofit fontScale="70000" lnSpcReduction="20000"/>
          </a:bodyPr>
          <a:lstStyle/>
          <a:p>
            <a:r>
              <a:rPr lang="en-US" b="1" dirty="0" smtClean="0"/>
              <a:t>PHP AND MYSQL</a:t>
            </a:r>
          </a:p>
          <a:p>
            <a:pPr algn="just"/>
            <a:r>
              <a:rPr lang="en-US" dirty="0" smtClean="0"/>
              <a:t>PHP and Web Forms, Sending Form Data to a Server,  Working with Cookies and Session Handlers, PHP with MySQL - Interacting with the Database, Prepared Statement, Database Transactions.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Sending Form Data to a Server </a:t>
            </a:r>
            <a:br>
              <a:rPr lang="en-US" b="1" dirty="0" smtClean="0"/>
            </a:br>
            <a:r>
              <a:rPr lang="en-US" sz="2700" b="1" dirty="0" smtClean="0"/>
              <a:t>(Passing Form Data to a Function)</a:t>
            </a:r>
            <a:endParaRPr lang="en-US" b="1" dirty="0"/>
          </a:p>
        </p:txBody>
      </p:sp>
      <p:sp>
        <p:nvSpPr>
          <p:cNvPr id="3" name="Content Placeholder 2"/>
          <p:cNvSpPr>
            <a:spLocks noGrp="1"/>
          </p:cNvSpPr>
          <p:nvPr>
            <p:ph idx="1"/>
          </p:nvPr>
        </p:nvSpPr>
        <p:spPr/>
        <p:txBody>
          <a:bodyPr>
            <a:normAutofit fontScale="85000" lnSpcReduction="10000"/>
          </a:bodyPr>
          <a:lstStyle/>
          <a:p>
            <a:pPr algn="just"/>
            <a:r>
              <a:rPr lang="en-US" dirty="0" smtClean="0"/>
              <a:t>The process for passing form data to a function is identical to the process for passing any other variable</a:t>
            </a:r>
          </a:p>
          <a:p>
            <a:pPr lvl="1" algn="just"/>
            <a:r>
              <a:rPr lang="en-US" dirty="0" smtClean="0"/>
              <a:t>You simply pass the posted form data as function parameters. </a:t>
            </a:r>
          </a:p>
          <a:p>
            <a:pPr lvl="1" algn="just"/>
            <a:r>
              <a:rPr lang="en-US" dirty="0" smtClean="0"/>
              <a:t>Suppose you want to incorporate some server-side validation into the previous example, using a custom function to verify the e-mail address’s syntactical validity.</a:t>
            </a:r>
          </a:p>
          <a:p>
            <a:pPr lvl="1" algn="just"/>
            <a:r>
              <a:rPr lang="en-US" dirty="0" smtClean="0"/>
              <a:t>Example:</a:t>
            </a:r>
          </a:p>
          <a:p>
            <a:pPr lvl="2" algn="just"/>
            <a:r>
              <a:rPr lang="en-US" i="1" dirty="0" smtClean="0"/>
              <a:t>Validating Form Data in a Function (subscribe.php)</a:t>
            </a:r>
          </a:p>
          <a:p>
            <a:pPr lvl="3">
              <a:buNone/>
            </a:pPr>
            <a:r>
              <a:rPr lang="en-US" dirty="0" smtClean="0"/>
              <a:t>&lt;?php</a:t>
            </a:r>
          </a:p>
          <a:p>
            <a:pPr lvl="3">
              <a:buNone/>
            </a:pPr>
            <a:r>
              <a:rPr lang="en-US" dirty="0" smtClean="0"/>
              <a:t>// Function used to check e-mail syntax</a:t>
            </a:r>
          </a:p>
          <a:p>
            <a:pPr lvl="3">
              <a:buNone/>
            </a:pPr>
            <a:r>
              <a:rPr lang="en-US" dirty="0" smtClean="0"/>
              <a:t>function </a:t>
            </a:r>
            <a:r>
              <a:rPr lang="en-US" dirty="0" err="1" smtClean="0"/>
              <a:t>validateEmail</a:t>
            </a:r>
            <a:r>
              <a:rPr lang="en-US" dirty="0" smtClean="0"/>
              <a:t>($email)</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prstClr val="black"/>
                </a:solidFill>
              </a:rPr>
              <a:t>Sending Form Data to a Server </a:t>
            </a:r>
            <a:br>
              <a:rPr lang="en-US" b="1" dirty="0" smtClean="0">
                <a:solidFill>
                  <a:prstClr val="black"/>
                </a:solidFill>
              </a:rPr>
            </a:br>
            <a:r>
              <a:rPr lang="en-US" sz="2700" b="1" dirty="0" smtClean="0">
                <a:solidFill>
                  <a:prstClr val="black"/>
                </a:solidFill>
              </a:rPr>
              <a:t>(Passing Form Data to a Function)</a:t>
            </a: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pPr lvl="2">
              <a:buNone/>
            </a:pPr>
            <a:r>
              <a:rPr lang="en-US" sz="1600" dirty="0" smtClean="0"/>
              <a:t>{	// Create the e-mail validation regular expression</a:t>
            </a:r>
          </a:p>
          <a:p>
            <a:pPr lvl="2">
              <a:buNone/>
            </a:pPr>
            <a:r>
              <a:rPr lang="en-US" sz="1600" dirty="0" smtClean="0"/>
              <a:t>$</a:t>
            </a:r>
            <a:r>
              <a:rPr lang="en-US" sz="1600" dirty="0" err="1" smtClean="0"/>
              <a:t>regexp</a:t>
            </a:r>
            <a:r>
              <a:rPr lang="en-US" sz="1600" dirty="0" smtClean="0"/>
              <a:t> = "^([_a-z0-9-]+)(\.[_a-z0-9-]+)*@([a-z0-9-]+)(\.[a-z0-9-]+)*(\.[a-z]{2,6})$";</a:t>
            </a:r>
          </a:p>
          <a:p>
            <a:pPr lvl="2">
              <a:buNone/>
            </a:pPr>
            <a:r>
              <a:rPr lang="en-US" sz="1600" dirty="0" smtClean="0"/>
              <a:t>// Validate the syntax</a:t>
            </a:r>
          </a:p>
          <a:p>
            <a:pPr lvl="2">
              <a:buNone/>
            </a:pPr>
            <a:r>
              <a:rPr lang="en-US" sz="1600" dirty="0" smtClean="0"/>
              <a:t>if (</a:t>
            </a:r>
            <a:r>
              <a:rPr lang="en-US" sz="1600" dirty="0" err="1" smtClean="0"/>
              <a:t>eregi</a:t>
            </a:r>
            <a:r>
              <a:rPr lang="en-US" sz="1600" dirty="0" smtClean="0"/>
              <a:t>($</a:t>
            </a:r>
            <a:r>
              <a:rPr lang="en-US" sz="1600" dirty="0" err="1" smtClean="0"/>
              <a:t>regexp</a:t>
            </a:r>
            <a:r>
              <a:rPr lang="en-US" sz="1600" dirty="0" smtClean="0"/>
              <a:t>, $email)) return 1;</a:t>
            </a:r>
          </a:p>
          <a:p>
            <a:pPr lvl="2">
              <a:buNone/>
            </a:pPr>
            <a:r>
              <a:rPr lang="en-US" sz="1600" dirty="0" smtClean="0"/>
              <a:t>else return 0;	}	</a:t>
            </a:r>
          </a:p>
          <a:p>
            <a:pPr lvl="2">
              <a:buNone/>
            </a:pPr>
            <a:r>
              <a:rPr lang="en-US" sz="1600" dirty="0" smtClean="0"/>
              <a:t>// Has the form been submitted?</a:t>
            </a:r>
          </a:p>
          <a:p>
            <a:pPr lvl="2">
              <a:buNone/>
            </a:pPr>
            <a:r>
              <a:rPr lang="en-US" sz="1600" dirty="0" smtClean="0"/>
              <a:t>if (isset($_POST['submit']))	</a:t>
            </a:r>
            <a:r>
              <a:rPr lang="en-US" sz="1600" b="1" dirty="0" smtClean="0"/>
              <a:t>{</a:t>
            </a:r>
            <a:r>
              <a:rPr lang="en-US" sz="1600" dirty="0" smtClean="0"/>
              <a:t>	$name = htmlentities($_POST['name']);	$email = htmlentities($_POST['email']);</a:t>
            </a:r>
          </a:p>
          <a:p>
            <a:pPr lvl="2">
              <a:buNone/>
            </a:pPr>
            <a:r>
              <a:rPr lang="en-US" sz="1600" dirty="0" smtClean="0"/>
              <a:t>printf("Hi %s&lt;br /&gt;", $name);</a:t>
            </a:r>
          </a:p>
          <a:p>
            <a:pPr lvl="2">
              <a:buNone/>
            </a:pPr>
            <a:r>
              <a:rPr lang="en-US" sz="1600" dirty="0" smtClean="0"/>
              <a:t>if (</a:t>
            </a:r>
            <a:r>
              <a:rPr lang="en-US" sz="1600" dirty="0" err="1" smtClean="0"/>
              <a:t>validateEmail</a:t>
            </a:r>
            <a:r>
              <a:rPr lang="en-US" sz="1600" dirty="0" smtClean="0"/>
              <a:t>($email))	printf("The address %s is valid!", $email);</a:t>
            </a:r>
          </a:p>
          <a:p>
            <a:pPr lvl="2">
              <a:buNone/>
            </a:pPr>
            <a:r>
              <a:rPr lang="en-US" sz="1600" dirty="0" smtClean="0"/>
              <a:t>else	printf("The address &lt;strong&gt;%s&lt;/strong&gt; is invalid!", $email);</a:t>
            </a:r>
          </a:p>
          <a:p>
            <a:pPr lvl="2">
              <a:buNone/>
            </a:pPr>
            <a:r>
              <a:rPr lang="en-US" sz="1600" b="1" dirty="0" smtClean="0"/>
              <a:t>}</a:t>
            </a:r>
            <a:r>
              <a:rPr lang="en-US" sz="1600" dirty="0" smtClean="0"/>
              <a:t>	?&gt;</a:t>
            </a:r>
          </a:p>
          <a:p>
            <a:pPr lvl="2">
              <a:buNone/>
            </a:pPr>
            <a:r>
              <a:rPr lang="en-US" sz="1600" dirty="0" smtClean="0"/>
              <a:t>&lt;form action="subscribe.php" method="post"&gt;</a:t>
            </a:r>
          </a:p>
          <a:p>
            <a:pPr lvl="2">
              <a:buNone/>
            </a:pPr>
            <a:r>
              <a:rPr lang="en-US" sz="1600" dirty="0" smtClean="0"/>
              <a:t>&lt;p&gt;	Name:&lt;br /&gt;	&lt;input type="text" id="name" name="name" size="20" maxlength="40" /&gt;	&lt;/p&gt;</a:t>
            </a:r>
          </a:p>
          <a:p>
            <a:pPr lvl="2">
              <a:buNone/>
            </a:pPr>
            <a:r>
              <a:rPr lang="en-US" sz="1600" dirty="0" smtClean="0"/>
              <a:t>&lt;p&gt;	E-mail Address:&lt;br /&gt;	&lt;input type="text" id="email" name="email" size="20" maxlength="40" /&gt;	&lt;/p&gt;</a:t>
            </a:r>
          </a:p>
          <a:p>
            <a:pPr lvl="2">
              <a:buNone/>
            </a:pPr>
            <a:r>
              <a:rPr lang="en-US" sz="1600" dirty="0" smtClean="0"/>
              <a:t>&lt;input type="submit" id="submit" name = "submit" value="Go!" /&gt;</a:t>
            </a:r>
          </a:p>
          <a:p>
            <a:pPr lvl="2">
              <a:buNone/>
            </a:pPr>
            <a:r>
              <a:rPr lang="en-US" sz="1600" dirty="0" smtClean="0"/>
              <a:t>&lt;/form&gt;</a:t>
            </a:r>
            <a:endParaRPr lang="en-US"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Working with Multivalued Form Components </a:t>
            </a:r>
            <a:r>
              <a:rPr lang="en-US" sz="3100" b="1" dirty="0" smtClean="0"/>
              <a:t>(Topic Beyond Syllabus)</a:t>
            </a:r>
            <a:endParaRPr lang="en-US" dirty="0"/>
          </a:p>
        </p:txBody>
      </p:sp>
      <p:sp>
        <p:nvSpPr>
          <p:cNvPr id="3" name="Content Placeholder 2"/>
          <p:cNvSpPr>
            <a:spLocks noGrp="1"/>
          </p:cNvSpPr>
          <p:nvPr>
            <p:ph idx="1"/>
          </p:nvPr>
        </p:nvSpPr>
        <p:spPr/>
        <p:txBody>
          <a:bodyPr/>
          <a:lstStyle/>
          <a:p>
            <a:pPr algn="just"/>
            <a:r>
              <a:rPr lang="en-US" dirty="0" smtClean="0"/>
              <a:t>Multivalued form components such as checkboxes and multiple-select boxes greatly enhance your Web-based data-collection capabilities</a:t>
            </a:r>
          </a:p>
          <a:p>
            <a:pPr lvl="1" algn="just"/>
            <a:r>
              <a:rPr lang="en-US" dirty="0" smtClean="0"/>
              <a:t>Because they enable the user to  simultaneously select multiple values for a given form item.</a:t>
            </a:r>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3048000" y="4648200"/>
            <a:ext cx="3162300" cy="160972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6096000" y="1458357"/>
            <a:ext cx="2705100" cy="1295400"/>
            <a:chOff x="5562600" y="4876800"/>
            <a:chExt cx="2857500" cy="1454571"/>
          </a:xfrm>
        </p:grpSpPr>
        <p:pic>
          <p:nvPicPr>
            <p:cNvPr id="4" name="Picture 3"/>
            <p:cNvPicPr>
              <a:picLocks noChangeAspect="1" noChangeArrowheads="1"/>
            </p:cNvPicPr>
            <p:nvPr/>
          </p:nvPicPr>
          <p:blipFill>
            <a:blip r:embed="rId2" cstate="print"/>
            <a:srcRect/>
            <a:stretch>
              <a:fillRect/>
            </a:stretch>
          </p:blipFill>
          <p:spPr bwMode="auto">
            <a:xfrm>
              <a:off x="5562600" y="4876800"/>
              <a:ext cx="2857500" cy="1454571"/>
            </a:xfrm>
            <a:prstGeom prst="rect">
              <a:avLst/>
            </a:prstGeom>
            <a:noFill/>
            <a:ln w="9525">
              <a:noFill/>
              <a:miter lim="800000"/>
              <a:headEnd/>
              <a:tailEnd/>
            </a:ln>
          </p:spPr>
        </p:pic>
        <p:sp>
          <p:nvSpPr>
            <p:cNvPr id="6" name="Rectangle 5"/>
            <p:cNvSpPr/>
            <p:nvPr/>
          </p:nvSpPr>
          <p:spPr>
            <a:xfrm>
              <a:off x="5596596" y="5396132"/>
              <a:ext cx="2667000" cy="6096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9" name="Rectangle 8"/>
          <p:cNvSpPr/>
          <p:nvPr/>
        </p:nvSpPr>
        <p:spPr>
          <a:xfrm>
            <a:off x="4724400" y="2836448"/>
            <a:ext cx="4267200" cy="1631216"/>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US" sz="1600" dirty="0" smtClean="0"/>
              <a:t>&lt;select name="languages[]" multiple="multiple"&gt;</a:t>
            </a:r>
          </a:p>
          <a:p>
            <a:pPr algn="just"/>
            <a:r>
              <a:rPr lang="en-US" sz="1600" dirty="0" smtClean="0"/>
              <a:t>&lt;option value="csharp"&gt;C#&lt;/option&gt;</a:t>
            </a:r>
          </a:p>
          <a:p>
            <a:pPr algn="just"/>
            <a:r>
              <a:rPr lang="en-US" sz="1600" dirty="0" smtClean="0"/>
              <a:t>&lt;option value="</a:t>
            </a:r>
            <a:r>
              <a:rPr lang="en-US" sz="1600" dirty="0" err="1" smtClean="0"/>
              <a:t>jscript</a:t>
            </a:r>
            <a:r>
              <a:rPr lang="en-US" sz="1600" dirty="0" smtClean="0"/>
              <a:t>"&gt;JavaScript&lt;/option&gt;</a:t>
            </a:r>
          </a:p>
          <a:p>
            <a:pPr algn="just"/>
            <a:r>
              <a:rPr lang="en-US" sz="1600" dirty="0" smtClean="0"/>
              <a:t>&lt;option value="</a:t>
            </a:r>
            <a:r>
              <a:rPr lang="en-US" sz="1600" dirty="0" err="1" smtClean="0"/>
              <a:t>perl</a:t>
            </a:r>
            <a:r>
              <a:rPr lang="en-US" sz="1600" dirty="0" smtClean="0"/>
              <a:t>"&gt;Perl&lt;/option&gt;</a:t>
            </a:r>
          </a:p>
          <a:p>
            <a:pPr algn="just"/>
            <a:r>
              <a:rPr lang="en-US" sz="1600" dirty="0" smtClean="0"/>
              <a:t>&lt;option value="php"&gt;PHP&lt;/option&gt;</a:t>
            </a:r>
          </a:p>
          <a:p>
            <a:pPr algn="just"/>
            <a:r>
              <a:rPr lang="en-US" sz="1600" dirty="0" smtClean="0"/>
              <a:t>&lt;/select&gt;</a:t>
            </a:r>
            <a:endParaRPr lang="en-US" sz="1600" dirty="0"/>
          </a:p>
        </p:txBody>
      </p:sp>
      <p:sp>
        <p:nvSpPr>
          <p:cNvPr id="2" name="Title 1"/>
          <p:cNvSpPr>
            <a:spLocks noGrp="1"/>
          </p:cNvSpPr>
          <p:nvPr>
            <p:ph type="title"/>
          </p:nvPr>
        </p:nvSpPr>
        <p:spPr/>
        <p:txBody>
          <a:bodyPr>
            <a:normAutofit fontScale="90000"/>
          </a:bodyPr>
          <a:lstStyle/>
          <a:p>
            <a:r>
              <a:rPr lang="en-US" b="1" dirty="0" smtClean="0"/>
              <a:t>Working with Multivalued Form Components </a:t>
            </a:r>
            <a:r>
              <a:rPr lang="en-US" sz="3100" b="1" dirty="0" smtClean="0"/>
              <a:t>(Topic Beyond Syllabus)</a:t>
            </a:r>
            <a:endParaRPr lang="en-US" dirty="0"/>
          </a:p>
        </p:txBody>
      </p:sp>
      <p:sp>
        <p:nvSpPr>
          <p:cNvPr id="3" name="Content Placeholder 2"/>
          <p:cNvSpPr>
            <a:spLocks noGrp="1"/>
          </p:cNvSpPr>
          <p:nvPr>
            <p:ph idx="1"/>
          </p:nvPr>
        </p:nvSpPr>
        <p:spPr>
          <a:xfrm>
            <a:off x="152400" y="1600200"/>
            <a:ext cx="5334000" cy="838199"/>
          </a:xfrm>
        </p:spPr>
        <p:txBody>
          <a:bodyPr>
            <a:noAutofit/>
          </a:bodyPr>
          <a:lstStyle/>
          <a:p>
            <a:pPr algn="just"/>
            <a:r>
              <a:rPr lang="en-US" sz="2000" i="1" dirty="0" smtClean="0"/>
              <a:t>Representing the same data (in diagram) using two different form items</a:t>
            </a:r>
          </a:p>
        </p:txBody>
      </p:sp>
      <p:sp>
        <p:nvSpPr>
          <p:cNvPr id="8" name="Rectangle 7"/>
          <p:cNvSpPr/>
          <p:nvPr/>
        </p:nvSpPr>
        <p:spPr>
          <a:xfrm>
            <a:off x="166468" y="2462410"/>
            <a:ext cx="4572000" cy="2123658"/>
          </a:xfrm>
          <a:prstGeom prst="rect">
            <a:avLst/>
          </a:prstGeom>
        </p:spPr>
        <p:txBody>
          <a:bodyPr>
            <a:spAutoFit/>
          </a:bodyPr>
          <a:lstStyle/>
          <a:p>
            <a:r>
              <a:rPr lang="en-US" sz="1600" dirty="0" smtClean="0"/>
              <a:t>&lt;?php</a:t>
            </a:r>
          </a:p>
          <a:p>
            <a:r>
              <a:rPr lang="en-US" sz="1600" dirty="0" smtClean="0"/>
              <a:t>if (isset($_POST['submit']))</a:t>
            </a:r>
          </a:p>
          <a:p>
            <a:r>
              <a:rPr lang="en-US" sz="1600" dirty="0" smtClean="0"/>
              <a:t>{</a:t>
            </a:r>
          </a:p>
          <a:p>
            <a:r>
              <a:rPr lang="en-US" sz="1600" dirty="0" smtClean="0"/>
              <a:t>echo "You like the following languages:&lt;br /&gt;";</a:t>
            </a:r>
          </a:p>
          <a:p>
            <a:r>
              <a:rPr lang="en-US" sz="1600" dirty="0" err="1" smtClean="0"/>
              <a:t>foreach</a:t>
            </a:r>
            <a:r>
              <a:rPr lang="en-US" sz="1600" dirty="0" smtClean="0"/>
              <a:t>($_POST['languages'] AS $language) {</a:t>
            </a:r>
          </a:p>
          <a:p>
            <a:r>
              <a:rPr lang="en-US" sz="1600" dirty="0" smtClean="0"/>
              <a:t>$language = htmlentities($language);</a:t>
            </a:r>
          </a:p>
          <a:p>
            <a:r>
              <a:rPr lang="en-US" sz="1600" dirty="0" smtClean="0"/>
              <a:t>echo "$language&lt;br /&gt;";</a:t>
            </a:r>
          </a:p>
          <a:p>
            <a:r>
              <a:rPr lang="en-US" sz="1600" dirty="0" smtClean="0"/>
              <a:t>} 	}	?&gt;</a:t>
            </a:r>
            <a:endParaRPr lang="en-US" sz="1600" dirty="0"/>
          </a:p>
        </p:txBody>
      </p:sp>
      <p:sp>
        <p:nvSpPr>
          <p:cNvPr id="10" name="Rectangle 9"/>
          <p:cNvSpPr/>
          <p:nvPr/>
        </p:nvSpPr>
        <p:spPr>
          <a:xfrm>
            <a:off x="304800" y="4586068"/>
            <a:ext cx="7848600" cy="1846659"/>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US" sz="1600" dirty="0" smtClean="0"/>
              <a:t>&lt;form action="multiplevaluesexample.php" method="post"&gt;</a:t>
            </a:r>
          </a:p>
          <a:p>
            <a:r>
              <a:rPr lang="en-US" sz="1600" dirty="0" smtClean="0"/>
              <a:t>What's your favorite programming language?&lt;br /&gt; (check all that apply):&lt;br /&gt;</a:t>
            </a:r>
          </a:p>
          <a:p>
            <a:r>
              <a:rPr lang="en-US" sz="1600" dirty="0" smtClean="0"/>
              <a:t>&lt;input type="checkbox" name="languages[]" value="csharp" /&gt;C#&lt;br /&gt;</a:t>
            </a:r>
          </a:p>
          <a:p>
            <a:r>
              <a:rPr lang="en-US" sz="1600" dirty="0" smtClean="0"/>
              <a:t>&lt;input type="checkbox" name="languages[]" value="</a:t>
            </a:r>
            <a:r>
              <a:rPr lang="en-US" sz="1600" dirty="0" err="1" smtClean="0"/>
              <a:t>jscript</a:t>
            </a:r>
            <a:r>
              <a:rPr lang="en-US" sz="1600" dirty="0" smtClean="0"/>
              <a:t>" /&gt;JavaScript&lt;br /&gt;</a:t>
            </a:r>
          </a:p>
          <a:p>
            <a:r>
              <a:rPr lang="en-US" sz="1600" dirty="0" smtClean="0"/>
              <a:t>&lt;input type="checkbox" name="languages[]" value="</a:t>
            </a:r>
            <a:r>
              <a:rPr lang="en-US" sz="1600" dirty="0" err="1" smtClean="0"/>
              <a:t>perl</a:t>
            </a:r>
            <a:r>
              <a:rPr lang="en-US" sz="1600" dirty="0" smtClean="0"/>
              <a:t>" /&gt;Perl&lt;br /&gt;</a:t>
            </a:r>
          </a:p>
          <a:p>
            <a:r>
              <a:rPr lang="en-US" sz="1600" dirty="0" smtClean="0"/>
              <a:t>&lt;input type="checkbox" name="languages[]" value="php" /&gt;PHP&lt;br /&gt;</a:t>
            </a:r>
          </a:p>
          <a:p>
            <a:r>
              <a:rPr lang="en-US" sz="1600" dirty="0" smtClean="0"/>
              <a:t>&lt;input type="submit" name="submit" value="Submit!" /&gt;	&lt;/form&gt;</a:t>
            </a:r>
            <a:endParaRPr lang="en-US" sz="1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Working with Multivalued Form Components </a:t>
            </a:r>
            <a:r>
              <a:rPr lang="en-US" sz="3100" b="1" dirty="0" smtClean="0"/>
              <a:t>(Topic Beyond Syllabus)</a:t>
            </a:r>
            <a:endParaRPr lang="en-US" dirty="0"/>
          </a:p>
        </p:txBody>
      </p:sp>
      <p:sp>
        <p:nvSpPr>
          <p:cNvPr id="4" name="Content Placeholder 3"/>
          <p:cNvSpPr>
            <a:spLocks noGrp="1"/>
          </p:cNvSpPr>
          <p:nvPr>
            <p:ph idx="1"/>
          </p:nvPr>
        </p:nvSpPr>
        <p:spPr>
          <a:xfrm>
            <a:off x="457200" y="1600200"/>
            <a:ext cx="8229600" cy="3293209"/>
          </a:xfrm>
          <a:prstGeom prst="rect">
            <a:avLst/>
          </a:prstGeom>
        </p:spPr>
        <p:txBody>
          <a:bodyPr wrap="square">
            <a:spAutoFit/>
          </a:bodyPr>
          <a:lstStyle/>
          <a:p>
            <a:r>
              <a:rPr lang="en-US" b="1" dirty="0" smtClean="0"/>
              <a:t>Output:</a:t>
            </a:r>
          </a:p>
          <a:p>
            <a:pPr algn="just"/>
            <a:r>
              <a:rPr lang="en-US" dirty="0" smtClean="0"/>
              <a:t>If the user chooses the languages C# and PHP, he is greeted with the following output:</a:t>
            </a:r>
          </a:p>
          <a:p>
            <a:pPr lvl="1">
              <a:buNone/>
            </a:pPr>
            <a:r>
              <a:rPr lang="en-US" dirty="0" smtClean="0"/>
              <a:t>You like the following languages:</a:t>
            </a:r>
          </a:p>
          <a:p>
            <a:pPr lvl="1">
              <a:buNone/>
            </a:pPr>
            <a:r>
              <a:rPr lang="en-US" dirty="0" smtClean="0"/>
              <a:t>csharp</a:t>
            </a:r>
          </a:p>
          <a:p>
            <a:pPr lvl="1">
              <a:buNone/>
            </a:pPr>
            <a:r>
              <a:rPr lang="en-US" dirty="0" smtClean="0"/>
              <a:t>php</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Working with Cookies</a:t>
            </a:r>
            <a:endParaRPr lang="en-US" b="1" dirty="0"/>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pPr algn="just"/>
            <a:r>
              <a:rPr lang="en-US" sz="2400" b="1" dirty="0" smtClean="0"/>
              <a:t>Cookies</a:t>
            </a:r>
            <a:r>
              <a:rPr lang="en-US" sz="2400" dirty="0" smtClean="0"/>
              <a:t> are a mechanism for storing data in the remote browser and thus tracking or identifying return users.</a:t>
            </a:r>
          </a:p>
          <a:p>
            <a:pPr lvl="1" algn="just"/>
            <a:r>
              <a:rPr lang="en-US" sz="2000" dirty="0" smtClean="0"/>
              <a:t>You can set cookies using the setcookie() or setrawcookie() function. </a:t>
            </a:r>
          </a:p>
          <a:p>
            <a:pPr lvl="1" algn="just"/>
            <a:r>
              <a:rPr lang="en-US" sz="2000" dirty="0" smtClean="0"/>
              <a:t>Cookies are part of the HTTP header, so setcookie() must be called before any output is sent to the browser. </a:t>
            </a:r>
          </a:p>
          <a:p>
            <a:pPr lvl="1" algn="just"/>
            <a:r>
              <a:rPr lang="en-US" sz="2000" dirty="0" smtClean="0"/>
              <a:t>You can use the </a:t>
            </a:r>
            <a:r>
              <a:rPr lang="en-US" sz="2000" i="1" dirty="0" smtClean="0">
                <a:solidFill>
                  <a:srgbClr val="FF0000"/>
                </a:solidFill>
              </a:rPr>
              <a:t>output buffering functions</a:t>
            </a:r>
            <a:r>
              <a:rPr lang="en-US" sz="2000" i="1" dirty="0" smtClean="0"/>
              <a:t> </a:t>
            </a:r>
            <a:r>
              <a:rPr lang="en-US" sz="2000" dirty="0" smtClean="0"/>
              <a:t>to delay the script output until you have decided whether or not to set any cookies or send any headers. </a:t>
            </a:r>
          </a:p>
          <a:p>
            <a:pPr lvl="2" algn="just"/>
            <a:r>
              <a:rPr lang="en-US" sz="1600" i="1" dirty="0" smtClean="0">
                <a:solidFill>
                  <a:srgbClr val="FF0000"/>
                </a:solidFill>
              </a:rPr>
              <a:t>flush</a:t>
            </a:r>
            <a:r>
              <a:rPr lang="en-US" sz="1600" dirty="0" smtClean="0"/>
              <a:t> — Flush system output buffer</a:t>
            </a:r>
          </a:p>
          <a:p>
            <a:pPr lvl="2" algn="just"/>
            <a:r>
              <a:rPr lang="en-US" sz="1600" i="1" dirty="0" smtClean="0">
                <a:solidFill>
                  <a:srgbClr val="FF0000"/>
                </a:solidFill>
              </a:rPr>
              <a:t>ob_clean</a:t>
            </a:r>
            <a:r>
              <a:rPr lang="en-US" sz="1600" dirty="0" smtClean="0"/>
              <a:t> — Clean (erase) the output buffer etc…</a:t>
            </a:r>
          </a:p>
          <a:p>
            <a:pPr lvl="1" algn="just"/>
            <a:r>
              <a:rPr lang="en-US" sz="2000" dirty="0" smtClean="0"/>
              <a:t>Any cookies sent to you from the client will automatically be included into a </a:t>
            </a:r>
            <a:r>
              <a:rPr lang="en-US" sz="2000" b="1" dirty="0" smtClean="0"/>
              <a:t>$_COOKIE</a:t>
            </a:r>
            <a:r>
              <a:rPr lang="en-US" sz="2000" dirty="0" smtClean="0"/>
              <a:t> auto-global array if </a:t>
            </a:r>
            <a:r>
              <a:rPr lang="en-US" sz="2000" dirty="0" smtClean="0">
                <a:solidFill>
                  <a:schemeClr val="accent5">
                    <a:lumMod val="50000"/>
                  </a:schemeClr>
                </a:solidFill>
              </a:rPr>
              <a:t>variables_orde</a:t>
            </a:r>
            <a:r>
              <a:rPr lang="en-US" sz="2000" dirty="0" smtClean="0"/>
              <a:t>r contains "C". </a:t>
            </a:r>
            <a:r>
              <a:rPr lang="en-US" sz="2000" dirty="0" smtClean="0">
                <a:solidFill>
                  <a:schemeClr val="accent5">
                    <a:lumMod val="50000"/>
                  </a:schemeClr>
                </a:solidFill>
              </a:rPr>
              <a:t>Sets the order</a:t>
            </a:r>
            <a:r>
              <a:rPr lang="en-US" sz="2000" dirty="0" smtClean="0"/>
              <a:t> of the </a:t>
            </a:r>
            <a:r>
              <a:rPr lang="en-US" sz="2000" b="1" dirty="0" smtClean="0">
                <a:solidFill>
                  <a:schemeClr val="accent6">
                    <a:lumMod val="75000"/>
                  </a:schemeClr>
                </a:solidFill>
              </a:rPr>
              <a:t>EGPCS</a:t>
            </a:r>
            <a:r>
              <a:rPr lang="en-US" sz="2000" dirty="0" smtClean="0"/>
              <a:t> (</a:t>
            </a:r>
            <a:r>
              <a:rPr lang="en-US" sz="2000" b="1" dirty="0" smtClean="0">
                <a:solidFill>
                  <a:schemeClr val="accent6">
                    <a:lumMod val="75000"/>
                  </a:schemeClr>
                </a:solidFill>
              </a:rPr>
              <a:t>E</a:t>
            </a:r>
            <a:r>
              <a:rPr lang="en-US" sz="2000" dirty="0" smtClean="0"/>
              <a:t>nvironment, </a:t>
            </a:r>
            <a:r>
              <a:rPr lang="en-US" sz="2000" b="1" dirty="0" smtClean="0">
                <a:solidFill>
                  <a:schemeClr val="accent6">
                    <a:lumMod val="75000"/>
                  </a:schemeClr>
                </a:solidFill>
              </a:rPr>
              <a:t>G</a:t>
            </a:r>
            <a:r>
              <a:rPr lang="en-US" sz="2000" dirty="0" smtClean="0"/>
              <a:t>et, </a:t>
            </a:r>
            <a:r>
              <a:rPr lang="en-US" sz="2000" b="1" dirty="0" smtClean="0">
                <a:solidFill>
                  <a:schemeClr val="accent6">
                    <a:lumMod val="75000"/>
                  </a:schemeClr>
                </a:solidFill>
              </a:rPr>
              <a:t>P</a:t>
            </a:r>
            <a:r>
              <a:rPr lang="en-US" sz="2000" dirty="0" smtClean="0"/>
              <a:t>ost, </a:t>
            </a:r>
            <a:r>
              <a:rPr lang="en-US" sz="2000" b="1" dirty="0" smtClean="0">
                <a:solidFill>
                  <a:schemeClr val="accent6">
                    <a:lumMod val="75000"/>
                  </a:schemeClr>
                </a:solidFill>
              </a:rPr>
              <a:t>C</a:t>
            </a:r>
            <a:r>
              <a:rPr lang="en-US" sz="2000" dirty="0" smtClean="0"/>
              <a:t>ookie, and </a:t>
            </a:r>
            <a:r>
              <a:rPr lang="en-US" sz="2000" b="1" dirty="0" smtClean="0">
                <a:solidFill>
                  <a:schemeClr val="accent6">
                    <a:lumMod val="75000"/>
                  </a:schemeClr>
                </a:solidFill>
              </a:rPr>
              <a:t>S</a:t>
            </a:r>
            <a:r>
              <a:rPr lang="en-US" sz="2000" dirty="0" smtClean="0"/>
              <a:t>erver) variable parsing. </a:t>
            </a:r>
          </a:p>
          <a:p>
            <a:pPr lvl="2" algn="just"/>
            <a:r>
              <a:rPr lang="en-US" sz="1600" dirty="0" smtClean="0"/>
              <a:t>For example</a:t>
            </a:r>
          </a:p>
          <a:p>
            <a:pPr lvl="3" algn="just"/>
            <a:r>
              <a:rPr lang="en-US" sz="1400" dirty="0" smtClean="0"/>
              <a:t>if variables_order is set to "SP" then PHP will create the superglobals $_SERVER and $_POST</a:t>
            </a:r>
          </a:p>
          <a:p>
            <a:pPr lvl="3" algn="just"/>
            <a:r>
              <a:rPr lang="en-US" sz="1400" dirty="0" smtClean="0"/>
              <a:t>But not create $_ENV, $_GET, and $_COOKIE.  And Setting to "" means no superglobals will be set. </a:t>
            </a:r>
          </a:p>
          <a:p>
            <a:pPr algn="just"/>
            <a:r>
              <a:rPr lang="en-US" sz="2400" dirty="0" smtClean="0"/>
              <a:t>If you’d like to maintain a user’s session over multiple visits to the site, you should use a </a:t>
            </a:r>
            <a:r>
              <a:rPr lang="en-US" sz="2400" smtClean="0"/>
              <a:t>cookie.</a:t>
            </a:r>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Working with Cookies</a:t>
            </a:r>
            <a:endParaRPr lang="en-US" sz="3100"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pPr algn="just"/>
            <a:r>
              <a:rPr lang="en-US" sz="2400" dirty="0" smtClean="0"/>
              <a:t>setcookie </a:t>
            </a:r>
            <a:r>
              <a:rPr lang="en-US" sz="2400" dirty="0" smtClean="0">
                <a:sym typeface="Wingdings" pitchFamily="2" charset="2"/>
              </a:rPr>
              <a:t></a:t>
            </a:r>
            <a:r>
              <a:rPr lang="en-US" sz="2400" dirty="0" smtClean="0"/>
              <a:t> Send a cookie  </a:t>
            </a:r>
            <a:r>
              <a:rPr lang="en-US" sz="2400" dirty="0" smtClean="0">
                <a:sym typeface="Wingdings" pitchFamily="2" charset="2"/>
              </a:rPr>
              <a:t> </a:t>
            </a:r>
            <a:r>
              <a:rPr lang="en-US" sz="2400" b="1" dirty="0" smtClean="0"/>
              <a:t>Syntax:</a:t>
            </a:r>
          </a:p>
          <a:p>
            <a:pPr>
              <a:buNone/>
            </a:pPr>
            <a:r>
              <a:rPr lang="en-US" sz="1000" dirty="0" smtClean="0"/>
              <a:t>	</a:t>
            </a:r>
            <a:r>
              <a:rPr lang="en-US" sz="1800" i="1" dirty="0" err="1" smtClean="0"/>
              <a:t>bool</a:t>
            </a:r>
            <a:r>
              <a:rPr lang="en-US" sz="1800" i="1" dirty="0" smtClean="0"/>
              <a:t> </a:t>
            </a:r>
            <a:r>
              <a:rPr lang="en-US" sz="1800" b="1" i="1" dirty="0" smtClean="0"/>
              <a:t>setcookie</a:t>
            </a:r>
            <a:r>
              <a:rPr lang="en-US" sz="1800" i="1" dirty="0" smtClean="0"/>
              <a:t> ( string $name </a:t>
            </a:r>
            <a:r>
              <a:rPr lang="en-US" sz="1800" i="1" dirty="0" smtClean="0">
                <a:solidFill>
                  <a:srgbClr val="FF0000"/>
                </a:solidFill>
              </a:rPr>
              <a:t>[</a:t>
            </a:r>
            <a:r>
              <a:rPr lang="en-US" sz="1800" i="1" dirty="0" smtClean="0"/>
              <a:t>, string $value = "" </a:t>
            </a:r>
            <a:r>
              <a:rPr lang="en-US" sz="1800" i="1" dirty="0" smtClean="0">
                <a:solidFill>
                  <a:schemeClr val="accent6">
                    <a:lumMod val="75000"/>
                  </a:schemeClr>
                </a:solidFill>
              </a:rPr>
              <a:t>[</a:t>
            </a:r>
            <a:r>
              <a:rPr lang="en-US" sz="1800" i="1" dirty="0" smtClean="0"/>
              <a:t>, </a:t>
            </a:r>
            <a:r>
              <a:rPr lang="en-US" sz="1800" i="1" dirty="0" err="1" smtClean="0"/>
              <a:t>int</a:t>
            </a:r>
            <a:r>
              <a:rPr lang="en-US" sz="1800" i="1" dirty="0" smtClean="0"/>
              <a:t> $expire = 0 </a:t>
            </a:r>
            <a:r>
              <a:rPr lang="en-US" sz="1800" i="1" dirty="0" smtClean="0">
                <a:solidFill>
                  <a:srgbClr val="FF0000"/>
                </a:solidFill>
              </a:rPr>
              <a:t>[</a:t>
            </a:r>
            <a:r>
              <a:rPr lang="en-US" sz="1800" i="1" dirty="0" smtClean="0"/>
              <a:t>, string $path = "" </a:t>
            </a:r>
            <a:r>
              <a:rPr lang="en-US" sz="1800" i="1" dirty="0" smtClean="0">
                <a:solidFill>
                  <a:schemeClr val="accent6">
                    <a:lumMod val="75000"/>
                  </a:schemeClr>
                </a:solidFill>
              </a:rPr>
              <a:t>[</a:t>
            </a:r>
            <a:r>
              <a:rPr lang="en-US" sz="1800" i="1" dirty="0" smtClean="0"/>
              <a:t>, string $domain = "" </a:t>
            </a:r>
            <a:r>
              <a:rPr lang="en-US" sz="1800" i="1" dirty="0" smtClean="0">
                <a:solidFill>
                  <a:srgbClr val="FF0000"/>
                </a:solidFill>
              </a:rPr>
              <a:t>[</a:t>
            </a:r>
            <a:r>
              <a:rPr lang="en-US" sz="1800" i="1" dirty="0" smtClean="0"/>
              <a:t>, </a:t>
            </a:r>
            <a:r>
              <a:rPr lang="en-US" sz="1800" i="1" dirty="0" err="1" smtClean="0"/>
              <a:t>bool</a:t>
            </a:r>
            <a:r>
              <a:rPr lang="en-US" sz="1800" i="1" dirty="0" smtClean="0"/>
              <a:t> $secure = false </a:t>
            </a:r>
            <a:r>
              <a:rPr lang="en-US" sz="1800" i="1" dirty="0" smtClean="0">
                <a:solidFill>
                  <a:schemeClr val="accent6">
                    <a:lumMod val="75000"/>
                  </a:schemeClr>
                </a:solidFill>
              </a:rPr>
              <a:t>[</a:t>
            </a:r>
            <a:r>
              <a:rPr lang="en-US" sz="1800" i="1" dirty="0" smtClean="0"/>
              <a:t>, </a:t>
            </a:r>
            <a:r>
              <a:rPr lang="en-US" sz="1800" i="1" dirty="0" err="1" smtClean="0"/>
              <a:t>bool</a:t>
            </a:r>
            <a:r>
              <a:rPr lang="en-US" sz="1800" i="1" dirty="0" smtClean="0"/>
              <a:t> $</a:t>
            </a:r>
            <a:r>
              <a:rPr lang="en-US" sz="1800" i="1" dirty="0" err="1" smtClean="0"/>
              <a:t>httponly</a:t>
            </a:r>
            <a:r>
              <a:rPr lang="en-US" sz="1800" i="1" dirty="0" smtClean="0"/>
              <a:t> = false </a:t>
            </a:r>
            <a:r>
              <a:rPr lang="en-US" sz="1800" i="1" dirty="0" smtClean="0">
                <a:solidFill>
                  <a:srgbClr val="FF0000"/>
                </a:solidFill>
              </a:rPr>
              <a:t>] </a:t>
            </a:r>
            <a:r>
              <a:rPr lang="en-US" sz="1800" i="1" dirty="0" smtClean="0">
                <a:solidFill>
                  <a:schemeClr val="accent6">
                    <a:lumMod val="75000"/>
                  </a:schemeClr>
                </a:solidFill>
              </a:rPr>
              <a:t>] </a:t>
            </a:r>
            <a:r>
              <a:rPr lang="en-US" sz="1800" i="1" dirty="0" smtClean="0">
                <a:solidFill>
                  <a:srgbClr val="FF0000"/>
                </a:solidFill>
              </a:rPr>
              <a:t>] </a:t>
            </a:r>
            <a:r>
              <a:rPr lang="en-US" sz="1800" i="1" dirty="0" smtClean="0">
                <a:solidFill>
                  <a:schemeClr val="accent6">
                    <a:lumMod val="75000"/>
                  </a:schemeClr>
                </a:solidFill>
              </a:rPr>
              <a:t>] </a:t>
            </a:r>
            <a:r>
              <a:rPr lang="en-US" sz="1800" i="1" dirty="0" smtClean="0">
                <a:solidFill>
                  <a:srgbClr val="FF0000"/>
                </a:solidFill>
              </a:rPr>
              <a:t>] </a:t>
            </a:r>
            <a:r>
              <a:rPr lang="en-US" sz="1800" i="1" dirty="0" smtClean="0">
                <a:solidFill>
                  <a:schemeClr val="accent6">
                    <a:lumMod val="75000"/>
                  </a:schemeClr>
                </a:solidFill>
              </a:rPr>
              <a:t>]</a:t>
            </a:r>
            <a:r>
              <a:rPr lang="en-US" sz="1800" i="1" dirty="0" smtClean="0"/>
              <a:t> )</a:t>
            </a:r>
          </a:p>
          <a:p>
            <a:pPr algn="just"/>
            <a:r>
              <a:rPr lang="en-US" sz="2000" b="1" dirty="0" smtClean="0"/>
              <a:t>setcookie()</a:t>
            </a:r>
            <a:r>
              <a:rPr lang="en-US" sz="2000" dirty="0" smtClean="0"/>
              <a:t> defines a cookie to be sent along with the rest of the HTTP headers. </a:t>
            </a:r>
            <a:r>
              <a:rPr lang="en-US" sz="2000" b="1" dirty="0" smtClean="0"/>
              <a:t>setcookie()</a:t>
            </a:r>
            <a:r>
              <a:rPr lang="en-US" sz="2000" dirty="0" smtClean="0"/>
              <a:t> parameter:</a:t>
            </a:r>
          </a:p>
          <a:p>
            <a:pPr lvl="1" algn="just"/>
            <a:r>
              <a:rPr lang="en-US" sz="1600" b="1" dirty="0" smtClean="0"/>
              <a:t>name</a:t>
            </a:r>
            <a:r>
              <a:rPr lang="en-US" sz="1600" dirty="0" smtClean="0"/>
              <a:t>  </a:t>
            </a:r>
            <a:r>
              <a:rPr lang="en-US" sz="1600" dirty="0" smtClean="0">
                <a:sym typeface="Wingdings" pitchFamily="2" charset="2"/>
              </a:rPr>
              <a:t></a:t>
            </a:r>
            <a:r>
              <a:rPr lang="en-US" sz="1600" dirty="0" smtClean="0"/>
              <a:t>The name of the cookies. (required )</a:t>
            </a:r>
          </a:p>
          <a:p>
            <a:pPr lvl="1" algn="just"/>
            <a:r>
              <a:rPr lang="en-US" sz="1600" b="1" dirty="0" smtClean="0"/>
              <a:t>value</a:t>
            </a:r>
            <a:r>
              <a:rPr lang="en-US" sz="1600" dirty="0" smtClean="0"/>
              <a:t> </a:t>
            </a:r>
            <a:r>
              <a:rPr lang="en-US" sz="1600" dirty="0" smtClean="0">
                <a:sym typeface="Wingdings" pitchFamily="2" charset="2"/>
              </a:rPr>
              <a:t> </a:t>
            </a:r>
            <a:r>
              <a:rPr lang="en-US" sz="1600" dirty="0" smtClean="0"/>
              <a:t>The value of the cookie which is stored on clients computer (</a:t>
            </a:r>
            <a:r>
              <a:rPr lang="en-US" sz="1600" strike="sngStrike" dirty="0" smtClean="0">
                <a:solidFill>
                  <a:srgbClr val="FF0000"/>
                </a:solidFill>
              </a:rPr>
              <a:t>store sensitive data</a:t>
            </a:r>
            <a:r>
              <a:rPr lang="en-US" sz="1600" dirty="0" smtClean="0"/>
              <a:t>).</a:t>
            </a:r>
          </a:p>
          <a:p>
            <a:pPr lvl="1" algn="just"/>
            <a:r>
              <a:rPr lang="en-US" sz="1600" b="1" dirty="0" smtClean="0"/>
              <a:t>expire</a:t>
            </a:r>
            <a:r>
              <a:rPr lang="en-US" sz="1600" dirty="0" smtClean="0"/>
              <a:t> </a:t>
            </a:r>
            <a:r>
              <a:rPr lang="en-US" sz="1600" dirty="0" smtClean="0">
                <a:sym typeface="Wingdings" pitchFamily="2" charset="2"/>
              </a:rPr>
              <a:t> </a:t>
            </a:r>
            <a:r>
              <a:rPr lang="en-US" sz="1600" dirty="0" smtClean="0"/>
              <a:t>The time the cookie expires. This is a Unix timestamp so is in number of seconds</a:t>
            </a:r>
          </a:p>
          <a:p>
            <a:pPr lvl="1" algn="just"/>
            <a:r>
              <a:rPr lang="en-US" sz="1600" b="1" dirty="0" smtClean="0"/>
              <a:t>path </a:t>
            </a:r>
            <a:r>
              <a:rPr lang="en-US" sz="1600" dirty="0" smtClean="0">
                <a:sym typeface="Wingdings" pitchFamily="2" charset="2"/>
              </a:rPr>
              <a:t> </a:t>
            </a:r>
            <a:r>
              <a:rPr lang="en-US" sz="1600" dirty="0" smtClean="0"/>
              <a:t>The path on the server in which the cookie will be available on. If set to </a:t>
            </a:r>
          </a:p>
          <a:p>
            <a:pPr lvl="2" algn="just"/>
            <a:r>
              <a:rPr lang="en-US" sz="1400" i="1" dirty="0" smtClean="0"/>
              <a:t>'/'</a:t>
            </a:r>
            <a:r>
              <a:rPr lang="en-US" sz="1400" dirty="0" smtClean="0"/>
              <a:t>, the cookie will be available within the entire domain. </a:t>
            </a:r>
          </a:p>
          <a:p>
            <a:pPr lvl="2" algn="just"/>
            <a:r>
              <a:rPr lang="en-US" sz="1400" i="1" dirty="0" smtClean="0"/>
              <a:t>'/</a:t>
            </a:r>
            <a:r>
              <a:rPr lang="en-US" sz="1400" i="1" dirty="0" err="1" smtClean="0"/>
              <a:t>foo</a:t>
            </a:r>
            <a:r>
              <a:rPr lang="en-US" sz="1400" i="1" dirty="0" smtClean="0"/>
              <a:t>/'</a:t>
            </a:r>
            <a:r>
              <a:rPr lang="en-US" sz="1400" dirty="0" smtClean="0"/>
              <a:t>, cookie will only be available within  </a:t>
            </a:r>
            <a:r>
              <a:rPr lang="en-US" sz="1400" i="1" dirty="0" smtClean="0"/>
              <a:t>/</a:t>
            </a:r>
            <a:r>
              <a:rPr lang="en-US" sz="1400" i="1" dirty="0" err="1" smtClean="0"/>
              <a:t>foo</a:t>
            </a:r>
            <a:r>
              <a:rPr lang="en-US" sz="1400" i="1" dirty="0" smtClean="0"/>
              <a:t>/</a:t>
            </a:r>
            <a:r>
              <a:rPr lang="en-US" sz="1400" dirty="0" smtClean="0"/>
              <a:t> directory and all sub-directories such as </a:t>
            </a:r>
            <a:r>
              <a:rPr lang="en-US" sz="1400" i="1" dirty="0" smtClean="0"/>
              <a:t>/</a:t>
            </a:r>
            <a:r>
              <a:rPr lang="en-US" sz="1400" i="1" dirty="0" err="1" smtClean="0"/>
              <a:t>foo</a:t>
            </a:r>
            <a:r>
              <a:rPr lang="en-US" sz="1400" i="1" dirty="0" smtClean="0"/>
              <a:t>/bar/</a:t>
            </a:r>
            <a:r>
              <a:rPr lang="en-US" sz="1400" dirty="0" smtClean="0"/>
              <a:t> of domain.</a:t>
            </a:r>
          </a:p>
          <a:p>
            <a:pPr lvl="1" algn="just"/>
            <a:r>
              <a:rPr lang="en-US" sz="1600" b="1" dirty="0" smtClean="0"/>
              <a:t>domain</a:t>
            </a:r>
            <a:r>
              <a:rPr lang="en-US" sz="1600" dirty="0" smtClean="0"/>
              <a:t> </a:t>
            </a:r>
            <a:r>
              <a:rPr lang="en-US" sz="1600" dirty="0" smtClean="0">
                <a:sym typeface="Wingdings" pitchFamily="2" charset="2"/>
              </a:rPr>
              <a:t> </a:t>
            </a:r>
            <a:r>
              <a:rPr lang="en-US" sz="1600" dirty="0" smtClean="0"/>
              <a:t>The (sub)domain that the cookie is available to.</a:t>
            </a:r>
          </a:p>
          <a:p>
            <a:pPr lvl="1" algn="just"/>
            <a:r>
              <a:rPr lang="en-US" sz="1600" b="1" dirty="0" smtClean="0"/>
              <a:t>secure</a:t>
            </a:r>
            <a:r>
              <a:rPr lang="en-US" sz="1600" dirty="0" smtClean="0"/>
              <a:t> </a:t>
            </a:r>
            <a:r>
              <a:rPr lang="en-US" sz="1600" dirty="0" smtClean="0">
                <a:sym typeface="Wingdings" pitchFamily="2" charset="2"/>
              </a:rPr>
              <a:t> </a:t>
            </a:r>
            <a:r>
              <a:rPr lang="en-US" sz="1600" dirty="0" smtClean="0"/>
              <a:t>Indicates that the cookie should only be transmitted over a secure HTTPS connection from the client. </a:t>
            </a:r>
          </a:p>
          <a:p>
            <a:pPr lvl="1" algn="just"/>
            <a:r>
              <a:rPr lang="en-US" sz="1600" b="1" dirty="0" smtClean="0"/>
              <a:t>secure</a:t>
            </a:r>
            <a:r>
              <a:rPr lang="en-US" sz="1600" dirty="0" smtClean="0"/>
              <a:t> </a:t>
            </a:r>
            <a:r>
              <a:rPr lang="en-US" sz="1600" dirty="0" smtClean="0">
                <a:sym typeface="Wingdings" pitchFamily="2" charset="2"/>
              </a:rPr>
              <a:t> </a:t>
            </a:r>
            <a:r>
              <a:rPr lang="en-US" sz="1600" dirty="0" smtClean="0"/>
              <a:t>Indicates that the cookie should only be transmitted over a secure HTTPS connection from the client. </a:t>
            </a:r>
          </a:p>
          <a:p>
            <a:pPr algn="just"/>
            <a:r>
              <a:rPr lang="en-US" sz="1800" dirty="0" smtClean="0"/>
              <a:t>Once the cookies have been set, they can be accessed on the next page load with the $_COOKIE array.  Cookie values may also exist in $_REQUEST</a:t>
            </a:r>
            <a:endParaRPr lang="en-US" sz="1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Working with Cookies</a:t>
            </a:r>
            <a:endParaRPr lang="en-US" dirty="0" smtClean="0"/>
          </a:p>
        </p:txBody>
      </p:sp>
      <p:sp>
        <p:nvSpPr>
          <p:cNvPr id="3" name="Content Placeholder 2"/>
          <p:cNvSpPr>
            <a:spLocks noGrp="1"/>
          </p:cNvSpPr>
          <p:nvPr>
            <p:ph idx="1"/>
          </p:nvPr>
        </p:nvSpPr>
        <p:spPr/>
        <p:txBody>
          <a:bodyPr/>
          <a:lstStyle/>
          <a:p>
            <a:pPr algn="just"/>
            <a:r>
              <a:rPr lang="en-US" dirty="0" smtClean="0"/>
              <a:t>setrawcookie </a:t>
            </a:r>
            <a:r>
              <a:rPr lang="en-US" dirty="0" smtClean="0">
                <a:sym typeface="Wingdings" pitchFamily="2" charset="2"/>
              </a:rPr>
              <a:t></a:t>
            </a:r>
            <a:r>
              <a:rPr lang="en-US" dirty="0" smtClean="0"/>
              <a:t> Send a cookie without  urlencoding the cookie value </a:t>
            </a:r>
          </a:p>
          <a:p>
            <a:pPr algn="just"/>
            <a:r>
              <a:rPr lang="en-US" b="1" dirty="0" smtClean="0"/>
              <a:t>Syntax:</a:t>
            </a:r>
          </a:p>
          <a:p>
            <a:pPr algn="just"/>
            <a:r>
              <a:rPr lang="en-US" sz="2400" dirty="0" err="1" smtClean="0"/>
              <a:t>bool</a:t>
            </a:r>
            <a:r>
              <a:rPr lang="en-US" sz="2400" dirty="0" smtClean="0"/>
              <a:t> </a:t>
            </a:r>
            <a:r>
              <a:rPr lang="en-US" sz="2400" b="1" dirty="0" smtClean="0"/>
              <a:t>setrawcookie</a:t>
            </a:r>
            <a:r>
              <a:rPr lang="en-US" sz="2400" dirty="0" smtClean="0"/>
              <a:t> ( string $name [, string $value [, </a:t>
            </a:r>
            <a:r>
              <a:rPr lang="en-US" sz="2400" dirty="0" err="1" smtClean="0"/>
              <a:t>int</a:t>
            </a:r>
            <a:r>
              <a:rPr lang="en-US" sz="2400" dirty="0" smtClean="0"/>
              <a:t> $expire = 0 [, string $path [, string $domain [, </a:t>
            </a:r>
            <a:r>
              <a:rPr lang="en-US" sz="2400" dirty="0" err="1" smtClean="0"/>
              <a:t>bool</a:t>
            </a:r>
            <a:r>
              <a:rPr lang="en-US" sz="2400" dirty="0" smtClean="0"/>
              <a:t> $secure = false [, </a:t>
            </a:r>
            <a:r>
              <a:rPr lang="en-US" sz="2400" dirty="0" err="1" smtClean="0"/>
              <a:t>bool</a:t>
            </a:r>
            <a:r>
              <a:rPr lang="en-US" sz="2400" dirty="0" smtClean="0"/>
              <a:t> $</a:t>
            </a:r>
            <a:r>
              <a:rPr lang="en-US" sz="2400" dirty="0" err="1" smtClean="0"/>
              <a:t>httponly</a:t>
            </a:r>
            <a:r>
              <a:rPr lang="en-US" sz="2400" dirty="0" smtClean="0"/>
              <a:t> = false ]]]]]]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Working with Cookies - </a:t>
            </a:r>
            <a:r>
              <a:rPr lang="en-US" sz="3600" b="1" dirty="0" smtClean="0"/>
              <a:t>Example</a:t>
            </a:r>
            <a:endParaRPr lang="en-US" dirty="0"/>
          </a:p>
        </p:txBody>
      </p:sp>
      <p:sp>
        <p:nvSpPr>
          <p:cNvPr id="7169" name="Rectangle 1"/>
          <p:cNvSpPr>
            <a:spLocks noChangeArrowheads="1"/>
          </p:cNvSpPr>
          <p:nvPr/>
        </p:nvSpPr>
        <p:spPr bwMode="auto">
          <a:xfrm>
            <a:off x="341676" y="1538675"/>
            <a:ext cx="8610600"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0" lang="en-US" b="1" i="0" u="none" strike="noStrike" cap="none" normalizeH="0" baseline="0" dirty="0" smtClean="0">
                <a:ln>
                  <a:noFill/>
                </a:ln>
                <a:solidFill>
                  <a:schemeClr val="tx1"/>
                </a:solidFill>
                <a:effectLst/>
                <a:latin typeface="Arial Unicode MS" pitchFamily="34" charset="-128"/>
                <a:cs typeface="Arial" pitchFamily="34" charset="0"/>
              </a:rPr>
              <a:t>Setting new cookie</a:t>
            </a:r>
            <a:r>
              <a:rPr kumimoji="0" lang="en-US" sz="1600" b="0" i="0" u="none" strike="noStrike" cap="none" normalizeH="0" baseline="0" dirty="0" smtClean="0">
                <a:ln>
                  <a:noFill/>
                </a:ln>
                <a:solidFill>
                  <a:schemeClr val="tx1"/>
                </a:solidFill>
                <a:effectLst/>
                <a:latin typeface="Arial Unicode MS" pitchFamily="34" charset="-128"/>
                <a:cs typeface="Arial" pitchFamily="34" charset="0"/>
              </a:rPr>
              <a:t/>
            </a:r>
            <a:br>
              <a:rPr kumimoji="0" lang="en-US" sz="1600" b="0" i="0" u="none" strike="noStrike" cap="none" normalizeH="0" baseline="0" dirty="0" smtClean="0">
                <a:ln>
                  <a:noFill/>
                </a:ln>
                <a:solidFill>
                  <a:schemeClr val="tx1"/>
                </a:solidFill>
                <a:effectLst/>
                <a:latin typeface="Arial Unicode MS" pitchFamily="34" charset="-128"/>
                <a:cs typeface="Arial" pitchFamily="34" charset="0"/>
              </a:rPr>
            </a:br>
            <a:r>
              <a:rPr lang="en-US" sz="1600" dirty="0" smtClean="0">
                <a:latin typeface="Arial Unicode MS" pitchFamily="34" charset="-128"/>
                <a:cs typeface="Arial" pitchFamily="34" charset="0"/>
              </a:rPr>
              <a:t>&lt;!DOCTYPE html&gt;</a:t>
            </a:r>
            <a:br>
              <a:rPr lang="en-US" sz="1600" dirty="0" smtClean="0">
                <a:latin typeface="Arial Unicode MS" pitchFamily="34" charset="-128"/>
                <a:cs typeface="Arial" pitchFamily="34" charset="0"/>
              </a:rPr>
            </a:br>
            <a:r>
              <a:rPr lang="en-US" sz="1600" dirty="0" smtClean="0">
                <a:latin typeface="Arial Unicode MS" pitchFamily="34" charset="-128"/>
                <a:cs typeface="Arial" pitchFamily="34" charset="0"/>
              </a:rPr>
              <a:t>&lt;?php</a:t>
            </a:r>
            <a:br>
              <a:rPr lang="en-US" sz="1600" dirty="0" smtClean="0">
                <a:latin typeface="Arial Unicode MS" pitchFamily="34" charset="-128"/>
                <a:cs typeface="Arial" pitchFamily="34" charset="0"/>
              </a:rPr>
            </a:br>
            <a:r>
              <a:rPr lang="en-US" sz="1600" dirty="0" smtClean="0">
                <a:latin typeface="Arial Unicode MS" pitchFamily="34" charset="-128"/>
                <a:cs typeface="Arial" pitchFamily="34" charset="0"/>
              </a:rPr>
              <a:t>$cookie_name = "user";</a:t>
            </a:r>
            <a:br>
              <a:rPr lang="en-US" sz="1600" dirty="0" smtClean="0">
                <a:latin typeface="Arial Unicode MS" pitchFamily="34" charset="-128"/>
                <a:cs typeface="Arial" pitchFamily="34" charset="0"/>
              </a:rPr>
            </a:br>
            <a:r>
              <a:rPr lang="en-US" sz="1600" dirty="0" smtClean="0">
                <a:latin typeface="Arial Unicode MS" pitchFamily="34" charset="-128"/>
                <a:cs typeface="Arial" pitchFamily="34" charset="0"/>
              </a:rPr>
              <a:t>$cookie_value = "John Doe";</a:t>
            </a:r>
            <a:br>
              <a:rPr lang="en-US" sz="1600" dirty="0" smtClean="0">
                <a:latin typeface="Arial Unicode MS" pitchFamily="34" charset="-128"/>
                <a:cs typeface="Arial" pitchFamily="34" charset="0"/>
              </a:rPr>
            </a:br>
            <a:r>
              <a:rPr lang="en-US" sz="1600" dirty="0" smtClean="0">
                <a:latin typeface="Arial Unicode MS" pitchFamily="34" charset="-128"/>
                <a:cs typeface="Arial" pitchFamily="34" charset="0"/>
              </a:rPr>
              <a:t>setcookie($cookie_name, $cookie_value, time() + (86400 * 30), "/"); </a:t>
            </a:r>
            <a:r>
              <a:rPr lang="en-US" sz="1400" dirty="0" smtClean="0">
                <a:latin typeface="Arial Unicode MS" pitchFamily="34" charset="-128"/>
                <a:cs typeface="Arial" pitchFamily="34" charset="0"/>
              </a:rPr>
              <a:t>// 86400sec =1 day</a:t>
            </a:r>
            <a:r>
              <a:rPr lang="en-US" sz="1600" dirty="0" smtClean="0">
                <a:latin typeface="Arial Unicode MS" pitchFamily="34" charset="-128"/>
                <a:cs typeface="Arial" pitchFamily="34" charset="0"/>
              </a:rPr>
              <a:t/>
            </a:r>
            <a:br>
              <a:rPr lang="en-US" sz="1600" dirty="0" smtClean="0">
                <a:latin typeface="Arial Unicode MS" pitchFamily="34" charset="-128"/>
                <a:cs typeface="Arial" pitchFamily="34" charset="0"/>
              </a:rPr>
            </a:br>
            <a:r>
              <a:rPr lang="en-US" sz="1600" dirty="0" smtClean="0">
                <a:latin typeface="Arial Unicode MS" pitchFamily="34" charset="-128"/>
                <a:cs typeface="Arial" pitchFamily="34" charset="0"/>
              </a:rPr>
              <a:t>?&gt;</a:t>
            </a:r>
            <a:br>
              <a:rPr lang="en-US" sz="1600" dirty="0" smtClean="0">
                <a:latin typeface="Arial Unicode MS" pitchFamily="34" charset="-128"/>
                <a:cs typeface="Arial" pitchFamily="34" charset="0"/>
              </a:rPr>
            </a:br>
            <a:r>
              <a:rPr lang="en-US" sz="1600" dirty="0" smtClean="0">
                <a:latin typeface="Arial Unicode MS" pitchFamily="34" charset="-128"/>
                <a:cs typeface="Arial" pitchFamily="34" charset="0"/>
              </a:rPr>
              <a:t>&lt;html&gt;	&lt;body&gt;	</a:t>
            </a:r>
            <a:br>
              <a:rPr lang="en-US" sz="1600" dirty="0" smtClean="0">
                <a:latin typeface="Arial Unicode MS" pitchFamily="34" charset="-128"/>
                <a:cs typeface="Arial" pitchFamily="34" charset="0"/>
              </a:rPr>
            </a:br>
            <a:r>
              <a:rPr lang="en-US" sz="1600" dirty="0" smtClean="0">
                <a:latin typeface="Arial Unicode MS" pitchFamily="34" charset="-128"/>
                <a:cs typeface="Arial" pitchFamily="34" charset="0"/>
              </a:rPr>
              <a:t>&lt;?php</a:t>
            </a:r>
            <a:br>
              <a:rPr lang="en-US" sz="1600" dirty="0" smtClean="0">
                <a:latin typeface="Arial Unicode MS" pitchFamily="34" charset="-128"/>
                <a:cs typeface="Arial" pitchFamily="34" charset="0"/>
              </a:rPr>
            </a:br>
            <a:r>
              <a:rPr lang="en-US" sz="1600" dirty="0" smtClean="0">
                <a:latin typeface="Arial Unicode MS" pitchFamily="34" charset="-128"/>
                <a:cs typeface="Arial" pitchFamily="34" charset="0"/>
              </a:rPr>
              <a:t>if(!isset($_COOKIE[$cookie_name])) {</a:t>
            </a:r>
            <a:br>
              <a:rPr lang="en-US" sz="1600" dirty="0" smtClean="0">
                <a:latin typeface="Arial Unicode MS" pitchFamily="34" charset="-128"/>
                <a:cs typeface="Arial" pitchFamily="34" charset="0"/>
              </a:rPr>
            </a:br>
            <a:r>
              <a:rPr lang="en-US" sz="1600" dirty="0" smtClean="0">
                <a:latin typeface="Arial Unicode MS" pitchFamily="34" charset="-128"/>
                <a:cs typeface="Arial" pitchFamily="34" charset="0"/>
              </a:rPr>
              <a:t>     echo "Cookie named '" . $cookie_name . "' is not set!";</a:t>
            </a:r>
            <a:br>
              <a:rPr lang="en-US" sz="1600" dirty="0" smtClean="0">
                <a:latin typeface="Arial Unicode MS" pitchFamily="34" charset="-128"/>
                <a:cs typeface="Arial" pitchFamily="34" charset="0"/>
              </a:rPr>
            </a:br>
            <a:r>
              <a:rPr lang="en-US" sz="1600" dirty="0" smtClean="0">
                <a:latin typeface="Arial Unicode MS" pitchFamily="34" charset="-128"/>
                <a:cs typeface="Arial" pitchFamily="34" charset="0"/>
              </a:rPr>
              <a:t>} else {</a:t>
            </a:r>
            <a:br>
              <a:rPr lang="en-US" sz="1600" dirty="0" smtClean="0">
                <a:latin typeface="Arial Unicode MS" pitchFamily="34" charset="-128"/>
                <a:cs typeface="Arial" pitchFamily="34" charset="0"/>
              </a:rPr>
            </a:br>
            <a:r>
              <a:rPr lang="en-US" sz="1600" dirty="0" smtClean="0">
                <a:latin typeface="Arial Unicode MS" pitchFamily="34" charset="-128"/>
                <a:cs typeface="Arial" pitchFamily="34" charset="0"/>
              </a:rPr>
              <a:t>     echo "Cookie '" . $cookie_name . "' is set!&lt;br&gt;";</a:t>
            </a:r>
            <a:br>
              <a:rPr lang="en-US" sz="1600" dirty="0" smtClean="0">
                <a:latin typeface="Arial Unicode MS" pitchFamily="34" charset="-128"/>
                <a:cs typeface="Arial" pitchFamily="34" charset="0"/>
              </a:rPr>
            </a:br>
            <a:r>
              <a:rPr lang="en-US" sz="1600" dirty="0" smtClean="0">
                <a:latin typeface="Arial Unicode MS" pitchFamily="34" charset="-128"/>
                <a:cs typeface="Arial" pitchFamily="34" charset="0"/>
              </a:rPr>
              <a:t>     echo "Value is: " . $_COOKIE[$cookie_name];</a:t>
            </a:r>
            <a:br>
              <a:rPr lang="en-US" sz="1600" dirty="0" smtClean="0">
                <a:latin typeface="Arial Unicode MS" pitchFamily="34" charset="-128"/>
                <a:cs typeface="Arial" pitchFamily="34" charset="0"/>
              </a:rPr>
            </a:br>
            <a:r>
              <a:rPr lang="en-US" sz="1600" dirty="0" smtClean="0">
                <a:latin typeface="Arial Unicode MS" pitchFamily="34" charset="-128"/>
                <a:cs typeface="Arial" pitchFamily="34" charset="0"/>
              </a:rPr>
              <a:t>}</a:t>
            </a:r>
            <a:br>
              <a:rPr lang="en-US" sz="1600" dirty="0" smtClean="0">
                <a:latin typeface="Arial Unicode MS" pitchFamily="34" charset="-128"/>
                <a:cs typeface="Arial" pitchFamily="34" charset="0"/>
              </a:rPr>
            </a:br>
            <a:r>
              <a:rPr lang="en-US" sz="1600" dirty="0" smtClean="0">
                <a:latin typeface="Arial Unicode MS" pitchFamily="34" charset="-128"/>
                <a:cs typeface="Arial" pitchFamily="34" charset="0"/>
              </a:rPr>
              <a:t>?&gt;</a:t>
            </a:r>
            <a:br>
              <a:rPr lang="en-US" sz="1600" dirty="0" smtClean="0">
                <a:latin typeface="Arial Unicode MS" pitchFamily="34" charset="-128"/>
                <a:cs typeface="Arial" pitchFamily="34" charset="0"/>
              </a:rPr>
            </a:br>
            <a:r>
              <a:rPr lang="en-US" sz="1600" dirty="0" smtClean="0">
                <a:latin typeface="Arial Unicode MS" pitchFamily="34" charset="-128"/>
                <a:cs typeface="Arial" pitchFamily="34" charset="0"/>
              </a:rPr>
              <a:t>&lt;p&gt;&lt;strong&gt;Note:&lt;/strong&gt; You might have to reload the page to see the value of the cookie.&lt;/p&gt;</a:t>
            </a:r>
            <a:br>
              <a:rPr lang="en-US" sz="1600" dirty="0" smtClean="0">
                <a:latin typeface="Arial Unicode MS" pitchFamily="34" charset="-128"/>
                <a:cs typeface="Arial" pitchFamily="34" charset="0"/>
              </a:rPr>
            </a:br>
            <a:r>
              <a:rPr lang="en-US" sz="1600" dirty="0" smtClean="0">
                <a:latin typeface="Arial Unicode MS" pitchFamily="34" charset="-128"/>
                <a:cs typeface="Arial" pitchFamily="34" charset="0"/>
              </a:rPr>
              <a:t>&lt;/body&gt;	&lt;/html&gt;</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2909668" y="1648264"/>
            <a:ext cx="6172200" cy="830997"/>
          </a:xfrm>
          <a:prstGeom prst="rect">
            <a:avLst/>
          </a:prstGeom>
        </p:spPr>
        <p:txBody>
          <a:bodyPr wrap="square">
            <a:spAutoFit/>
          </a:bodyPr>
          <a:lstStyle/>
          <a:p>
            <a:r>
              <a:rPr lang="en-US" sz="1600" b="1" dirty="0" smtClean="0"/>
              <a:t>Output:</a:t>
            </a:r>
          </a:p>
          <a:p>
            <a:r>
              <a:rPr lang="en-US" sz="1600" dirty="0" smtClean="0"/>
              <a:t>Cookie named 'user' is not set! </a:t>
            </a:r>
          </a:p>
          <a:p>
            <a:r>
              <a:rPr lang="en-US" sz="1600" b="1" dirty="0" smtClean="0"/>
              <a:t>Note:</a:t>
            </a:r>
            <a:r>
              <a:rPr lang="en-US" sz="1600" dirty="0" smtClean="0"/>
              <a:t> You might have to reload the page to see the value of the cookie.</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anim calcmode="lin" valueType="num">
                                      <p:cBhvr>
                                        <p:cTn id="8" dur="500" fill="hold"/>
                                        <p:tgtEl>
                                          <p:spTgt spid="7"/>
                                        </p:tgtEl>
                                        <p:attrNameLst>
                                          <p:attrName>ppt_x</p:attrName>
                                        </p:attrNameLst>
                                      </p:cBhvr>
                                      <p:tavLst>
                                        <p:tav tm="0">
                                          <p:val>
                                            <p:strVal val="#ppt_x-.1"/>
                                          </p:val>
                                        </p:tav>
                                        <p:tav tm="100000">
                                          <p:val>
                                            <p:strVal val="#ppt_x"/>
                                          </p:val>
                                        </p:tav>
                                      </p:tavLst>
                                    </p:anim>
                                    <p:anim calcmode="lin" valueType="num">
                                      <p:cBhvr>
                                        <p:cTn id="9"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Working with Cookies - </a:t>
            </a:r>
            <a:r>
              <a:rPr lang="en-US" sz="3600" b="1" dirty="0" smtClean="0"/>
              <a:t>Example</a:t>
            </a:r>
            <a:endParaRPr lang="en-US" dirty="0"/>
          </a:p>
        </p:txBody>
      </p:sp>
      <p:sp>
        <p:nvSpPr>
          <p:cNvPr id="7169" name="Rectangle 1"/>
          <p:cNvSpPr>
            <a:spLocks noChangeArrowheads="1"/>
          </p:cNvSpPr>
          <p:nvPr/>
        </p:nvSpPr>
        <p:spPr bwMode="auto">
          <a:xfrm>
            <a:off x="457200" y="2057400"/>
            <a:ext cx="8001000"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0" lang="en-US" b="1" i="0" u="none" strike="noStrike" cap="none" normalizeH="0" baseline="0" dirty="0" smtClean="0">
                <a:ln>
                  <a:noFill/>
                </a:ln>
                <a:solidFill>
                  <a:schemeClr val="tx1"/>
                </a:solidFill>
                <a:effectLst/>
                <a:latin typeface="Arial Unicode MS" pitchFamily="34" charset="-128"/>
                <a:cs typeface="Arial" pitchFamily="34" charset="0"/>
              </a:rPr>
              <a:t>Modify cookie Value:</a:t>
            </a:r>
            <a:r>
              <a:rPr kumimoji="0" lang="en-US" sz="1600" b="0" i="0" u="none" strike="noStrike" cap="none" normalizeH="0" baseline="0" dirty="0" smtClean="0">
                <a:ln>
                  <a:noFill/>
                </a:ln>
                <a:solidFill>
                  <a:schemeClr val="tx1"/>
                </a:solidFill>
                <a:effectLst/>
                <a:latin typeface="Arial Unicode MS" pitchFamily="34" charset="-128"/>
                <a:cs typeface="Arial" pitchFamily="34" charset="0"/>
              </a:rPr>
              <a:t/>
            </a:r>
            <a:br>
              <a:rPr kumimoji="0" lang="en-US" sz="1600" b="0" i="0" u="none" strike="noStrike" cap="none" normalizeH="0" baseline="0" dirty="0" smtClean="0">
                <a:ln>
                  <a:noFill/>
                </a:ln>
                <a:solidFill>
                  <a:schemeClr val="tx1"/>
                </a:solidFill>
                <a:effectLst/>
                <a:latin typeface="Arial Unicode MS" pitchFamily="34" charset="-128"/>
                <a:cs typeface="Arial" pitchFamily="34" charset="0"/>
              </a:rPr>
            </a:br>
            <a:r>
              <a:rPr lang="en-US" sz="1600" dirty="0" smtClean="0">
                <a:latin typeface="Arial Unicode MS" pitchFamily="34" charset="-128"/>
                <a:cs typeface="Arial" pitchFamily="34" charset="0"/>
              </a:rPr>
              <a:t>&lt;!DOCTYPE html&gt;</a:t>
            </a:r>
            <a:br>
              <a:rPr lang="en-US" sz="1600" dirty="0" smtClean="0">
                <a:latin typeface="Arial Unicode MS" pitchFamily="34" charset="-128"/>
                <a:cs typeface="Arial" pitchFamily="34" charset="0"/>
              </a:rPr>
            </a:br>
            <a:r>
              <a:rPr lang="en-US" sz="1600" dirty="0" smtClean="0">
                <a:latin typeface="Arial Unicode MS" pitchFamily="34" charset="-128"/>
                <a:cs typeface="Arial" pitchFamily="34" charset="0"/>
              </a:rPr>
              <a:t>&lt;?php</a:t>
            </a:r>
            <a:br>
              <a:rPr lang="en-US" sz="1600" dirty="0" smtClean="0">
                <a:latin typeface="Arial Unicode MS" pitchFamily="34" charset="-128"/>
                <a:cs typeface="Arial" pitchFamily="34" charset="0"/>
              </a:rPr>
            </a:br>
            <a:r>
              <a:rPr lang="en-US" sz="1600" dirty="0" smtClean="0">
                <a:latin typeface="Arial Unicode MS" pitchFamily="34" charset="-128"/>
                <a:cs typeface="Arial" pitchFamily="34" charset="0"/>
              </a:rPr>
              <a:t>$cookie_name = "user";</a:t>
            </a:r>
            <a:br>
              <a:rPr lang="en-US" sz="1600" dirty="0" smtClean="0">
                <a:latin typeface="Arial Unicode MS" pitchFamily="34" charset="-128"/>
                <a:cs typeface="Arial" pitchFamily="34" charset="0"/>
              </a:rPr>
            </a:br>
            <a:r>
              <a:rPr lang="en-US" sz="1600" dirty="0" smtClean="0">
                <a:latin typeface="Arial Unicode MS" pitchFamily="34" charset="-128"/>
                <a:cs typeface="Arial" pitchFamily="34" charset="0"/>
              </a:rPr>
              <a:t>$cookie_value = "Alex Porter";</a:t>
            </a:r>
            <a:br>
              <a:rPr lang="en-US" sz="1600" dirty="0" smtClean="0">
                <a:latin typeface="Arial Unicode MS" pitchFamily="34" charset="-128"/>
                <a:cs typeface="Arial" pitchFamily="34" charset="0"/>
              </a:rPr>
            </a:br>
            <a:r>
              <a:rPr lang="en-US" sz="1600" dirty="0" smtClean="0">
                <a:latin typeface="Arial Unicode MS" pitchFamily="34" charset="-128"/>
                <a:cs typeface="Arial" pitchFamily="34" charset="0"/>
              </a:rPr>
              <a:t>setcookie($cookie_name, $cookie_value, time() + (86400 * 30), "/");</a:t>
            </a:r>
            <a:br>
              <a:rPr lang="en-US" sz="1600" dirty="0" smtClean="0">
                <a:latin typeface="Arial Unicode MS" pitchFamily="34" charset="-128"/>
                <a:cs typeface="Arial" pitchFamily="34" charset="0"/>
              </a:rPr>
            </a:br>
            <a:r>
              <a:rPr lang="en-US" sz="1600" dirty="0" smtClean="0">
                <a:latin typeface="Arial Unicode MS" pitchFamily="34" charset="-128"/>
                <a:cs typeface="Arial" pitchFamily="34" charset="0"/>
              </a:rPr>
              <a:t>?&gt;</a:t>
            </a:r>
            <a:br>
              <a:rPr lang="en-US" sz="1600" dirty="0" smtClean="0">
                <a:latin typeface="Arial Unicode MS" pitchFamily="34" charset="-128"/>
                <a:cs typeface="Arial" pitchFamily="34" charset="0"/>
              </a:rPr>
            </a:br>
            <a:r>
              <a:rPr lang="en-US" sz="1600" dirty="0" smtClean="0">
                <a:latin typeface="Arial Unicode MS" pitchFamily="34" charset="-128"/>
                <a:cs typeface="Arial" pitchFamily="34" charset="0"/>
              </a:rPr>
              <a:t>&lt;html&gt; &lt;body&gt; </a:t>
            </a:r>
            <a:br>
              <a:rPr lang="en-US" sz="1600" dirty="0" smtClean="0">
                <a:latin typeface="Arial Unicode MS" pitchFamily="34" charset="-128"/>
                <a:cs typeface="Arial" pitchFamily="34" charset="0"/>
              </a:rPr>
            </a:br>
            <a:r>
              <a:rPr lang="en-US" sz="1600" dirty="0" smtClean="0">
                <a:latin typeface="Arial Unicode MS" pitchFamily="34" charset="-128"/>
                <a:cs typeface="Arial" pitchFamily="34" charset="0"/>
              </a:rPr>
              <a:t>&lt;?php</a:t>
            </a:r>
            <a:br>
              <a:rPr lang="en-US" sz="1600" dirty="0" smtClean="0">
                <a:latin typeface="Arial Unicode MS" pitchFamily="34" charset="-128"/>
                <a:cs typeface="Arial" pitchFamily="34" charset="0"/>
              </a:rPr>
            </a:br>
            <a:r>
              <a:rPr lang="en-US" sz="1600" dirty="0" smtClean="0">
                <a:latin typeface="Arial Unicode MS" pitchFamily="34" charset="-128"/>
                <a:cs typeface="Arial" pitchFamily="34" charset="0"/>
              </a:rPr>
              <a:t>if(!isset($_COOKIE[$cookie_name])) {</a:t>
            </a:r>
            <a:br>
              <a:rPr lang="en-US" sz="1600" dirty="0" smtClean="0">
                <a:latin typeface="Arial Unicode MS" pitchFamily="34" charset="-128"/>
                <a:cs typeface="Arial" pitchFamily="34" charset="0"/>
              </a:rPr>
            </a:br>
            <a:r>
              <a:rPr lang="en-US" sz="1600" dirty="0" smtClean="0">
                <a:latin typeface="Arial Unicode MS" pitchFamily="34" charset="-128"/>
                <a:cs typeface="Arial" pitchFamily="34" charset="0"/>
              </a:rPr>
              <a:t>     echo "Cookie named '" . $cookie_name . "' is not set!";</a:t>
            </a:r>
            <a:br>
              <a:rPr lang="en-US" sz="1600" dirty="0" smtClean="0">
                <a:latin typeface="Arial Unicode MS" pitchFamily="34" charset="-128"/>
                <a:cs typeface="Arial" pitchFamily="34" charset="0"/>
              </a:rPr>
            </a:br>
            <a:r>
              <a:rPr lang="en-US" sz="1600" dirty="0" smtClean="0">
                <a:latin typeface="Arial Unicode MS" pitchFamily="34" charset="-128"/>
                <a:cs typeface="Arial" pitchFamily="34" charset="0"/>
              </a:rPr>
              <a:t>} else {</a:t>
            </a:r>
            <a:br>
              <a:rPr lang="en-US" sz="1600" dirty="0" smtClean="0">
                <a:latin typeface="Arial Unicode MS" pitchFamily="34" charset="-128"/>
                <a:cs typeface="Arial" pitchFamily="34" charset="0"/>
              </a:rPr>
            </a:br>
            <a:r>
              <a:rPr lang="en-US" sz="1600" dirty="0" smtClean="0">
                <a:latin typeface="Arial Unicode MS" pitchFamily="34" charset="-128"/>
                <a:cs typeface="Arial" pitchFamily="34" charset="0"/>
              </a:rPr>
              <a:t>     echo "Cookie '" . $cookie_name . "' is set!&lt;br&gt;";</a:t>
            </a:r>
            <a:br>
              <a:rPr lang="en-US" sz="1600" dirty="0" smtClean="0">
                <a:latin typeface="Arial Unicode MS" pitchFamily="34" charset="-128"/>
                <a:cs typeface="Arial" pitchFamily="34" charset="0"/>
              </a:rPr>
            </a:br>
            <a:r>
              <a:rPr lang="en-US" sz="1600" dirty="0" smtClean="0">
                <a:latin typeface="Arial Unicode MS" pitchFamily="34" charset="-128"/>
                <a:cs typeface="Arial" pitchFamily="34" charset="0"/>
              </a:rPr>
              <a:t>     echo "Value is: " . $_COOKIE[$cookie_name];</a:t>
            </a:r>
            <a:br>
              <a:rPr lang="en-US" sz="1600" dirty="0" smtClean="0">
                <a:latin typeface="Arial Unicode MS" pitchFamily="34" charset="-128"/>
                <a:cs typeface="Arial" pitchFamily="34" charset="0"/>
              </a:rPr>
            </a:br>
            <a:r>
              <a:rPr lang="en-US" sz="1600" dirty="0" smtClean="0">
                <a:latin typeface="Arial Unicode MS" pitchFamily="34" charset="-128"/>
                <a:cs typeface="Arial" pitchFamily="34" charset="0"/>
              </a:rPr>
              <a:t>}	?&gt;</a:t>
            </a:r>
            <a:br>
              <a:rPr lang="en-US" sz="1600" dirty="0" smtClean="0">
                <a:latin typeface="Arial Unicode MS" pitchFamily="34" charset="-128"/>
                <a:cs typeface="Arial" pitchFamily="34" charset="0"/>
              </a:rPr>
            </a:br>
            <a:r>
              <a:rPr lang="en-US" sz="1600" dirty="0" smtClean="0">
                <a:latin typeface="Arial Unicode MS" pitchFamily="34" charset="-128"/>
                <a:cs typeface="Arial" pitchFamily="34" charset="0"/>
              </a:rPr>
              <a:t>&lt;p&gt;&lt;strong&gt;Note:&lt;/strong&gt; You might have to reload the page to see the new value of the cookie.&lt;/p&gt;	&lt;/body&gt;	&lt;/html&gt;</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2909668" y="1865293"/>
            <a:ext cx="6172200" cy="954107"/>
          </a:xfrm>
          <a:prstGeom prst="rect">
            <a:avLst/>
          </a:prstGeom>
        </p:spPr>
        <p:txBody>
          <a:bodyPr wrap="square">
            <a:spAutoFit/>
          </a:bodyPr>
          <a:lstStyle/>
          <a:p>
            <a:r>
              <a:rPr lang="en-US" sz="1400" b="1" dirty="0" smtClean="0"/>
              <a:t>Output:</a:t>
            </a:r>
          </a:p>
          <a:p>
            <a:r>
              <a:rPr lang="en-US" sz="1400" dirty="0" smtClean="0"/>
              <a:t>Cookie 'user' is set!</a:t>
            </a:r>
            <a:br>
              <a:rPr lang="en-US" sz="1400" dirty="0" smtClean="0"/>
            </a:br>
            <a:r>
              <a:rPr lang="en-US" sz="1400" dirty="0" smtClean="0"/>
              <a:t>Value is: John Doe </a:t>
            </a:r>
          </a:p>
          <a:p>
            <a:r>
              <a:rPr lang="en-US" sz="1400" b="1" dirty="0" smtClean="0"/>
              <a:t>Note:</a:t>
            </a:r>
            <a:r>
              <a:rPr lang="en-US" sz="1400" dirty="0" smtClean="0"/>
              <a:t> You might have to reload the page to see the new value of the cookie.</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anim calcmode="lin" valueType="num">
                                      <p:cBhvr>
                                        <p:cTn id="8" dur="500" fill="hold"/>
                                        <p:tgtEl>
                                          <p:spTgt spid="7"/>
                                        </p:tgtEl>
                                        <p:attrNameLst>
                                          <p:attrName>ppt_x</p:attrName>
                                        </p:attrNameLst>
                                      </p:cBhvr>
                                      <p:tavLst>
                                        <p:tav tm="0">
                                          <p:val>
                                            <p:strVal val="#ppt_x-.1"/>
                                          </p:val>
                                        </p:tav>
                                        <p:tav tm="100000">
                                          <p:val>
                                            <p:strVal val="#ppt_x"/>
                                          </p:val>
                                        </p:tav>
                                      </p:tavLst>
                                    </p:anim>
                                    <p:anim calcmode="lin" valueType="num">
                                      <p:cBhvr>
                                        <p:cTn id="9"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PHP and Web Forms</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What makes the Web so interesting and useful?</a:t>
            </a:r>
          </a:p>
          <a:p>
            <a:pPr lvl="1" algn="just"/>
            <a:r>
              <a:rPr lang="en-US" dirty="0" smtClean="0"/>
              <a:t>Its ability to disseminate information as well as collect it primarily through an HTML-based form.</a:t>
            </a:r>
          </a:p>
          <a:p>
            <a:r>
              <a:rPr lang="en-US" dirty="0" smtClean="0"/>
              <a:t>These web forms are used to</a:t>
            </a:r>
          </a:p>
          <a:p>
            <a:pPr lvl="1"/>
            <a:r>
              <a:rPr lang="en-US" dirty="0" smtClean="0"/>
              <a:t>Encourage site feedback</a:t>
            </a:r>
          </a:p>
          <a:p>
            <a:pPr lvl="1"/>
            <a:r>
              <a:rPr lang="en-US" dirty="0" smtClean="0"/>
              <a:t>Facilitate forum conversations</a:t>
            </a:r>
          </a:p>
          <a:p>
            <a:pPr lvl="1"/>
            <a:r>
              <a:rPr lang="en-US" dirty="0" smtClean="0"/>
              <a:t>Collect mailing addresses for online orders, and much more.</a:t>
            </a:r>
          </a:p>
          <a:p>
            <a:pPr algn="just"/>
            <a:r>
              <a:rPr lang="en-US" dirty="0" smtClean="0"/>
              <a:t>But coding the HTML form is only part of what’s required to effectively accept user input; a server-side component must be ready to process the input.</a:t>
            </a:r>
          </a:p>
          <a:p>
            <a:pPr algn="just"/>
            <a:r>
              <a:rPr lang="en-US" dirty="0" smtClean="0"/>
              <a:t>With PHP we will see how to gather and process valuable user data.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smtClean="0"/>
              <a:t>Working with Cookies - example</a:t>
            </a:r>
            <a:endParaRPr lang="en-US" dirty="0"/>
          </a:p>
        </p:txBody>
      </p:sp>
      <p:sp>
        <p:nvSpPr>
          <p:cNvPr id="10" name="Rectangle 9"/>
          <p:cNvSpPr/>
          <p:nvPr/>
        </p:nvSpPr>
        <p:spPr>
          <a:xfrm>
            <a:off x="762000" y="1772483"/>
            <a:ext cx="6629400" cy="4247317"/>
          </a:xfrm>
          <a:prstGeom prst="rect">
            <a:avLst/>
          </a:prstGeom>
        </p:spPr>
        <p:txBody>
          <a:bodyPr wrap="square">
            <a:spAutoFit/>
          </a:bodyPr>
          <a:lstStyle/>
          <a:p>
            <a:r>
              <a:rPr lang="en-US" b="1" dirty="0" smtClean="0">
                <a:latin typeface="Arial Unicode MS" pitchFamily="34" charset="-128"/>
                <a:cs typeface="Arial" pitchFamily="34" charset="0"/>
              </a:rPr>
              <a:t>Delete a Cookie: </a:t>
            </a:r>
          </a:p>
          <a:p>
            <a:r>
              <a:rPr lang="en-US" dirty="0" smtClean="0"/>
              <a:t>&lt;!DOCTYPE html&gt;</a:t>
            </a:r>
            <a:br>
              <a:rPr lang="en-US" dirty="0" smtClean="0"/>
            </a:br>
            <a:r>
              <a:rPr lang="en-US" dirty="0" smtClean="0"/>
              <a:t>&lt;?php</a:t>
            </a:r>
            <a:br>
              <a:rPr lang="en-US" dirty="0" smtClean="0"/>
            </a:br>
            <a:r>
              <a:rPr lang="en-US" dirty="0" smtClean="0"/>
              <a:t>// set the expiration date to one hour ago</a:t>
            </a:r>
            <a:br>
              <a:rPr lang="en-US" dirty="0" smtClean="0"/>
            </a:br>
            <a:r>
              <a:rPr lang="en-US" dirty="0" smtClean="0"/>
              <a:t>setcookie("user", "", time() - 3600); // 1Hr = 3600 </a:t>
            </a:r>
            <a:r>
              <a:rPr lang="en-US" dirty="0" err="1" smtClean="0"/>
              <a:t>secs</a:t>
            </a:r>
            <a:r>
              <a:rPr lang="en-US" dirty="0" smtClean="0"/>
              <a:t/>
            </a:r>
            <a:br>
              <a:rPr lang="en-US" dirty="0" smtClean="0"/>
            </a:br>
            <a:r>
              <a:rPr lang="en-US" dirty="0" smtClean="0"/>
              <a:t>?&gt;</a:t>
            </a:r>
            <a:br>
              <a:rPr lang="en-US" dirty="0" smtClean="0"/>
            </a:br>
            <a:r>
              <a:rPr lang="en-US" dirty="0" smtClean="0"/>
              <a:t>&lt;html&gt;</a:t>
            </a:r>
            <a:br>
              <a:rPr lang="en-US" dirty="0" smtClean="0"/>
            </a:br>
            <a:r>
              <a:rPr lang="en-US" dirty="0" smtClean="0"/>
              <a:t>&lt;body&gt;</a:t>
            </a:r>
            <a:br>
              <a:rPr lang="en-US" dirty="0" smtClean="0"/>
            </a:br>
            <a:r>
              <a:rPr lang="en-US" dirty="0" smtClean="0"/>
              <a:t/>
            </a:r>
            <a:br>
              <a:rPr lang="en-US" dirty="0" smtClean="0"/>
            </a:br>
            <a:r>
              <a:rPr lang="en-US" dirty="0" smtClean="0"/>
              <a:t>&lt;?php</a:t>
            </a:r>
            <a:br>
              <a:rPr lang="en-US" dirty="0" smtClean="0"/>
            </a:br>
            <a:r>
              <a:rPr lang="en-US" dirty="0" smtClean="0"/>
              <a:t>echo "Cookie 'user' is deleted.";</a:t>
            </a:r>
            <a:br>
              <a:rPr lang="en-US" dirty="0" smtClean="0"/>
            </a:br>
            <a:r>
              <a:rPr lang="en-US" dirty="0" smtClean="0"/>
              <a:t>?&gt;</a:t>
            </a:r>
            <a:br>
              <a:rPr lang="en-US" dirty="0" smtClean="0"/>
            </a:br>
            <a:r>
              <a:rPr lang="en-US" dirty="0" smtClean="0"/>
              <a:t/>
            </a:r>
            <a:br>
              <a:rPr lang="en-US" dirty="0" smtClean="0"/>
            </a:br>
            <a:r>
              <a:rPr lang="en-US" dirty="0" smtClean="0"/>
              <a:t>&lt;/body&gt;</a:t>
            </a:r>
            <a:br>
              <a:rPr lang="en-US" dirty="0" smtClean="0"/>
            </a:br>
            <a:r>
              <a:rPr lang="en-US" dirty="0" smtClean="0"/>
              <a:t>&lt;/html&gt;</a:t>
            </a:r>
            <a:endParaRPr lang="en-US" dirty="0"/>
          </a:p>
        </p:txBody>
      </p:sp>
      <p:sp>
        <p:nvSpPr>
          <p:cNvPr id="11" name="Rectangle 10"/>
          <p:cNvSpPr/>
          <p:nvPr/>
        </p:nvSpPr>
        <p:spPr>
          <a:xfrm>
            <a:off x="4929379" y="1752600"/>
            <a:ext cx="2462021" cy="646331"/>
          </a:xfrm>
          <a:prstGeom prst="rect">
            <a:avLst/>
          </a:prstGeom>
        </p:spPr>
        <p:txBody>
          <a:bodyPr wrap="none">
            <a:spAutoFit/>
          </a:bodyPr>
          <a:lstStyle/>
          <a:p>
            <a:r>
              <a:rPr lang="en-US" b="1" dirty="0" smtClean="0"/>
              <a:t>Output:</a:t>
            </a:r>
          </a:p>
          <a:p>
            <a:r>
              <a:rPr lang="en-US" dirty="0" smtClean="0"/>
              <a:t>Cookie 'user' is deleted.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anim calcmode="lin" valueType="num">
                                      <p:cBhvr>
                                        <p:cTn id="8" dur="500" fill="hold"/>
                                        <p:tgtEl>
                                          <p:spTgt spid="11"/>
                                        </p:tgtEl>
                                        <p:attrNameLst>
                                          <p:attrName>ppt_x</p:attrName>
                                        </p:attrNameLst>
                                      </p:cBhvr>
                                      <p:tavLst>
                                        <p:tav tm="0">
                                          <p:val>
                                            <p:strVal val="#ppt_x-.1"/>
                                          </p:val>
                                        </p:tav>
                                        <p:tav tm="100000">
                                          <p:val>
                                            <p:strVal val="#ppt_x"/>
                                          </p:val>
                                        </p:tav>
                                      </p:tavLst>
                                    </p:anim>
                                    <p:anim calcmode="lin" valueType="num">
                                      <p:cBhvr>
                                        <p:cTn id="9"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Working with Cookies - </a:t>
            </a:r>
            <a:r>
              <a:rPr lang="en-US" sz="3600" b="1" dirty="0" smtClean="0"/>
              <a:t>Example</a:t>
            </a:r>
            <a:endParaRPr lang="en-US" dirty="0"/>
          </a:p>
        </p:txBody>
      </p:sp>
      <p:sp>
        <p:nvSpPr>
          <p:cNvPr id="7169" name="Rectangle 1"/>
          <p:cNvSpPr>
            <a:spLocks noChangeArrowheads="1"/>
          </p:cNvSpPr>
          <p:nvPr/>
        </p:nvSpPr>
        <p:spPr bwMode="auto">
          <a:xfrm>
            <a:off x="457200" y="1918901"/>
            <a:ext cx="8001000" cy="45550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b="1" dirty="0" smtClean="0">
                <a:latin typeface="Arial Unicode MS" pitchFamily="34" charset="-128"/>
                <a:cs typeface="Arial" pitchFamily="34" charset="0"/>
              </a:rPr>
              <a:t>Check if Cookies are Enabled</a:t>
            </a:r>
            <a:r>
              <a:rPr kumimoji="0" lang="en-US" b="1" i="0" u="none" strike="noStrike" cap="none" normalizeH="0" baseline="0" dirty="0" smtClean="0">
                <a:ln>
                  <a:noFill/>
                </a:ln>
                <a:solidFill>
                  <a:schemeClr val="tx1"/>
                </a:solidFill>
                <a:effectLst/>
                <a:latin typeface="Arial Unicode MS" pitchFamily="34" charset="-128"/>
                <a:cs typeface="Arial" pitchFamily="34" charset="0"/>
              </a:rPr>
              <a:t>:</a:t>
            </a:r>
            <a:r>
              <a:rPr kumimoji="0" lang="en-US" sz="1600" b="0" i="0" u="none" strike="noStrike" cap="none" normalizeH="0" baseline="0" dirty="0" smtClean="0">
                <a:ln>
                  <a:noFill/>
                </a:ln>
                <a:solidFill>
                  <a:schemeClr val="tx1"/>
                </a:solidFill>
                <a:effectLst/>
                <a:latin typeface="Arial Unicode MS" pitchFamily="34" charset="-128"/>
                <a:cs typeface="Arial" pitchFamily="34" charset="0"/>
              </a:rPr>
              <a:t/>
            </a:r>
            <a:br>
              <a:rPr kumimoji="0" lang="en-US" sz="1600" b="0" i="0" u="none" strike="noStrike" cap="none" normalizeH="0" baseline="0" dirty="0" smtClean="0">
                <a:ln>
                  <a:noFill/>
                </a:ln>
                <a:solidFill>
                  <a:schemeClr val="tx1"/>
                </a:solidFill>
                <a:effectLst/>
                <a:latin typeface="Arial Unicode MS" pitchFamily="34" charset="-128"/>
                <a:cs typeface="Arial" pitchFamily="34" charset="0"/>
              </a:rPr>
            </a:br>
            <a:r>
              <a:rPr lang="en-US" sz="1600" dirty="0" smtClean="0"/>
              <a:t> &lt;!DOCTYPE html&gt;</a:t>
            </a:r>
            <a:br>
              <a:rPr lang="en-US" sz="1600" dirty="0" smtClean="0"/>
            </a:br>
            <a:r>
              <a:rPr lang="en-US" sz="1600" dirty="0" smtClean="0"/>
              <a:t>&lt;?php</a:t>
            </a:r>
            <a:br>
              <a:rPr lang="en-US" sz="1600" dirty="0" smtClean="0"/>
            </a:br>
            <a:r>
              <a:rPr lang="en-US" sz="1600" dirty="0" smtClean="0"/>
              <a:t>setcookie("test_cookie", "test", time() + 3600, '/');</a:t>
            </a:r>
            <a:br>
              <a:rPr lang="en-US" sz="1600" dirty="0" smtClean="0"/>
            </a:br>
            <a:r>
              <a:rPr lang="en-US" sz="1600" dirty="0" smtClean="0"/>
              <a:t>?&gt;</a:t>
            </a:r>
            <a:br>
              <a:rPr lang="en-US" sz="1600" dirty="0" smtClean="0"/>
            </a:br>
            <a:r>
              <a:rPr lang="en-US" sz="1600" dirty="0" smtClean="0"/>
              <a:t>&lt;html&gt;</a:t>
            </a:r>
            <a:br>
              <a:rPr lang="en-US" sz="1600" dirty="0" smtClean="0"/>
            </a:br>
            <a:r>
              <a:rPr lang="en-US" sz="1600" dirty="0" smtClean="0"/>
              <a:t>&lt;body&gt;</a:t>
            </a:r>
            <a:br>
              <a:rPr lang="en-US" sz="1600" dirty="0" smtClean="0"/>
            </a:br>
            <a:r>
              <a:rPr lang="en-US" sz="1600" dirty="0" smtClean="0"/>
              <a:t/>
            </a:r>
            <a:br>
              <a:rPr lang="en-US" sz="1600" dirty="0" smtClean="0"/>
            </a:br>
            <a:r>
              <a:rPr lang="en-US" sz="1600" dirty="0" smtClean="0"/>
              <a:t>&lt;?php</a:t>
            </a:r>
            <a:br>
              <a:rPr lang="en-US" sz="1600" dirty="0" smtClean="0"/>
            </a:br>
            <a:r>
              <a:rPr lang="en-US" sz="1600" dirty="0" smtClean="0"/>
              <a:t>if(count($_COOKIE) &gt; 0) {</a:t>
            </a:r>
            <a:br>
              <a:rPr lang="en-US" sz="1600" dirty="0" smtClean="0"/>
            </a:br>
            <a:r>
              <a:rPr lang="en-US" sz="1600" dirty="0" smtClean="0"/>
              <a:t>    echo "Cookies are enabled.";</a:t>
            </a:r>
            <a:br>
              <a:rPr lang="en-US" sz="1600" dirty="0" smtClean="0"/>
            </a:br>
            <a:r>
              <a:rPr lang="en-US" sz="1600" dirty="0" smtClean="0"/>
              <a:t>} else {</a:t>
            </a:r>
            <a:br>
              <a:rPr lang="en-US" sz="1600" dirty="0" smtClean="0"/>
            </a:br>
            <a:r>
              <a:rPr lang="en-US" sz="1600" dirty="0" smtClean="0"/>
              <a:t>    echo "Cookies are disabled.";</a:t>
            </a:r>
            <a:br>
              <a:rPr lang="en-US" sz="1600" dirty="0" smtClean="0"/>
            </a:br>
            <a:r>
              <a:rPr lang="en-US" sz="1600" dirty="0" smtClean="0"/>
              <a:t>}</a:t>
            </a:r>
            <a:br>
              <a:rPr lang="en-US" sz="1600" dirty="0" smtClean="0"/>
            </a:br>
            <a:r>
              <a:rPr lang="en-US" sz="1600" dirty="0" smtClean="0"/>
              <a:t>?&gt;</a:t>
            </a:r>
            <a:br>
              <a:rPr lang="en-US" sz="1600" dirty="0" smtClean="0"/>
            </a:br>
            <a:r>
              <a:rPr lang="en-US" sz="1600" dirty="0" smtClean="0"/>
              <a:t/>
            </a:r>
            <a:br>
              <a:rPr lang="en-US" sz="1600" dirty="0" smtClean="0"/>
            </a:br>
            <a:r>
              <a:rPr lang="en-US" sz="1600" dirty="0" smtClean="0"/>
              <a:t>&lt;/body&gt;</a:t>
            </a:r>
            <a:br>
              <a:rPr lang="en-US" sz="1600" dirty="0" smtClean="0"/>
            </a:br>
            <a:r>
              <a:rPr lang="en-US" sz="1600" dirty="0" smtClean="0"/>
              <a:t>&lt;/html&gt;</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4724400" y="3581400"/>
            <a:ext cx="3352800" cy="646331"/>
          </a:xfrm>
          <a:prstGeom prst="rect">
            <a:avLst/>
          </a:prstGeom>
        </p:spPr>
        <p:txBody>
          <a:bodyPr wrap="square">
            <a:spAutoFit/>
          </a:bodyPr>
          <a:lstStyle/>
          <a:p>
            <a:r>
              <a:rPr lang="en-US" b="1" dirty="0" smtClean="0"/>
              <a:t>Output:</a:t>
            </a:r>
          </a:p>
          <a:p>
            <a:r>
              <a:rPr lang="en-US" dirty="0" smtClean="0"/>
              <a:t>Cookies are enabled.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anim calcmode="lin" valueType="num">
                                      <p:cBhvr>
                                        <p:cTn id="8" dur="500" fill="hold"/>
                                        <p:tgtEl>
                                          <p:spTgt spid="7"/>
                                        </p:tgtEl>
                                        <p:attrNameLst>
                                          <p:attrName>ppt_x</p:attrName>
                                        </p:attrNameLst>
                                      </p:cBhvr>
                                      <p:tavLst>
                                        <p:tav tm="0">
                                          <p:val>
                                            <p:strVal val="#ppt_x-.1"/>
                                          </p:val>
                                        </p:tav>
                                        <p:tav tm="100000">
                                          <p:val>
                                            <p:strVal val="#ppt_x"/>
                                          </p:val>
                                        </p:tav>
                                      </p:tavLst>
                                    </p:anim>
                                    <p:anim calcmode="lin" valueType="num">
                                      <p:cBhvr>
                                        <p:cTn id="9"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Working with Session Handlers</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A session is a way to store information (in variables) to be used across multiple pages.</a:t>
            </a:r>
          </a:p>
          <a:p>
            <a:pPr algn="just"/>
            <a:r>
              <a:rPr lang="en-US" dirty="0" smtClean="0"/>
              <a:t>Unlike a cookie, the information is not stored on the users computer.</a:t>
            </a:r>
          </a:p>
          <a:p>
            <a:pPr algn="just"/>
            <a:r>
              <a:rPr lang="en-US" dirty="0" smtClean="0"/>
              <a:t>When you work with an application, you open it, do some changes, and then you close it. </a:t>
            </a:r>
          </a:p>
          <a:p>
            <a:pPr lvl="1" algn="just"/>
            <a:r>
              <a:rPr lang="en-US" dirty="0" smtClean="0"/>
              <a:t>This is much like a Session. </a:t>
            </a:r>
          </a:p>
          <a:p>
            <a:pPr lvl="1" algn="just"/>
            <a:r>
              <a:rPr lang="en-US" dirty="0" smtClean="0"/>
              <a:t>The computer knows who you are.</a:t>
            </a:r>
          </a:p>
          <a:p>
            <a:pPr lvl="1" algn="just"/>
            <a:r>
              <a:rPr lang="en-US" dirty="0" smtClean="0"/>
              <a:t>It knows when you start the application and when you end. </a:t>
            </a:r>
          </a:p>
          <a:p>
            <a:pPr lvl="2" algn="just">
              <a:buClr>
                <a:srgbClr val="FF0000"/>
              </a:buClr>
              <a:buFont typeface="Calibri" pitchFamily="34" charset="0"/>
              <a:buChar char="x"/>
            </a:pPr>
            <a:r>
              <a:rPr lang="en-US" dirty="0" smtClean="0"/>
              <a:t>But on the internet there is one problem: the web server does not know who you are or what you do, because the HTTP address doesn't maintain state.</a:t>
            </a:r>
          </a:p>
          <a:p>
            <a:pPr lvl="2" algn="just">
              <a:buFont typeface="Wingdings" pitchFamily="2" charset="2"/>
              <a:buChar char="ü"/>
            </a:pPr>
            <a:r>
              <a:rPr lang="en-US" dirty="0" smtClean="0"/>
              <a:t>Session variables solve this problem by storing user information to be used across multiple pages (e.g. username, favorite color, etc). By default, session variables last until the user closes the browser.</a:t>
            </a:r>
          </a:p>
          <a:p>
            <a:pPr lvl="1" algn="just"/>
            <a:r>
              <a:rPr lang="en-US" b="1" dirty="0" smtClean="0"/>
              <a:t>Note:</a:t>
            </a:r>
            <a:r>
              <a:rPr lang="en-US" dirty="0" smtClean="0"/>
              <a:t> If you need a permanent storage, you may want to store the data in a database.</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Working with Session Handlers</a:t>
            </a:r>
            <a:endParaRPr lang="en-US" dirty="0"/>
          </a:p>
        </p:txBody>
      </p:sp>
      <p:sp>
        <p:nvSpPr>
          <p:cNvPr id="3" name="Content Placeholder 2"/>
          <p:cNvSpPr>
            <a:spLocks noGrp="1"/>
          </p:cNvSpPr>
          <p:nvPr>
            <p:ph idx="1"/>
          </p:nvPr>
        </p:nvSpPr>
        <p:spPr/>
        <p:txBody>
          <a:bodyPr>
            <a:normAutofit/>
          </a:bodyPr>
          <a:lstStyle/>
          <a:p>
            <a:pPr algn="just"/>
            <a:r>
              <a:rPr lang="en-US" b="1" dirty="0" smtClean="0"/>
              <a:t>Start a PHP Session</a:t>
            </a:r>
          </a:p>
          <a:p>
            <a:pPr lvl="1" algn="just"/>
            <a:r>
              <a:rPr lang="en-US" dirty="0" smtClean="0"/>
              <a:t>A session is started with the session_start() function.</a:t>
            </a:r>
          </a:p>
          <a:p>
            <a:pPr lvl="1" algn="just"/>
            <a:r>
              <a:rPr lang="en-US" dirty="0" smtClean="0"/>
              <a:t>Session variables are set with the PHP global variable: $_SESSION.</a:t>
            </a:r>
          </a:p>
          <a:p>
            <a:pPr lvl="2" algn="just"/>
            <a:r>
              <a:rPr lang="en-US" b="1" i="1" dirty="0" smtClean="0"/>
              <a:t>Note:</a:t>
            </a:r>
            <a:r>
              <a:rPr lang="en-US" i="1" dirty="0" smtClean="0"/>
              <a:t> The session_start() function must be the very first thing in your document. Before any HTML tags.</a:t>
            </a:r>
          </a:p>
          <a:p>
            <a:pPr lvl="2" algn="just"/>
            <a:r>
              <a:rPr lang="en-US" dirty="0" smtClean="0"/>
              <a:t>Example: Start a new PHP session and set some session variables: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4" name="Rectangle 3"/>
          <p:cNvSpPr/>
          <p:nvPr/>
        </p:nvSpPr>
        <p:spPr>
          <a:xfrm>
            <a:off x="533400" y="1600200"/>
            <a:ext cx="4572000" cy="4801314"/>
          </a:xfrm>
          <a:prstGeom prst="rect">
            <a:avLst/>
          </a:prstGeom>
        </p:spPr>
        <p:txBody>
          <a:bodyPr>
            <a:spAutoFit/>
          </a:bodyPr>
          <a:lstStyle/>
          <a:p>
            <a:r>
              <a:rPr lang="en-US" dirty="0" smtClean="0"/>
              <a:t>&lt;?</a:t>
            </a:r>
            <a:r>
              <a:rPr lang="en-US" dirty="0" err="1" smtClean="0"/>
              <a:t>php</a:t>
            </a:r>
            <a:r>
              <a:rPr lang="en-US" dirty="0" smtClean="0"/>
              <a:t/>
            </a:r>
            <a:br>
              <a:rPr lang="en-US" dirty="0" smtClean="0"/>
            </a:br>
            <a:r>
              <a:rPr lang="en-US" dirty="0" smtClean="0"/>
              <a:t>// Start the session</a:t>
            </a:r>
            <a:br>
              <a:rPr lang="en-US" dirty="0" smtClean="0"/>
            </a:br>
            <a:r>
              <a:rPr lang="en-US" dirty="0" smtClean="0"/>
              <a:t>session_start();</a:t>
            </a:r>
            <a:br>
              <a:rPr lang="en-US" dirty="0" smtClean="0"/>
            </a:br>
            <a:r>
              <a:rPr lang="en-US" dirty="0" smtClean="0"/>
              <a:t>?&gt;</a:t>
            </a:r>
            <a:br>
              <a:rPr lang="en-US" dirty="0" smtClean="0"/>
            </a:br>
            <a:r>
              <a:rPr lang="en-US" dirty="0" smtClean="0"/>
              <a:t>&lt;!DOCTYPE html&gt;</a:t>
            </a:r>
            <a:br>
              <a:rPr lang="en-US" dirty="0" smtClean="0"/>
            </a:br>
            <a:r>
              <a:rPr lang="en-US" dirty="0" smtClean="0"/>
              <a:t>&lt;html&gt;</a:t>
            </a:r>
            <a:br>
              <a:rPr lang="en-US" dirty="0" smtClean="0"/>
            </a:br>
            <a:r>
              <a:rPr lang="en-US" dirty="0" smtClean="0"/>
              <a:t>&lt;body&gt;</a:t>
            </a:r>
            <a:br>
              <a:rPr lang="en-US" dirty="0" smtClean="0"/>
            </a:br>
            <a:r>
              <a:rPr lang="en-US" dirty="0" smtClean="0"/>
              <a:t/>
            </a:r>
            <a:br>
              <a:rPr lang="en-US" dirty="0" smtClean="0"/>
            </a:br>
            <a:r>
              <a:rPr lang="en-US" dirty="0" smtClean="0"/>
              <a:t>&lt;?</a:t>
            </a:r>
            <a:r>
              <a:rPr lang="en-US" dirty="0" err="1" smtClean="0"/>
              <a:t>php</a:t>
            </a:r>
            <a:r>
              <a:rPr lang="en-US" dirty="0" smtClean="0"/>
              <a:t/>
            </a:r>
            <a:br>
              <a:rPr lang="en-US" dirty="0" smtClean="0"/>
            </a:br>
            <a:r>
              <a:rPr lang="en-US" dirty="0" smtClean="0"/>
              <a:t>// Set session variables</a:t>
            </a:r>
            <a:br>
              <a:rPr lang="en-US" dirty="0" smtClean="0"/>
            </a:br>
            <a:r>
              <a:rPr lang="en-US" dirty="0" smtClean="0"/>
              <a:t>$_SESSION["</a:t>
            </a:r>
            <a:r>
              <a:rPr lang="en-US" dirty="0" err="1" smtClean="0"/>
              <a:t>favcolor</a:t>
            </a:r>
            <a:r>
              <a:rPr lang="en-US" dirty="0" smtClean="0"/>
              <a:t>"] = "green";</a:t>
            </a:r>
            <a:br>
              <a:rPr lang="en-US" dirty="0" smtClean="0"/>
            </a:br>
            <a:r>
              <a:rPr lang="en-US" dirty="0" smtClean="0"/>
              <a:t>$_SESSION["</a:t>
            </a:r>
            <a:r>
              <a:rPr lang="en-US" dirty="0" err="1" smtClean="0"/>
              <a:t>favanimal</a:t>
            </a:r>
            <a:r>
              <a:rPr lang="en-US" dirty="0" smtClean="0"/>
              <a:t>"] = "cat";</a:t>
            </a:r>
            <a:br>
              <a:rPr lang="en-US" dirty="0" smtClean="0"/>
            </a:br>
            <a:r>
              <a:rPr lang="en-US" dirty="0" smtClean="0"/>
              <a:t>echo "Session variables are set.";</a:t>
            </a:r>
            <a:br>
              <a:rPr lang="en-US" dirty="0" smtClean="0"/>
            </a:br>
            <a:r>
              <a:rPr lang="en-US" dirty="0" smtClean="0"/>
              <a:t>?&gt;</a:t>
            </a:r>
            <a:br>
              <a:rPr lang="en-US" dirty="0" smtClean="0"/>
            </a:br>
            <a:r>
              <a:rPr lang="en-US" dirty="0" smtClean="0"/>
              <a:t/>
            </a:r>
            <a:br>
              <a:rPr lang="en-US" dirty="0" smtClean="0"/>
            </a:br>
            <a:r>
              <a:rPr lang="en-US" dirty="0" smtClean="0"/>
              <a:t>&lt;/body&gt;</a:t>
            </a:r>
            <a:br>
              <a:rPr lang="en-US" dirty="0" smtClean="0"/>
            </a:br>
            <a:r>
              <a:rPr lang="en-US" dirty="0" smtClean="0"/>
              <a:t>&lt;/html&gt; </a:t>
            </a:r>
            <a:endParaRPr lang="en-US" dirty="0"/>
          </a:p>
        </p:txBody>
      </p:sp>
      <p:sp>
        <p:nvSpPr>
          <p:cNvPr id="5" name="Rectangle 4"/>
          <p:cNvSpPr/>
          <p:nvPr/>
        </p:nvSpPr>
        <p:spPr>
          <a:xfrm>
            <a:off x="5257800" y="2209800"/>
            <a:ext cx="2895600" cy="646331"/>
          </a:xfrm>
          <a:prstGeom prst="rect">
            <a:avLst/>
          </a:prstGeom>
        </p:spPr>
        <p:txBody>
          <a:bodyPr wrap="square">
            <a:spAutoFit/>
          </a:bodyPr>
          <a:lstStyle/>
          <a:p>
            <a:r>
              <a:rPr lang="en-US" b="1" dirty="0" smtClean="0"/>
              <a:t>Output:</a:t>
            </a:r>
          </a:p>
          <a:p>
            <a:r>
              <a:rPr lang="en-US" dirty="0" smtClean="0"/>
              <a:t>Session variables are set.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Working with Session Handlers</a:t>
            </a:r>
            <a:endParaRPr lang="en-US" dirty="0"/>
          </a:p>
        </p:txBody>
      </p:sp>
      <p:sp>
        <p:nvSpPr>
          <p:cNvPr id="3" name="Content Placeholder 2"/>
          <p:cNvSpPr>
            <a:spLocks noGrp="1"/>
          </p:cNvSpPr>
          <p:nvPr>
            <p:ph idx="1"/>
          </p:nvPr>
        </p:nvSpPr>
        <p:spPr/>
        <p:txBody>
          <a:bodyPr>
            <a:normAutofit/>
          </a:bodyPr>
          <a:lstStyle/>
          <a:p>
            <a:r>
              <a:rPr lang="en-US" b="1" dirty="0" smtClean="0"/>
              <a:t>Get PHP Session Variable Values</a:t>
            </a:r>
          </a:p>
          <a:p>
            <a:pPr lvl="1" algn="just"/>
            <a:r>
              <a:rPr lang="en-US" dirty="0" smtClean="0"/>
              <a:t>We will access the session information we set on the first page (previous example).</a:t>
            </a:r>
          </a:p>
          <a:p>
            <a:pPr lvl="1" algn="just"/>
            <a:r>
              <a:rPr lang="en-US" dirty="0" smtClean="0"/>
              <a:t>Notice that session variables are not passed individually to each new page</a:t>
            </a:r>
          </a:p>
          <a:p>
            <a:pPr lvl="2" algn="just"/>
            <a:r>
              <a:rPr lang="en-US" dirty="0" smtClean="0"/>
              <a:t>Instead they are retrieved from the session we open at the beginning of each page (session_start()).</a:t>
            </a:r>
          </a:p>
          <a:p>
            <a:pPr lvl="1" algn="just"/>
            <a:r>
              <a:rPr lang="en-US" dirty="0" smtClean="0"/>
              <a:t>Also notice that all session variable values are stored in the global $_SESSION variable: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4" name="Rectangle 3"/>
          <p:cNvSpPr/>
          <p:nvPr/>
        </p:nvSpPr>
        <p:spPr>
          <a:xfrm>
            <a:off x="533400" y="1295400"/>
            <a:ext cx="4572000" cy="5078313"/>
          </a:xfrm>
          <a:prstGeom prst="rect">
            <a:avLst/>
          </a:prstGeom>
        </p:spPr>
        <p:txBody>
          <a:bodyPr>
            <a:spAutoFit/>
          </a:bodyPr>
          <a:lstStyle/>
          <a:p>
            <a:r>
              <a:rPr lang="en-US" dirty="0" smtClean="0"/>
              <a:t>&lt;?</a:t>
            </a:r>
            <a:r>
              <a:rPr lang="en-US" dirty="0" err="1" smtClean="0"/>
              <a:t>php</a:t>
            </a:r>
            <a:r>
              <a:rPr lang="en-US" dirty="0" smtClean="0"/>
              <a:t/>
            </a:r>
            <a:br>
              <a:rPr lang="en-US" dirty="0" smtClean="0"/>
            </a:br>
            <a:r>
              <a:rPr lang="en-US" dirty="0" smtClean="0"/>
              <a:t>session_start();</a:t>
            </a:r>
            <a:br>
              <a:rPr lang="en-US" dirty="0" smtClean="0"/>
            </a:br>
            <a:r>
              <a:rPr lang="en-US" dirty="0" smtClean="0"/>
              <a:t>?&gt;</a:t>
            </a:r>
            <a:br>
              <a:rPr lang="en-US" dirty="0" smtClean="0"/>
            </a:br>
            <a:r>
              <a:rPr lang="en-US" dirty="0" smtClean="0"/>
              <a:t>&lt;!DOCTYPE html&gt;</a:t>
            </a:r>
            <a:br>
              <a:rPr lang="en-US" dirty="0" smtClean="0"/>
            </a:br>
            <a:r>
              <a:rPr lang="en-US" dirty="0" smtClean="0"/>
              <a:t>&lt;html&gt;</a:t>
            </a:r>
            <a:br>
              <a:rPr lang="en-US" dirty="0" smtClean="0"/>
            </a:br>
            <a:r>
              <a:rPr lang="en-US" dirty="0" smtClean="0"/>
              <a:t>&lt;body&gt;</a:t>
            </a:r>
            <a:br>
              <a:rPr lang="en-US" dirty="0" smtClean="0"/>
            </a:br>
            <a:r>
              <a:rPr lang="en-US" dirty="0" smtClean="0"/>
              <a:t/>
            </a:r>
            <a:br>
              <a:rPr lang="en-US" dirty="0" smtClean="0"/>
            </a:br>
            <a:r>
              <a:rPr lang="en-US" dirty="0" smtClean="0"/>
              <a:t>&lt;?</a:t>
            </a:r>
            <a:r>
              <a:rPr lang="en-US" dirty="0" err="1" smtClean="0"/>
              <a:t>php</a:t>
            </a:r>
            <a:r>
              <a:rPr lang="en-US" dirty="0" smtClean="0"/>
              <a:t/>
            </a:r>
            <a:br>
              <a:rPr lang="en-US" dirty="0" smtClean="0"/>
            </a:br>
            <a:r>
              <a:rPr lang="en-US" dirty="0" smtClean="0"/>
              <a:t>// Echo session variables that were set on previous page</a:t>
            </a:r>
            <a:br>
              <a:rPr lang="en-US" dirty="0" smtClean="0"/>
            </a:br>
            <a:r>
              <a:rPr lang="en-US" dirty="0" smtClean="0"/>
              <a:t>echo "Favorite color is " . $_SESSION["</a:t>
            </a:r>
            <a:r>
              <a:rPr lang="en-US" dirty="0" err="1" smtClean="0"/>
              <a:t>favcolor</a:t>
            </a:r>
            <a:r>
              <a:rPr lang="en-US" dirty="0" smtClean="0"/>
              <a:t>"] . ".&lt;</a:t>
            </a:r>
            <a:r>
              <a:rPr lang="en-US" dirty="0" err="1" smtClean="0"/>
              <a:t>br</a:t>
            </a:r>
            <a:r>
              <a:rPr lang="en-US" dirty="0" smtClean="0"/>
              <a:t>&gt;";</a:t>
            </a:r>
            <a:br>
              <a:rPr lang="en-US" dirty="0" smtClean="0"/>
            </a:br>
            <a:r>
              <a:rPr lang="en-US" dirty="0" smtClean="0"/>
              <a:t>echo "Favorite animal is " . $_SESSION["</a:t>
            </a:r>
            <a:r>
              <a:rPr lang="en-US" dirty="0" err="1" smtClean="0"/>
              <a:t>favanimal</a:t>
            </a:r>
            <a:r>
              <a:rPr lang="en-US" dirty="0" smtClean="0"/>
              <a:t>"] . ".";</a:t>
            </a:r>
            <a:br>
              <a:rPr lang="en-US" dirty="0" smtClean="0"/>
            </a:br>
            <a:r>
              <a:rPr lang="en-US" dirty="0" smtClean="0"/>
              <a:t>?&gt;</a:t>
            </a:r>
            <a:br>
              <a:rPr lang="en-US" dirty="0" smtClean="0"/>
            </a:br>
            <a:r>
              <a:rPr lang="en-US" dirty="0" smtClean="0"/>
              <a:t/>
            </a:r>
            <a:br>
              <a:rPr lang="en-US" dirty="0" smtClean="0"/>
            </a:br>
            <a:r>
              <a:rPr lang="en-US" dirty="0" smtClean="0"/>
              <a:t>&lt;/body&gt;</a:t>
            </a:r>
            <a:br>
              <a:rPr lang="en-US" dirty="0" smtClean="0"/>
            </a:br>
            <a:r>
              <a:rPr lang="en-US" dirty="0" smtClean="0"/>
              <a:t>&lt;/html&gt; </a:t>
            </a:r>
            <a:endParaRPr lang="en-US" dirty="0"/>
          </a:p>
        </p:txBody>
      </p:sp>
      <p:sp>
        <p:nvSpPr>
          <p:cNvPr id="5" name="Rectangle 4"/>
          <p:cNvSpPr/>
          <p:nvPr/>
        </p:nvSpPr>
        <p:spPr>
          <a:xfrm>
            <a:off x="4800600" y="2133600"/>
            <a:ext cx="3200400" cy="923330"/>
          </a:xfrm>
          <a:prstGeom prst="rect">
            <a:avLst/>
          </a:prstGeom>
        </p:spPr>
        <p:txBody>
          <a:bodyPr wrap="square">
            <a:spAutoFit/>
          </a:bodyPr>
          <a:lstStyle/>
          <a:p>
            <a:r>
              <a:rPr lang="en-US" b="1" dirty="0" smtClean="0"/>
              <a:t>Output:</a:t>
            </a:r>
          </a:p>
          <a:p>
            <a:r>
              <a:rPr lang="en-US" dirty="0" smtClean="0"/>
              <a:t>Favorite color is green.</a:t>
            </a:r>
            <a:br>
              <a:rPr lang="en-US" dirty="0" smtClean="0"/>
            </a:br>
            <a:r>
              <a:rPr lang="en-US" dirty="0" smtClean="0"/>
              <a:t>Favorite animal is cat.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5" name="Rectangle 4"/>
          <p:cNvSpPr/>
          <p:nvPr/>
        </p:nvSpPr>
        <p:spPr>
          <a:xfrm>
            <a:off x="457200" y="1524000"/>
            <a:ext cx="8229600" cy="646331"/>
          </a:xfrm>
          <a:prstGeom prst="rect">
            <a:avLst/>
          </a:prstGeom>
        </p:spPr>
        <p:txBody>
          <a:bodyPr wrap="square">
            <a:spAutoFit/>
          </a:bodyPr>
          <a:lstStyle/>
          <a:p>
            <a:pPr marL="400050" indent="-400050" algn="just">
              <a:buFont typeface="Wingdings" pitchFamily="2" charset="2"/>
              <a:buChar char="Ø"/>
            </a:pPr>
            <a:r>
              <a:rPr lang="en-US" dirty="0" smtClean="0"/>
              <a:t>Another way to show all the session variable values for a user session is to run the following code:</a:t>
            </a:r>
            <a:endParaRPr lang="en-US" dirty="0"/>
          </a:p>
        </p:txBody>
      </p:sp>
      <p:sp>
        <p:nvSpPr>
          <p:cNvPr id="6" name="Rectangle 5"/>
          <p:cNvSpPr/>
          <p:nvPr/>
        </p:nvSpPr>
        <p:spPr>
          <a:xfrm>
            <a:off x="685800" y="2286000"/>
            <a:ext cx="4572000" cy="3693319"/>
          </a:xfrm>
          <a:prstGeom prst="rect">
            <a:avLst/>
          </a:prstGeom>
        </p:spPr>
        <p:txBody>
          <a:bodyPr>
            <a:spAutoFit/>
          </a:bodyPr>
          <a:lstStyle/>
          <a:p>
            <a:r>
              <a:rPr lang="en-US" dirty="0" smtClean="0"/>
              <a:t>&lt;?</a:t>
            </a:r>
            <a:r>
              <a:rPr lang="en-US" dirty="0" err="1" smtClean="0"/>
              <a:t>php</a:t>
            </a:r>
            <a:r>
              <a:rPr lang="en-US" dirty="0" smtClean="0"/>
              <a:t/>
            </a:r>
            <a:br>
              <a:rPr lang="en-US" dirty="0" smtClean="0"/>
            </a:br>
            <a:r>
              <a:rPr lang="en-US" dirty="0" smtClean="0"/>
              <a:t>session_start();</a:t>
            </a:r>
            <a:br>
              <a:rPr lang="en-US" dirty="0" smtClean="0"/>
            </a:br>
            <a:r>
              <a:rPr lang="en-US" dirty="0" smtClean="0"/>
              <a:t>?&gt;</a:t>
            </a:r>
            <a:br>
              <a:rPr lang="en-US" dirty="0" smtClean="0"/>
            </a:br>
            <a:r>
              <a:rPr lang="en-US" dirty="0" smtClean="0"/>
              <a:t>&lt;!DOCTYPE html&gt;</a:t>
            </a:r>
            <a:br>
              <a:rPr lang="en-US" dirty="0" smtClean="0"/>
            </a:br>
            <a:r>
              <a:rPr lang="en-US" dirty="0" smtClean="0"/>
              <a:t>&lt;html&gt;</a:t>
            </a:r>
            <a:br>
              <a:rPr lang="en-US" dirty="0" smtClean="0"/>
            </a:br>
            <a:r>
              <a:rPr lang="en-US" dirty="0" smtClean="0"/>
              <a:t>&lt;body&gt;</a:t>
            </a:r>
            <a:br>
              <a:rPr lang="en-US" dirty="0" smtClean="0"/>
            </a:br>
            <a:r>
              <a:rPr lang="en-US" dirty="0" smtClean="0"/>
              <a:t/>
            </a:r>
            <a:br>
              <a:rPr lang="en-US" dirty="0" smtClean="0"/>
            </a:br>
            <a:r>
              <a:rPr lang="en-US" dirty="0" smtClean="0"/>
              <a:t>&lt;?</a:t>
            </a:r>
            <a:r>
              <a:rPr lang="en-US" dirty="0" err="1" smtClean="0"/>
              <a:t>php</a:t>
            </a:r>
            <a:r>
              <a:rPr lang="en-US" dirty="0" smtClean="0"/>
              <a:t/>
            </a:r>
            <a:br>
              <a:rPr lang="en-US" dirty="0" smtClean="0"/>
            </a:br>
            <a:r>
              <a:rPr lang="en-US" dirty="0" err="1" smtClean="0"/>
              <a:t>print_r</a:t>
            </a:r>
            <a:r>
              <a:rPr lang="en-US" dirty="0" smtClean="0"/>
              <a:t>($_SESSION);</a:t>
            </a:r>
            <a:br>
              <a:rPr lang="en-US" dirty="0" smtClean="0"/>
            </a:br>
            <a:r>
              <a:rPr lang="en-US" dirty="0" smtClean="0"/>
              <a:t>?&gt;</a:t>
            </a:r>
            <a:br>
              <a:rPr lang="en-US" dirty="0" smtClean="0"/>
            </a:br>
            <a:r>
              <a:rPr lang="en-US" dirty="0" smtClean="0"/>
              <a:t/>
            </a:r>
            <a:br>
              <a:rPr lang="en-US" dirty="0" smtClean="0"/>
            </a:br>
            <a:r>
              <a:rPr lang="en-US" dirty="0" smtClean="0"/>
              <a:t>&lt;/body&gt;</a:t>
            </a:r>
            <a:br>
              <a:rPr lang="en-US" dirty="0" smtClean="0"/>
            </a:br>
            <a:r>
              <a:rPr lang="en-US" dirty="0" smtClean="0"/>
              <a:t>&lt;/html&gt; </a:t>
            </a:r>
            <a:endParaRPr lang="en-US" dirty="0"/>
          </a:p>
        </p:txBody>
      </p:sp>
      <p:sp>
        <p:nvSpPr>
          <p:cNvPr id="7" name="Rectangle 6"/>
          <p:cNvSpPr/>
          <p:nvPr/>
        </p:nvSpPr>
        <p:spPr>
          <a:xfrm>
            <a:off x="4092247" y="3048000"/>
            <a:ext cx="4518353" cy="646331"/>
          </a:xfrm>
          <a:prstGeom prst="rect">
            <a:avLst/>
          </a:prstGeom>
        </p:spPr>
        <p:txBody>
          <a:bodyPr wrap="none">
            <a:spAutoFit/>
          </a:bodyPr>
          <a:lstStyle/>
          <a:p>
            <a:r>
              <a:rPr lang="en-US" b="1" dirty="0" smtClean="0"/>
              <a:t>Output:</a:t>
            </a:r>
          </a:p>
          <a:p>
            <a:r>
              <a:rPr lang="en-US" dirty="0" smtClean="0"/>
              <a:t>Array ( [</a:t>
            </a:r>
            <a:r>
              <a:rPr lang="en-US" dirty="0" err="1" smtClean="0"/>
              <a:t>favcolor</a:t>
            </a:r>
            <a:r>
              <a:rPr lang="en-US" dirty="0" smtClean="0"/>
              <a:t>] =&gt; green [</a:t>
            </a:r>
            <a:r>
              <a:rPr lang="en-US" dirty="0" err="1" smtClean="0"/>
              <a:t>favanimal</a:t>
            </a:r>
            <a:r>
              <a:rPr lang="en-US" dirty="0" smtClean="0"/>
              <a:t>] =&gt; cat ) </a:t>
            </a:r>
            <a:endParaRPr lang="en-US" dirty="0"/>
          </a:p>
        </p:txBody>
      </p:sp>
      <p:sp>
        <p:nvSpPr>
          <p:cNvPr id="8" name="Rectangle 7"/>
          <p:cNvSpPr/>
          <p:nvPr/>
        </p:nvSpPr>
        <p:spPr>
          <a:xfrm>
            <a:off x="4114800" y="4191000"/>
            <a:ext cx="4724400" cy="1384995"/>
          </a:xfrm>
          <a:prstGeom prst="rect">
            <a:avLst/>
          </a:prstGeom>
        </p:spPr>
        <p:txBody>
          <a:bodyPr wrap="square">
            <a:spAutoFit/>
          </a:bodyPr>
          <a:lstStyle/>
          <a:p>
            <a:pPr algn="just"/>
            <a:r>
              <a:rPr lang="en-US" sz="1400" b="1" dirty="0" smtClean="0"/>
              <a:t>How does it work? How does it know it's me?</a:t>
            </a:r>
            <a:endParaRPr lang="en-US" sz="1400" dirty="0" smtClean="0"/>
          </a:p>
          <a:p>
            <a:pPr algn="just"/>
            <a:r>
              <a:rPr lang="en-US" sz="1400" dirty="0" smtClean="0"/>
              <a:t>Most sessions set a user-key on the user's computer that looks something like this: </a:t>
            </a:r>
            <a:r>
              <a:rPr lang="en-US" sz="1400" i="1" dirty="0" smtClean="0"/>
              <a:t>765487cf34ert8dede5a562e4f3a7e12</a:t>
            </a:r>
            <a:r>
              <a:rPr lang="en-US" sz="1400" dirty="0" smtClean="0"/>
              <a:t>. </a:t>
            </a:r>
          </a:p>
          <a:p>
            <a:pPr algn="just"/>
            <a:r>
              <a:rPr lang="en-US" sz="1400" dirty="0" smtClean="0"/>
              <a:t>Then, when a session is opened on another page, it scans the computer for a user-key. If there is a match, it accesses that session, if not, it starts a new session. </a:t>
            </a:r>
            <a:endParaRPr lang="en-US" sz="1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Working with Session Handlers</a:t>
            </a:r>
            <a:endParaRPr lang="en-US" dirty="0"/>
          </a:p>
        </p:txBody>
      </p:sp>
      <p:sp>
        <p:nvSpPr>
          <p:cNvPr id="3" name="Content Placeholder 2"/>
          <p:cNvSpPr>
            <a:spLocks noGrp="1"/>
          </p:cNvSpPr>
          <p:nvPr>
            <p:ph idx="1"/>
          </p:nvPr>
        </p:nvSpPr>
        <p:spPr>
          <a:xfrm>
            <a:off x="457200" y="1600201"/>
            <a:ext cx="8229600" cy="1066800"/>
          </a:xfrm>
        </p:spPr>
        <p:txBody>
          <a:bodyPr>
            <a:normAutofit lnSpcReduction="10000"/>
          </a:bodyPr>
          <a:lstStyle/>
          <a:p>
            <a:r>
              <a:rPr lang="en-US" b="1" dirty="0" smtClean="0"/>
              <a:t>Modify a PHP Session Variable</a:t>
            </a:r>
          </a:p>
          <a:p>
            <a:pPr lvl="1"/>
            <a:r>
              <a:rPr lang="en-US" dirty="0" smtClean="0"/>
              <a:t>To change a session variable, just overwrite it:</a:t>
            </a:r>
            <a:endParaRPr lang="en-US" dirty="0"/>
          </a:p>
        </p:txBody>
      </p:sp>
      <p:sp>
        <p:nvSpPr>
          <p:cNvPr id="4" name="Rectangle 3"/>
          <p:cNvSpPr/>
          <p:nvPr/>
        </p:nvSpPr>
        <p:spPr>
          <a:xfrm>
            <a:off x="609600" y="2659082"/>
            <a:ext cx="4800600" cy="3693319"/>
          </a:xfrm>
          <a:prstGeom prst="rect">
            <a:avLst/>
          </a:prstGeom>
        </p:spPr>
        <p:txBody>
          <a:bodyPr wrap="square">
            <a:spAutoFit/>
          </a:bodyPr>
          <a:lstStyle/>
          <a:p>
            <a:r>
              <a:rPr lang="en-US" dirty="0" smtClean="0"/>
              <a:t>&lt;?</a:t>
            </a:r>
            <a:r>
              <a:rPr lang="en-US" dirty="0" err="1" smtClean="0"/>
              <a:t>php</a:t>
            </a:r>
            <a:r>
              <a:rPr lang="en-US" dirty="0" smtClean="0"/>
              <a:t/>
            </a:r>
            <a:br>
              <a:rPr lang="en-US" dirty="0" smtClean="0"/>
            </a:br>
            <a:r>
              <a:rPr lang="en-US" dirty="0" smtClean="0"/>
              <a:t>session_start();</a:t>
            </a:r>
            <a:br>
              <a:rPr lang="en-US" dirty="0" smtClean="0"/>
            </a:br>
            <a:r>
              <a:rPr lang="en-US" dirty="0" smtClean="0"/>
              <a:t>?&gt;</a:t>
            </a:r>
            <a:br>
              <a:rPr lang="en-US" dirty="0" smtClean="0"/>
            </a:br>
            <a:r>
              <a:rPr lang="en-US" dirty="0" smtClean="0"/>
              <a:t>&lt;!DOCTYPE html&gt;</a:t>
            </a:r>
            <a:br>
              <a:rPr lang="en-US" dirty="0" smtClean="0"/>
            </a:br>
            <a:r>
              <a:rPr lang="en-US" dirty="0" smtClean="0"/>
              <a:t>&lt;html&gt;</a:t>
            </a:r>
            <a:br>
              <a:rPr lang="en-US" dirty="0" smtClean="0"/>
            </a:br>
            <a:r>
              <a:rPr lang="en-US" dirty="0" smtClean="0"/>
              <a:t>&lt;body&gt;</a:t>
            </a:r>
            <a:br>
              <a:rPr lang="en-US" dirty="0" smtClean="0"/>
            </a:br>
            <a:r>
              <a:rPr lang="en-US" dirty="0" smtClean="0"/>
              <a:t>&lt;?</a:t>
            </a:r>
            <a:r>
              <a:rPr lang="en-US" dirty="0" err="1" smtClean="0"/>
              <a:t>php</a:t>
            </a:r>
            <a:r>
              <a:rPr lang="en-US" dirty="0" smtClean="0"/>
              <a:t/>
            </a:r>
            <a:br>
              <a:rPr lang="en-US" dirty="0" smtClean="0"/>
            </a:br>
            <a:r>
              <a:rPr lang="en-US" dirty="0" smtClean="0"/>
              <a:t>// to change a session variable, just overwrite it </a:t>
            </a:r>
            <a:br>
              <a:rPr lang="en-US" dirty="0" smtClean="0"/>
            </a:br>
            <a:r>
              <a:rPr lang="en-US" dirty="0" smtClean="0"/>
              <a:t>$_SESSION["</a:t>
            </a:r>
            <a:r>
              <a:rPr lang="en-US" dirty="0" err="1" smtClean="0"/>
              <a:t>favcolor</a:t>
            </a:r>
            <a:r>
              <a:rPr lang="en-US" dirty="0" smtClean="0"/>
              <a:t>"] = "yellow";</a:t>
            </a:r>
            <a:br>
              <a:rPr lang="en-US" dirty="0" smtClean="0"/>
            </a:br>
            <a:r>
              <a:rPr lang="en-US" dirty="0" err="1" smtClean="0"/>
              <a:t>print_r</a:t>
            </a:r>
            <a:r>
              <a:rPr lang="en-US" dirty="0" smtClean="0"/>
              <a:t>($_SESSION);</a:t>
            </a:r>
            <a:br>
              <a:rPr lang="en-US" dirty="0" smtClean="0"/>
            </a:br>
            <a:r>
              <a:rPr lang="en-US" dirty="0" smtClean="0"/>
              <a:t>?&gt;</a:t>
            </a:r>
            <a:br>
              <a:rPr lang="en-US" dirty="0" smtClean="0"/>
            </a:br>
            <a:r>
              <a:rPr lang="en-US" dirty="0" smtClean="0"/>
              <a:t>&lt;/body&gt;</a:t>
            </a:r>
            <a:br>
              <a:rPr lang="en-US" dirty="0" smtClean="0"/>
            </a:br>
            <a:r>
              <a:rPr lang="en-US" dirty="0" smtClean="0"/>
              <a:t>&lt;/html&gt; </a:t>
            </a:r>
            <a:endParaRPr lang="en-US" dirty="0"/>
          </a:p>
        </p:txBody>
      </p:sp>
      <p:sp>
        <p:nvSpPr>
          <p:cNvPr id="5" name="Rectangle 4"/>
          <p:cNvSpPr/>
          <p:nvPr/>
        </p:nvSpPr>
        <p:spPr>
          <a:xfrm>
            <a:off x="4251021" y="3244334"/>
            <a:ext cx="4588179" cy="646331"/>
          </a:xfrm>
          <a:prstGeom prst="rect">
            <a:avLst/>
          </a:prstGeom>
        </p:spPr>
        <p:txBody>
          <a:bodyPr wrap="none">
            <a:spAutoFit/>
          </a:bodyPr>
          <a:lstStyle/>
          <a:p>
            <a:r>
              <a:rPr lang="en-US" b="1" dirty="0" smtClean="0"/>
              <a:t>Output:</a:t>
            </a:r>
          </a:p>
          <a:p>
            <a:r>
              <a:rPr lang="en-US" dirty="0" smtClean="0"/>
              <a:t>Array ( [</a:t>
            </a:r>
            <a:r>
              <a:rPr lang="en-US" dirty="0" err="1" smtClean="0"/>
              <a:t>favcolor</a:t>
            </a:r>
            <a:r>
              <a:rPr lang="en-US" dirty="0" smtClean="0"/>
              <a:t>] =&gt; yellow [</a:t>
            </a:r>
            <a:r>
              <a:rPr lang="en-US" dirty="0" err="1" smtClean="0"/>
              <a:t>favanimal</a:t>
            </a:r>
            <a:r>
              <a:rPr lang="en-US" dirty="0" smtClean="0"/>
              <a:t>] =&gt; cat ) </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Working with Session Handlers</a:t>
            </a:r>
            <a:endParaRPr lang="en-US" dirty="0"/>
          </a:p>
        </p:txBody>
      </p:sp>
      <p:sp>
        <p:nvSpPr>
          <p:cNvPr id="3" name="Content Placeholder 2"/>
          <p:cNvSpPr>
            <a:spLocks noGrp="1"/>
          </p:cNvSpPr>
          <p:nvPr>
            <p:ph idx="1"/>
          </p:nvPr>
        </p:nvSpPr>
        <p:spPr>
          <a:xfrm>
            <a:off x="457200" y="1570037"/>
            <a:ext cx="8229600" cy="1096963"/>
          </a:xfrm>
        </p:spPr>
        <p:txBody>
          <a:bodyPr>
            <a:normAutofit fontScale="92500" lnSpcReduction="20000"/>
          </a:bodyPr>
          <a:lstStyle/>
          <a:p>
            <a:r>
              <a:rPr lang="en-US" sz="2800" b="1" dirty="0" smtClean="0"/>
              <a:t>Destroy a PHP Session </a:t>
            </a:r>
          </a:p>
          <a:p>
            <a:pPr lvl="1" algn="just"/>
            <a:r>
              <a:rPr lang="en-US" sz="2400" dirty="0" smtClean="0"/>
              <a:t>To remove all global session variables and destroy the session, use </a:t>
            </a:r>
            <a:r>
              <a:rPr lang="en-US" sz="2400" dirty="0" err="1" smtClean="0"/>
              <a:t>session_unset</a:t>
            </a:r>
            <a:r>
              <a:rPr lang="en-US" sz="2400" dirty="0" smtClean="0"/>
              <a:t>() and </a:t>
            </a:r>
            <a:r>
              <a:rPr lang="en-US" sz="2400" dirty="0" err="1" smtClean="0"/>
              <a:t>session_destroy</a:t>
            </a:r>
            <a:r>
              <a:rPr lang="en-US" sz="2400" dirty="0" smtClean="0"/>
              <a:t>():</a:t>
            </a:r>
          </a:p>
        </p:txBody>
      </p:sp>
      <p:sp>
        <p:nvSpPr>
          <p:cNvPr id="4" name="Rectangle 3"/>
          <p:cNvSpPr/>
          <p:nvPr/>
        </p:nvSpPr>
        <p:spPr>
          <a:xfrm>
            <a:off x="609600" y="2650874"/>
            <a:ext cx="4572000" cy="3970318"/>
          </a:xfrm>
          <a:prstGeom prst="rect">
            <a:avLst/>
          </a:prstGeom>
        </p:spPr>
        <p:txBody>
          <a:bodyPr>
            <a:spAutoFit/>
          </a:bodyPr>
          <a:lstStyle/>
          <a:p>
            <a:r>
              <a:rPr lang="en-US" dirty="0" smtClean="0"/>
              <a:t>&lt;?</a:t>
            </a:r>
            <a:r>
              <a:rPr lang="en-US" dirty="0" err="1" smtClean="0"/>
              <a:t>php</a:t>
            </a:r>
            <a:r>
              <a:rPr lang="en-US" dirty="0" smtClean="0"/>
              <a:t/>
            </a:r>
            <a:br>
              <a:rPr lang="en-US" dirty="0" smtClean="0"/>
            </a:br>
            <a:r>
              <a:rPr lang="en-US" dirty="0" smtClean="0"/>
              <a:t>session_start();</a:t>
            </a:r>
            <a:br>
              <a:rPr lang="en-US" dirty="0" smtClean="0"/>
            </a:br>
            <a:r>
              <a:rPr lang="en-US" dirty="0" smtClean="0"/>
              <a:t>?&gt;</a:t>
            </a:r>
            <a:br>
              <a:rPr lang="en-US" dirty="0" smtClean="0"/>
            </a:br>
            <a:r>
              <a:rPr lang="en-US" dirty="0" smtClean="0"/>
              <a:t>&lt;!DOCTYPE html&gt;</a:t>
            </a:r>
            <a:br>
              <a:rPr lang="en-US" dirty="0" smtClean="0"/>
            </a:br>
            <a:r>
              <a:rPr lang="en-US" dirty="0" smtClean="0"/>
              <a:t>&lt;html&gt;</a:t>
            </a:r>
            <a:br>
              <a:rPr lang="en-US" dirty="0" smtClean="0"/>
            </a:br>
            <a:r>
              <a:rPr lang="en-US" dirty="0" smtClean="0"/>
              <a:t>&lt;body&gt;</a:t>
            </a:r>
            <a:br>
              <a:rPr lang="en-US" dirty="0" smtClean="0"/>
            </a:br>
            <a:r>
              <a:rPr lang="en-US" dirty="0" smtClean="0"/>
              <a:t>&lt;?</a:t>
            </a:r>
            <a:r>
              <a:rPr lang="en-US" dirty="0" err="1" smtClean="0"/>
              <a:t>php</a:t>
            </a:r>
            <a:r>
              <a:rPr lang="en-US" dirty="0" smtClean="0"/>
              <a:t/>
            </a:r>
            <a:br>
              <a:rPr lang="en-US" dirty="0" smtClean="0"/>
            </a:br>
            <a:r>
              <a:rPr lang="en-US" b="1" dirty="0" smtClean="0"/>
              <a:t>// remove all session variables</a:t>
            </a:r>
            <a:br>
              <a:rPr lang="en-US" b="1" dirty="0" smtClean="0"/>
            </a:br>
            <a:r>
              <a:rPr lang="en-US" dirty="0" err="1" smtClean="0"/>
              <a:t>session_unset</a:t>
            </a:r>
            <a:r>
              <a:rPr lang="en-US" dirty="0" smtClean="0"/>
              <a:t>(); </a:t>
            </a:r>
            <a:br>
              <a:rPr lang="en-US" dirty="0" smtClean="0"/>
            </a:br>
            <a:r>
              <a:rPr lang="en-US" b="1" dirty="0" smtClean="0"/>
              <a:t>// destroy the session </a:t>
            </a:r>
            <a:br>
              <a:rPr lang="en-US" b="1" dirty="0" smtClean="0"/>
            </a:br>
            <a:r>
              <a:rPr lang="en-US" dirty="0" err="1" smtClean="0"/>
              <a:t>session_destroy</a:t>
            </a:r>
            <a:r>
              <a:rPr lang="en-US" dirty="0" smtClean="0"/>
              <a:t>(); </a:t>
            </a:r>
            <a:br>
              <a:rPr lang="en-US" dirty="0" smtClean="0"/>
            </a:br>
            <a:r>
              <a:rPr lang="en-US" dirty="0" smtClean="0"/>
              <a:t>?&gt;</a:t>
            </a:r>
            <a:br>
              <a:rPr lang="en-US" dirty="0" smtClean="0"/>
            </a:br>
            <a:r>
              <a:rPr lang="en-US" dirty="0" smtClean="0"/>
              <a:t>&lt;/body&gt;</a:t>
            </a:r>
            <a:br>
              <a:rPr lang="en-US" dirty="0" smtClean="0"/>
            </a:br>
            <a:r>
              <a:rPr lang="en-US" dirty="0" smtClean="0"/>
              <a:t>&lt;/html&gt; </a:t>
            </a:r>
            <a:endParaRPr lang="en-US" dirty="0"/>
          </a:p>
        </p:txBody>
      </p:sp>
      <p:sp>
        <p:nvSpPr>
          <p:cNvPr id="6" name="Rectangle 5"/>
          <p:cNvSpPr/>
          <p:nvPr/>
        </p:nvSpPr>
        <p:spPr>
          <a:xfrm>
            <a:off x="3172264" y="3581400"/>
            <a:ext cx="5867400" cy="584775"/>
          </a:xfrm>
          <a:prstGeom prst="rect">
            <a:avLst/>
          </a:prstGeom>
        </p:spPr>
        <p:txBody>
          <a:bodyPr wrap="square">
            <a:spAutoFit/>
          </a:bodyPr>
          <a:lstStyle/>
          <a:p>
            <a:r>
              <a:rPr lang="en-US" sz="1600" b="1" dirty="0" smtClean="0"/>
              <a:t>Output:</a:t>
            </a:r>
          </a:p>
          <a:p>
            <a:r>
              <a:rPr lang="en-US" sz="1600" dirty="0" smtClean="0"/>
              <a:t>All session variables are now removed, and the session is destroyed. </a:t>
            </a:r>
            <a:endParaRPr 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PHP and Web Forms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There are two common methods for passing data from one script to another:</a:t>
            </a:r>
          </a:p>
          <a:p>
            <a:pPr lvl="1" algn="just"/>
            <a:r>
              <a:rPr lang="en-US" b="1" dirty="0" smtClean="0"/>
              <a:t>GET</a:t>
            </a:r>
            <a:r>
              <a:rPr lang="en-US" dirty="0" smtClean="0"/>
              <a:t> (default) </a:t>
            </a:r>
          </a:p>
          <a:p>
            <a:pPr lvl="2" algn="just"/>
            <a:r>
              <a:rPr lang="en-US" dirty="0" smtClean="0"/>
              <a:t>The $_GET superglobal contains information pertinent to any parameters passed using the GET method. </a:t>
            </a:r>
          </a:p>
          <a:p>
            <a:pPr lvl="2" algn="just"/>
            <a:r>
              <a:rPr lang="en-US" dirty="0" smtClean="0"/>
              <a:t>If the requested URL  is</a:t>
            </a:r>
          </a:p>
          <a:p>
            <a:pPr lvl="2" algn="just">
              <a:buNone/>
            </a:pPr>
            <a:r>
              <a:rPr lang="en-US" dirty="0" smtClean="0"/>
              <a:t>	http://www.example.com/index.html?cat=apache&amp;id=157 </a:t>
            </a:r>
          </a:p>
          <a:p>
            <a:pPr lvl="2" algn="just"/>
            <a:r>
              <a:rPr lang="en-US" dirty="0" smtClean="0"/>
              <a:t>Then you could access the following variables by using the $_GET superglobal:</a:t>
            </a:r>
          </a:p>
          <a:p>
            <a:pPr lvl="4" algn="just">
              <a:buNone/>
            </a:pPr>
            <a:r>
              <a:rPr lang="en-US" dirty="0" smtClean="0"/>
              <a:t>$_GET['cat'] = "apache"</a:t>
            </a:r>
          </a:p>
          <a:p>
            <a:pPr lvl="4" algn="just">
              <a:buNone/>
            </a:pPr>
            <a:r>
              <a:rPr lang="en-US" dirty="0" smtClean="0"/>
              <a:t>$_GET['id'] = "157"</a:t>
            </a:r>
          </a:p>
          <a:p>
            <a:pPr lvl="2" algn="just"/>
            <a:r>
              <a:rPr lang="en-US" dirty="0" smtClean="0"/>
              <a:t>The $_GET superglobal by default is the only way that you can access variables passed via the GET method.</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PHP with MySQL - Interacting with</a:t>
            </a:r>
            <a:br>
              <a:rPr lang="en-US" b="1" dirty="0" smtClean="0"/>
            </a:br>
            <a:r>
              <a:rPr lang="en-US" b="1" dirty="0" smtClean="0"/>
              <a:t>the Database</a:t>
            </a:r>
            <a:endParaRPr lang="en-US" dirty="0"/>
          </a:p>
        </p:txBody>
      </p:sp>
      <p:sp>
        <p:nvSpPr>
          <p:cNvPr id="3" name="Content Placeholder 2"/>
          <p:cNvSpPr>
            <a:spLocks noGrp="1"/>
          </p:cNvSpPr>
          <p:nvPr>
            <p:ph idx="1"/>
          </p:nvPr>
        </p:nvSpPr>
        <p:spPr/>
        <p:txBody>
          <a:bodyPr>
            <a:normAutofit fontScale="55000" lnSpcReduction="20000"/>
          </a:bodyPr>
          <a:lstStyle/>
          <a:p>
            <a:pPr algn="just"/>
            <a:r>
              <a:rPr lang="en-US" dirty="0" smtClean="0"/>
              <a:t>With PHP, you can connect to and manipulate databases. MySQL is the most popular database system used with PHP.</a:t>
            </a:r>
          </a:p>
          <a:p>
            <a:pPr algn="just"/>
            <a:r>
              <a:rPr lang="en-US" dirty="0" smtClean="0"/>
              <a:t>MySQL?</a:t>
            </a:r>
          </a:p>
          <a:p>
            <a:pPr lvl="1" algn="just"/>
            <a:r>
              <a:rPr lang="en-US" dirty="0" smtClean="0"/>
              <a:t>MySQL is a database system used on the web</a:t>
            </a:r>
          </a:p>
          <a:p>
            <a:pPr lvl="1" algn="just"/>
            <a:r>
              <a:rPr lang="en-US" dirty="0" smtClean="0"/>
              <a:t>MySQL is a database system that runs on a server</a:t>
            </a:r>
          </a:p>
          <a:p>
            <a:pPr lvl="1" algn="just"/>
            <a:r>
              <a:rPr lang="en-US" dirty="0" smtClean="0"/>
              <a:t>MySQL is ideal for both small and large applications</a:t>
            </a:r>
          </a:p>
          <a:p>
            <a:pPr lvl="1" algn="just"/>
            <a:r>
              <a:rPr lang="en-US" dirty="0" smtClean="0"/>
              <a:t>MySQL is very fast, reliable, and easy to use</a:t>
            </a:r>
          </a:p>
          <a:p>
            <a:pPr lvl="1" algn="just"/>
            <a:r>
              <a:rPr lang="en-US" dirty="0" smtClean="0"/>
              <a:t>MySQL uses standard SQL</a:t>
            </a:r>
          </a:p>
          <a:p>
            <a:pPr lvl="1" algn="just"/>
            <a:r>
              <a:rPr lang="en-US" dirty="0" smtClean="0"/>
              <a:t>MySQL compiles on a number of platforms</a:t>
            </a:r>
          </a:p>
          <a:p>
            <a:pPr lvl="1" algn="just"/>
            <a:r>
              <a:rPr lang="en-US" dirty="0" smtClean="0"/>
              <a:t>MySQL is free to download and use</a:t>
            </a:r>
          </a:p>
          <a:p>
            <a:pPr lvl="1" algn="just"/>
            <a:r>
              <a:rPr lang="en-US" dirty="0" smtClean="0"/>
              <a:t>MySQL is developed, distributed, and supported by Oracle Corporation</a:t>
            </a:r>
          </a:p>
          <a:p>
            <a:pPr lvl="1" algn="just"/>
            <a:r>
              <a:rPr lang="en-US" dirty="0" smtClean="0"/>
              <a:t>MySQL is named after co-founder Monty Widenius's daughter: My</a:t>
            </a:r>
          </a:p>
          <a:p>
            <a:pPr algn="just"/>
            <a:r>
              <a:rPr lang="en-US" dirty="0" smtClean="0"/>
              <a:t>The data in a MySQL database are stored in tables. A table is a collection of related data, and it consists of columns and rows.</a:t>
            </a:r>
          </a:p>
          <a:p>
            <a:pPr algn="just"/>
            <a:r>
              <a:rPr lang="en-US" dirty="0" smtClean="0"/>
              <a:t>Databases are useful for storing information categorically. A company may have a database with the following tables: </a:t>
            </a:r>
          </a:p>
          <a:p>
            <a:pPr lvl="1" algn="just"/>
            <a:r>
              <a:rPr lang="en-US" b="1" dirty="0" smtClean="0"/>
              <a:t>Employees, Products, Customers, Orders</a:t>
            </a:r>
            <a:endParaRPr lang="en-US" dirty="0" smtClean="0"/>
          </a:p>
          <a:p>
            <a:pPr lvl="1" algn="just"/>
            <a:endParaRPr lang="en-US" b="1" dirty="0" smtClean="0"/>
          </a:p>
          <a:p>
            <a:pPr algn="just"/>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PHP with MySQL - Interacting with</a:t>
            </a:r>
            <a:br>
              <a:rPr lang="en-US" b="1" dirty="0" smtClean="0"/>
            </a:br>
            <a:r>
              <a:rPr lang="en-US" b="1" dirty="0" smtClean="0"/>
              <a:t>the Database</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PHP combined with MySQL are cross-platform (you can develop in Windows and serve on a Unix platform)</a:t>
            </a:r>
          </a:p>
          <a:p>
            <a:pPr algn="just"/>
            <a:r>
              <a:rPr lang="en-US" b="1" dirty="0" smtClean="0"/>
              <a:t>Database Queries</a:t>
            </a:r>
          </a:p>
          <a:p>
            <a:pPr lvl="1" algn="just"/>
            <a:r>
              <a:rPr lang="en-US" dirty="0" smtClean="0"/>
              <a:t>A query is a question or a request.</a:t>
            </a:r>
          </a:p>
          <a:p>
            <a:pPr lvl="1" algn="just"/>
            <a:r>
              <a:rPr lang="en-US" dirty="0" smtClean="0"/>
              <a:t>We can query a database for specific information and have a recordset returned.</a:t>
            </a:r>
          </a:p>
          <a:p>
            <a:pPr lvl="1" algn="just"/>
            <a:r>
              <a:rPr lang="en-US" dirty="0" smtClean="0"/>
              <a:t>Look at the following query (using standard SQL):</a:t>
            </a:r>
          </a:p>
          <a:p>
            <a:pPr lvl="1" algn="ctr">
              <a:buNone/>
            </a:pPr>
            <a:r>
              <a:rPr lang="en-US" b="1" i="1" dirty="0" smtClean="0"/>
              <a:t>SELECT LastName FROM Employees </a:t>
            </a:r>
          </a:p>
          <a:p>
            <a:pPr lvl="1" algn="just"/>
            <a:r>
              <a:rPr lang="en-US" dirty="0" smtClean="0"/>
              <a:t>The query above selects all the data in the "LastName" column from the "Employees" table.</a:t>
            </a:r>
          </a:p>
          <a:p>
            <a:pPr algn="just"/>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PHP with MySQL - Interacting with</a:t>
            </a:r>
            <a:br>
              <a:rPr lang="en-US" b="1" dirty="0" smtClean="0"/>
            </a:br>
            <a:r>
              <a:rPr lang="en-US" b="1" dirty="0" smtClean="0"/>
              <a:t>the Database</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dirty="0" smtClean="0"/>
              <a:t>PHP has supported MySQL since version 2.</a:t>
            </a:r>
          </a:p>
          <a:p>
            <a:pPr algn="just"/>
            <a:r>
              <a:rPr lang="en-US" dirty="0" smtClean="0"/>
              <a:t>PHP 5 and later can work with a MySQL database using: </a:t>
            </a:r>
          </a:p>
          <a:p>
            <a:pPr lvl="1" algn="just"/>
            <a:r>
              <a:rPr lang="en-US" b="1" dirty="0" smtClean="0"/>
              <a:t>MySQLi extension</a:t>
            </a:r>
            <a:r>
              <a:rPr lang="en-US" dirty="0" smtClean="0"/>
              <a:t> (the "</a:t>
            </a:r>
            <a:r>
              <a:rPr lang="en-US" dirty="0" err="1" smtClean="0"/>
              <a:t>i</a:t>
            </a:r>
            <a:r>
              <a:rPr lang="en-US" dirty="0" smtClean="0"/>
              <a:t>" stands for improved) </a:t>
            </a:r>
          </a:p>
          <a:p>
            <a:pPr lvl="1" algn="just"/>
            <a:r>
              <a:rPr lang="en-US" b="1" dirty="0" smtClean="0"/>
              <a:t>PDO (PHP Data Objects)</a:t>
            </a:r>
            <a:endParaRPr lang="en-US" dirty="0" smtClean="0"/>
          </a:p>
          <a:p>
            <a:pPr algn="just"/>
            <a:r>
              <a:rPr lang="en-US" dirty="0" smtClean="0"/>
              <a:t>Earlier versions of PHP used the MySQL extension. However, this extension was deprecated in 2012.</a:t>
            </a:r>
          </a:p>
          <a:p>
            <a:r>
              <a:rPr lang="en-US" b="1" dirty="0" smtClean="0"/>
              <a:t>MySQLi or PDO?</a:t>
            </a:r>
          </a:p>
          <a:p>
            <a:r>
              <a:rPr lang="en-US" dirty="0" smtClean="0"/>
              <a:t>Both MySQLi and PDO have their advantages:</a:t>
            </a:r>
          </a:p>
          <a:p>
            <a:pPr lvl="1" algn="just"/>
            <a:r>
              <a:rPr lang="en-US" dirty="0" smtClean="0"/>
              <a:t>PDO will work on 12 different database systems, where as MySQLi will only work with MySQL databases.</a:t>
            </a:r>
          </a:p>
          <a:p>
            <a:pPr lvl="1" algn="just"/>
            <a:r>
              <a:rPr lang="en-US" dirty="0" smtClean="0"/>
              <a:t>So, if you have to switch your project to use another database, PDO makes the process easy. You only have to change the connection string and a few queries. With MySQLi, you will need to rewrite the entire code - queries included.</a:t>
            </a:r>
          </a:p>
          <a:p>
            <a:pPr lvl="1" algn="just"/>
            <a:r>
              <a:rPr lang="en-US" dirty="0" smtClean="0"/>
              <a:t>Both are object-oriented, but MySQLi also offers a procedural API.</a:t>
            </a:r>
          </a:p>
          <a:p>
            <a:pPr lvl="1" algn="just"/>
            <a:r>
              <a:rPr lang="en-US" dirty="0" smtClean="0"/>
              <a:t>Both support Prepared Statements. Prepared Statements protect from SQL injection, and are very important for web application security.</a:t>
            </a:r>
          </a:p>
          <a:p>
            <a:pPr algn="just"/>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PHP with MySQL - Interacting with</a:t>
            </a:r>
            <a:br>
              <a:rPr lang="en-US" b="1" dirty="0" smtClean="0"/>
            </a:br>
            <a:r>
              <a:rPr lang="en-US" b="1" dirty="0" smtClean="0"/>
              <a:t>the Database</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There are three ways to work with PHP &amp; MySQL:</a:t>
            </a:r>
          </a:p>
          <a:p>
            <a:pPr lvl="1"/>
            <a:r>
              <a:rPr lang="en-US" dirty="0" smtClean="0"/>
              <a:t>MySQLi (object-oriented)</a:t>
            </a:r>
          </a:p>
          <a:p>
            <a:pPr lvl="1"/>
            <a:r>
              <a:rPr lang="en-US" dirty="0" smtClean="0"/>
              <a:t>MySQLi (procedural)</a:t>
            </a:r>
          </a:p>
          <a:p>
            <a:pPr lvl="1"/>
            <a:r>
              <a:rPr lang="en-US" dirty="0" smtClean="0"/>
              <a:t>PDO</a:t>
            </a:r>
          </a:p>
          <a:p>
            <a:r>
              <a:rPr lang="en-US" b="1" dirty="0" smtClean="0"/>
              <a:t>MySQLi Installation</a:t>
            </a:r>
          </a:p>
          <a:p>
            <a:pPr lvl="1" algn="just"/>
            <a:r>
              <a:rPr lang="en-US" dirty="0" smtClean="0"/>
              <a:t>For Linux and Windows: The MySQLi extension is automatically installed in most cases, when php5 mysql package is installed.</a:t>
            </a:r>
          </a:p>
          <a:p>
            <a:pPr algn="just"/>
            <a:r>
              <a:rPr lang="en-US" dirty="0" smtClean="0"/>
              <a:t>PDO Installation</a:t>
            </a:r>
          </a:p>
          <a:p>
            <a:pPr lvl="1" algn="just"/>
            <a:r>
              <a:rPr lang="en-US" dirty="0" smtClean="0"/>
              <a:t>Windows user </a:t>
            </a:r>
          </a:p>
          <a:p>
            <a:pPr lvl="2" algn="just"/>
            <a:r>
              <a:rPr lang="en-US" dirty="0" smtClean="0"/>
              <a:t>PDO and all the major drivers ship with PHP as shared extensions, and simply need to be activated by editing the </a:t>
            </a:r>
            <a:r>
              <a:rPr lang="en-US" i="1" dirty="0" smtClean="0"/>
              <a:t>php.ini</a:t>
            </a:r>
            <a:r>
              <a:rPr lang="en-US" dirty="0" smtClean="0"/>
              <a:t> file:  </a:t>
            </a:r>
            <a:r>
              <a:rPr lang="en-US" b="1" i="1" dirty="0" smtClean="0"/>
              <a:t>extension=php_pdo.dll </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PHP with MySQL - Interacting with</a:t>
            </a:r>
            <a:br>
              <a:rPr lang="en-US" b="1" dirty="0" smtClean="0"/>
            </a:br>
            <a:r>
              <a:rPr lang="en-US" b="1" dirty="0" smtClean="0"/>
              <a:t>the Database</a:t>
            </a:r>
            <a:endParaRPr lang="en-US" dirty="0"/>
          </a:p>
        </p:txBody>
      </p:sp>
      <p:sp>
        <p:nvSpPr>
          <p:cNvPr id="3" name="Content Placeholder 2"/>
          <p:cNvSpPr>
            <a:spLocks noGrp="1"/>
          </p:cNvSpPr>
          <p:nvPr>
            <p:ph idx="1"/>
          </p:nvPr>
        </p:nvSpPr>
        <p:spPr/>
        <p:txBody>
          <a:bodyPr>
            <a:normAutofit fontScale="92500" lnSpcReduction="20000"/>
          </a:bodyPr>
          <a:lstStyle/>
          <a:p>
            <a:pPr lvl="1" algn="just"/>
            <a:r>
              <a:rPr lang="en-US" dirty="0" smtClean="0"/>
              <a:t>Next, choose the other database-specific DLL files and either use dl() to load them at runtime, or enable them in </a:t>
            </a:r>
            <a:r>
              <a:rPr lang="en-US" i="1" dirty="0" smtClean="0"/>
              <a:t>php.ini</a:t>
            </a:r>
            <a:r>
              <a:rPr lang="en-US" dirty="0" smtClean="0"/>
              <a:t> below </a:t>
            </a:r>
            <a:r>
              <a:rPr lang="en-US" i="1" dirty="0" smtClean="0"/>
              <a:t>php_pdo.dll</a:t>
            </a:r>
            <a:r>
              <a:rPr lang="en-US" dirty="0" smtClean="0"/>
              <a:t>. For example: </a:t>
            </a:r>
          </a:p>
          <a:p>
            <a:pPr lvl="2" algn="just">
              <a:buNone/>
            </a:pPr>
            <a:r>
              <a:rPr lang="en-US" dirty="0" smtClean="0"/>
              <a:t>extension=php_pdo.dll </a:t>
            </a:r>
          </a:p>
          <a:p>
            <a:pPr lvl="2" algn="just">
              <a:buNone/>
            </a:pPr>
            <a:r>
              <a:rPr lang="en-US" dirty="0" smtClean="0"/>
              <a:t>extension=php_pdo_firebird.dll </a:t>
            </a:r>
          </a:p>
          <a:p>
            <a:pPr lvl="2" algn="just">
              <a:buNone/>
            </a:pPr>
            <a:r>
              <a:rPr lang="en-US" dirty="0" smtClean="0"/>
              <a:t>extension=php_pdo_informix.dll</a:t>
            </a:r>
          </a:p>
          <a:p>
            <a:pPr lvl="2" algn="just">
              <a:buNone/>
            </a:pPr>
            <a:r>
              <a:rPr lang="en-US" dirty="0" smtClean="0"/>
              <a:t>extension=php_pdo_mssql.dll </a:t>
            </a:r>
          </a:p>
          <a:p>
            <a:pPr lvl="2" algn="just">
              <a:buNone/>
            </a:pPr>
            <a:r>
              <a:rPr lang="en-US" dirty="0" smtClean="0"/>
              <a:t>extension=php_pdo_mysql.dll </a:t>
            </a:r>
          </a:p>
          <a:p>
            <a:pPr lvl="2" algn="just">
              <a:buNone/>
            </a:pPr>
            <a:r>
              <a:rPr lang="en-US" dirty="0" smtClean="0"/>
              <a:t>extension=php_pdo_oci.dll </a:t>
            </a:r>
          </a:p>
          <a:p>
            <a:pPr lvl="2" algn="just">
              <a:buNone/>
            </a:pPr>
            <a:r>
              <a:rPr lang="en-US" dirty="0" smtClean="0"/>
              <a:t>extension=php_pdo_oci8.dll </a:t>
            </a:r>
          </a:p>
          <a:p>
            <a:pPr lvl="2" algn="just">
              <a:buNone/>
            </a:pPr>
            <a:r>
              <a:rPr lang="en-US" dirty="0" smtClean="0"/>
              <a:t>extension=php_pdo_odbc.dll </a:t>
            </a:r>
          </a:p>
          <a:p>
            <a:pPr lvl="2" algn="just">
              <a:buNone/>
            </a:pPr>
            <a:r>
              <a:rPr lang="en-US" dirty="0" smtClean="0"/>
              <a:t>extension=php_pdo_pgsql.dll </a:t>
            </a:r>
          </a:p>
          <a:p>
            <a:pPr lvl="2" algn="just">
              <a:buNone/>
            </a:pPr>
            <a:r>
              <a:rPr lang="en-US" dirty="0" smtClean="0"/>
              <a:t>extension=php_pdo_sqlite.dll </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PHP with MySQL - Interacting with</a:t>
            </a:r>
            <a:br>
              <a:rPr lang="en-US" b="1" dirty="0" smtClean="0"/>
            </a:br>
            <a:r>
              <a:rPr lang="en-US" b="1" dirty="0" smtClean="0"/>
              <a:t>the Database</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Open a Connection to MySQL</a:t>
            </a:r>
          </a:p>
          <a:p>
            <a:pPr lvl="1"/>
            <a:r>
              <a:rPr lang="en-US" b="1" dirty="0" smtClean="0"/>
              <a:t>Example (MySQLi Object-Oriented)</a:t>
            </a:r>
          </a:p>
          <a:p>
            <a:pPr lvl="2">
              <a:buNone/>
            </a:pPr>
            <a:r>
              <a:rPr lang="en-US" dirty="0" smtClean="0"/>
              <a:t>	&lt;?php</a:t>
            </a:r>
            <a:br>
              <a:rPr lang="en-US" dirty="0" smtClean="0"/>
            </a:br>
            <a:r>
              <a:rPr lang="en-US" dirty="0" smtClean="0"/>
              <a:t>$servername = "localhost";</a:t>
            </a:r>
            <a:br>
              <a:rPr lang="en-US" dirty="0" smtClean="0"/>
            </a:br>
            <a:r>
              <a:rPr lang="en-US" dirty="0" smtClean="0"/>
              <a:t>$username = "username";</a:t>
            </a:r>
            <a:br>
              <a:rPr lang="en-US" dirty="0" smtClean="0"/>
            </a:br>
            <a:r>
              <a:rPr lang="en-US" dirty="0" smtClean="0"/>
              <a:t>$password = "password";</a:t>
            </a:r>
            <a:br>
              <a:rPr lang="en-US" dirty="0" smtClean="0"/>
            </a:br>
            <a:r>
              <a:rPr lang="en-US" dirty="0" smtClean="0"/>
              <a:t/>
            </a:r>
            <a:br>
              <a:rPr lang="en-US" dirty="0" smtClean="0"/>
            </a:br>
            <a:r>
              <a:rPr lang="en-US" dirty="0" smtClean="0"/>
              <a:t>// Create connection</a:t>
            </a:r>
            <a:br>
              <a:rPr lang="en-US" dirty="0" smtClean="0"/>
            </a:br>
            <a:r>
              <a:rPr lang="en-US" dirty="0" smtClean="0"/>
              <a:t>$conn = new mysqli($servername, $username, $password);</a:t>
            </a:r>
            <a:br>
              <a:rPr lang="en-US" dirty="0" smtClean="0"/>
            </a:br>
            <a:r>
              <a:rPr lang="en-US" dirty="0" smtClean="0"/>
              <a:t/>
            </a:r>
            <a:br>
              <a:rPr lang="en-US" dirty="0" smtClean="0"/>
            </a:br>
            <a:r>
              <a:rPr lang="en-US" dirty="0" smtClean="0"/>
              <a:t>// Check connection</a:t>
            </a:r>
            <a:br>
              <a:rPr lang="en-US" dirty="0" smtClean="0"/>
            </a:br>
            <a:r>
              <a:rPr lang="en-US" dirty="0" smtClean="0"/>
              <a:t>if ($conn-&gt;</a:t>
            </a:r>
            <a:r>
              <a:rPr lang="en-US" dirty="0" err="1" smtClean="0"/>
              <a:t>connect_error</a:t>
            </a:r>
            <a:r>
              <a:rPr lang="en-US" dirty="0" smtClean="0"/>
              <a:t>) {</a:t>
            </a:r>
            <a:br>
              <a:rPr lang="en-US" dirty="0" smtClean="0"/>
            </a:br>
            <a:r>
              <a:rPr lang="en-US" dirty="0" smtClean="0"/>
              <a:t>    die("Connection failed: " . $</a:t>
            </a:r>
            <a:r>
              <a:rPr lang="en-US" dirty="0" err="1" smtClean="0"/>
              <a:t>conn</a:t>
            </a:r>
            <a:r>
              <a:rPr lang="en-US" dirty="0" smtClean="0"/>
              <a:t>-&gt;</a:t>
            </a:r>
            <a:r>
              <a:rPr lang="en-US" dirty="0" err="1" smtClean="0"/>
              <a:t>connect_error</a:t>
            </a:r>
            <a:r>
              <a:rPr lang="en-US" dirty="0" smtClean="0"/>
              <a:t>);</a:t>
            </a:r>
            <a:br>
              <a:rPr lang="en-US" dirty="0" smtClean="0"/>
            </a:br>
            <a:r>
              <a:rPr lang="en-US" dirty="0" smtClean="0"/>
              <a:t>} </a:t>
            </a:r>
            <a:br>
              <a:rPr lang="en-US" dirty="0" smtClean="0"/>
            </a:br>
            <a:r>
              <a:rPr lang="en-US" dirty="0" smtClean="0"/>
              <a:t>echo "Connected successfully";</a:t>
            </a:r>
            <a:br>
              <a:rPr lang="en-US" dirty="0" smtClean="0"/>
            </a:br>
            <a:r>
              <a:rPr lang="en-US" dirty="0" smtClean="0"/>
              <a:t>?&gt; </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PHP with MySQL - Interacting with</a:t>
            </a:r>
            <a:br>
              <a:rPr lang="en-US" b="1" dirty="0" smtClean="0"/>
            </a:br>
            <a:r>
              <a:rPr lang="en-US" b="1" dirty="0" smtClean="0"/>
              <a:t>the Database</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Example (MySQLi Procedural)</a:t>
            </a:r>
          </a:p>
          <a:p>
            <a:pPr>
              <a:buNone/>
            </a:pPr>
            <a:r>
              <a:rPr lang="en-US" dirty="0" smtClean="0"/>
              <a:t>	&lt;?php</a:t>
            </a:r>
            <a:br>
              <a:rPr lang="en-US" dirty="0" smtClean="0"/>
            </a:br>
            <a:r>
              <a:rPr lang="en-US" dirty="0" smtClean="0"/>
              <a:t>$servername = "localhost";</a:t>
            </a:r>
            <a:br>
              <a:rPr lang="en-US" dirty="0" smtClean="0"/>
            </a:br>
            <a:r>
              <a:rPr lang="en-US" dirty="0" smtClean="0"/>
              <a:t>$username = "username";</a:t>
            </a:r>
            <a:br>
              <a:rPr lang="en-US" dirty="0" smtClean="0"/>
            </a:br>
            <a:r>
              <a:rPr lang="en-US" dirty="0" smtClean="0"/>
              <a:t>$password = "password";</a:t>
            </a:r>
            <a:br>
              <a:rPr lang="en-US" dirty="0" smtClean="0"/>
            </a:br>
            <a:r>
              <a:rPr lang="en-US" dirty="0" smtClean="0"/>
              <a:t/>
            </a:r>
            <a:br>
              <a:rPr lang="en-US" dirty="0" smtClean="0"/>
            </a:br>
            <a:r>
              <a:rPr lang="en-US" dirty="0" smtClean="0"/>
              <a:t>// Create connection</a:t>
            </a:r>
            <a:br>
              <a:rPr lang="en-US" dirty="0" smtClean="0"/>
            </a:br>
            <a:r>
              <a:rPr lang="en-US" dirty="0" smtClean="0"/>
              <a:t>$conn = mysqli_connect($servername, $username, $password);</a:t>
            </a:r>
            <a:br>
              <a:rPr lang="en-US" dirty="0" smtClean="0"/>
            </a:br>
            <a:r>
              <a:rPr lang="en-US" dirty="0" smtClean="0"/>
              <a:t/>
            </a:r>
            <a:br>
              <a:rPr lang="en-US" dirty="0" smtClean="0"/>
            </a:br>
            <a:r>
              <a:rPr lang="en-US" dirty="0" smtClean="0"/>
              <a:t>// Check connection</a:t>
            </a:r>
            <a:br>
              <a:rPr lang="en-US" dirty="0" smtClean="0"/>
            </a:br>
            <a:r>
              <a:rPr lang="en-US" dirty="0" smtClean="0"/>
              <a:t>if (!$conn) {</a:t>
            </a:r>
            <a:br>
              <a:rPr lang="en-US" dirty="0" smtClean="0"/>
            </a:br>
            <a:r>
              <a:rPr lang="en-US" dirty="0" smtClean="0"/>
              <a:t>    die("Connection failed: " . mysqli_connect_error());</a:t>
            </a:r>
            <a:br>
              <a:rPr lang="en-US" dirty="0" smtClean="0"/>
            </a:br>
            <a:r>
              <a:rPr lang="en-US" dirty="0" smtClean="0"/>
              <a:t>}</a:t>
            </a:r>
            <a:br>
              <a:rPr lang="en-US" dirty="0" smtClean="0"/>
            </a:br>
            <a:r>
              <a:rPr lang="en-US" dirty="0" smtClean="0"/>
              <a:t>echo "Connected successfully";</a:t>
            </a:r>
            <a:br>
              <a:rPr lang="en-US" dirty="0" smtClean="0"/>
            </a:br>
            <a:r>
              <a:rPr lang="en-US" dirty="0" smtClean="0"/>
              <a:t>?&gt;</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PHP with MySQL - Interacting with</a:t>
            </a:r>
            <a:br>
              <a:rPr lang="en-US" b="1" dirty="0" smtClean="0"/>
            </a:br>
            <a:r>
              <a:rPr lang="en-US" b="1" dirty="0" smtClean="0"/>
              <a:t>the Database</a:t>
            </a:r>
            <a:endParaRPr lang="en-US" dirty="0"/>
          </a:p>
        </p:txBody>
      </p:sp>
      <p:sp>
        <p:nvSpPr>
          <p:cNvPr id="3" name="Content Placeholder 2"/>
          <p:cNvSpPr>
            <a:spLocks noGrp="1"/>
          </p:cNvSpPr>
          <p:nvPr>
            <p:ph idx="1"/>
          </p:nvPr>
        </p:nvSpPr>
        <p:spPr/>
        <p:txBody>
          <a:bodyPr>
            <a:normAutofit fontScale="55000" lnSpcReduction="20000"/>
          </a:bodyPr>
          <a:lstStyle/>
          <a:p>
            <a:r>
              <a:rPr lang="en-US" b="1" dirty="0" smtClean="0"/>
              <a:t>Example (PDO)</a:t>
            </a:r>
          </a:p>
          <a:p>
            <a:pPr>
              <a:buNone/>
            </a:pPr>
            <a:r>
              <a:rPr lang="en-US" dirty="0" smtClean="0"/>
              <a:t>	&lt;?php</a:t>
            </a:r>
            <a:br>
              <a:rPr lang="en-US" dirty="0" smtClean="0"/>
            </a:br>
            <a:r>
              <a:rPr lang="en-US" dirty="0" smtClean="0"/>
              <a:t>$servername = "localhost";</a:t>
            </a:r>
            <a:br>
              <a:rPr lang="en-US" dirty="0" smtClean="0"/>
            </a:br>
            <a:r>
              <a:rPr lang="en-US" dirty="0" smtClean="0"/>
              <a:t>$username = "username";</a:t>
            </a:r>
            <a:br>
              <a:rPr lang="en-US" dirty="0" smtClean="0"/>
            </a:br>
            <a:r>
              <a:rPr lang="en-US" dirty="0" smtClean="0"/>
              <a:t>$password = "password";</a:t>
            </a:r>
            <a:br>
              <a:rPr lang="en-US" dirty="0" smtClean="0"/>
            </a:br>
            <a:r>
              <a:rPr lang="en-US" dirty="0" smtClean="0"/>
              <a:t/>
            </a:r>
            <a:br>
              <a:rPr lang="en-US" dirty="0" smtClean="0"/>
            </a:br>
            <a:r>
              <a:rPr lang="en-US" dirty="0" smtClean="0"/>
              <a:t>try {</a:t>
            </a:r>
            <a:br>
              <a:rPr lang="en-US" dirty="0" smtClean="0"/>
            </a:br>
            <a:r>
              <a:rPr lang="en-US" dirty="0" smtClean="0"/>
              <a:t>    $conn = new PDO("mysql:host=$servername;dbname=</a:t>
            </a:r>
            <a:r>
              <a:rPr lang="en-US" dirty="0" err="1" smtClean="0"/>
              <a:t>myDB</a:t>
            </a:r>
            <a:r>
              <a:rPr lang="en-US" dirty="0" smtClean="0"/>
              <a:t>", $username, $password);</a:t>
            </a:r>
            <a:br>
              <a:rPr lang="en-US" dirty="0" smtClean="0"/>
            </a:br>
            <a:r>
              <a:rPr lang="en-US" dirty="0" smtClean="0"/>
              <a:t>    // set the PDO error mode to exception</a:t>
            </a:r>
            <a:br>
              <a:rPr lang="en-US" dirty="0" smtClean="0"/>
            </a:br>
            <a:r>
              <a:rPr lang="en-US" dirty="0" smtClean="0"/>
              <a:t>    $conn-&gt;setAttribute(PDO::ATTR_ERRMODE, PDO::ERRMODE_EXCEPTION);</a:t>
            </a:r>
            <a:br>
              <a:rPr lang="en-US" dirty="0" smtClean="0"/>
            </a:br>
            <a:r>
              <a:rPr lang="en-US" dirty="0" smtClean="0"/>
              <a:t>    echo "Connected successfully"; </a:t>
            </a:r>
            <a:br>
              <a:rPr lang="en-US" dirty="0" smtClean="0"/>
            </a:br>
            <a:r>
              <a:rPr lang="en-US" dirty="0" smtClean="0"/>
              <a:t>    }</a:t>
            </a:r>
            <a:br>
              <a:rPr lang="en-US" dirty="0" smtClean="0"/>
            </a:br>
            <a:r>
              <a:rPr lang="en-US" dirty="0" smtClean="0"/>
              <a:t>catch(</a:t>
            </a:r>
            <a:r>
              <a:rPr lang="en-US" dirty="0" err="1" smtClean="0"/>
              <a:t>PDOException</a:t>
            </a:r>
            <a:r>
              <a:rPr lang="en-US" dirty="0" smtClean="0"/>
              <a:t> $e)</a:t>
            </a:r>
            <a:br>
              <a:rPr lang="en-US" dirty="0" smtClean="0"/>
            </a:br>
            <a:r>
              <a:rPr lang="en-US" dirty="0" smtClean="0"/>
              <a:t>    {</a:t>
            </a:r>
            <a:br>
              <a:rPr lang="en-US" dirty="0" smtClean="0"/>
            </a:br>
            <a:r>
              <a:rPr lang="en-US" dirty="0" smtClean="0"/>
              <a:t>    echo "Connection failed: " . $e-&gt;getMessage();</a:t>
            </a:r>
            <a:br>
              <a:rPr lang="en-US" dirty="0" smtClean="0"/>
            </a:br>
            <a:r>
              <a:rPr lang="en-US" dirty="0" smtClean="0"/>
              <a:t>    }</a:t>
            </a:r>
            <a:br>
              <a:rPr lang="en-US" dirty="0" smtClean="0"/>
            </a:br>
            <a:r>
              <a:rPr lang="en-US" dirty="0" smtClean="0"/>
              <a:t>?&gt; </a:t>
            </a:r>
          </a:p>
        </p:txBody>
      </p:sp>
      <p:sp>
        <p:nvSpPr>
          <p:cNvPr id="4" name="Rectangle 3"/>
          <p:cNvSpPr/>
          <p:nvPr/>
        </p:nvSpPr>
        <p:spPr>
          <a:xfrm>
            <a:off x="431412" y="5686864"/>
            <a:ext cx="8458200" cy="830997"/>
          </a:xfrm>
          <a:prstGeom prst="rect">
            <a:avLst/>
          </a:prstGeom>
        </p:spPr>
        <p:txBody>
          <a:bodyPr wrap="square">
            <a:spAutoFit/>
          </a:bodyPr>
          <a:lstStyle/>
          <a:p>
            <a:r>
              <a:rPr lang="en-US" sz="1600" b="1" dirty="0" smtClean="0"/>
              <a:t>Tip:</a:t>
            </a:r>
            <a:r>
              <a:rPr lang="en-US" sz="1600" dirty="0" smtClean="0"/>
              <a:t> A great benefit of PDO is that it has an exception class to handle any problems that may occur in our database queries. If an exception is thrown within the try{ } block, the script stops executing and flows directly to the first catch(){ } block.</a:t>
            </a:r>
            <a:endParaRPr lang="en-US" sz="16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PHP with MySQL - Interacting with</a:t>
            </a:r>
            <a:br>
              <a:rPr lang="en-US" b="1" dirty="0" smtClean="0"/>
            </a:br>
            <a:r>
              <a:rPr lang="en-US" b="1" dirty="0" smtClean="0"/>
              <a:t>the Database</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b="1" dirty="0" smtClean="0"/>
              <a:t>Close the Connection</a:t>
            </a:r>
          </a:p>
          <a:p>
            <a:pPr algn="just"/>
            <a:r>
              <a:rPr lang="en-US" dirty="0" smtClean="0"/>
              <a:t>The connection will be closed automatically when the script ends. To close the connection before, use the following:</a:t>
            </a:r>
          </a:p>
          <a:p>
            <a:pPr algn="just"/>
            <a:r>
              <a:rPr lang="en-US" b="1" dirty="0" smtClean="0"/>
              <a:t>Example (MySQLi Object-Oriented)	</a:t>
            </a:r>
          </a:p>
          <a:p>
            <a:pPr algn="ctr">
              <a:buNone/>
            </a:pPr>
            <a:r>
              <a:rPr lang="en-US" dirty="0" smtClean="0"/>
              <a:t>$conn-&gt;close();</a:t>
            </a:r>
          </a:p>
          <a:p>
            <a:pPr algn="just"/>
            <a:r>
              <a:rPr lang="en-US" b="1" dirty="0" smtClean="0"/>
              <a:t>Example (MySQLi Procedural)</a:t>
            </a:r>
          </a:p>
          <a:p>
            <a:pPr algn="ctr">
              <a:buNone/>
            </a:pPr>
            <a:r>
              <a:rPr lang="en-US" dirty="0" smtClean="0"/>
              <a:t>mysqli_close($conn); </a:t>
            </a:r>
          </a:p>
          <a:p>
            <a:pPr algn="just"/>
            <a:r>
              <a:rPr lang="en-US" b="1" dirty="0" smtClean="0"/>
              <a:t>Example (PDO)</a:t>
            </a:r>
          </a:p>
          <a:p>
            <a:pPr algn="ctr">
              <a:buNone/>
            </a:pPr>
            <a:r>
              <a:rPr lang="en-US" dirty="0" smtClean="0"/>
              <a:t>$conn = null; </a:t>
            </a:r>
          </a:p>
          <a:p>
            <a:pPr algn="just"/>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PHP with MySQL - Interacting with</a:t>
            </a:r>
            <a:br>
              <a:rPr lang="en-US" b="1" dirty="0" smtClean="0"/>
            </a:br>
            <a:r>
              <a:rPr lang="en-US" b="1" dirty="0" smtClean="0"/>
              <a:t>the Database</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b="1" dirty="0" smtClean="0"/>
              <a:t>PHP Create a MySQL Database</a:t>
            </a:r>
          </a:p>
          <a:p>
            <a:pPr lvl="1" algn="just"/>
            <a:r>
              <a:rPr lang="en-US" dirty="0" smtClean="0"/>
              <a:t>A database consists of one or more tables. </a:t>
            </a:r>
          </a:p>
          <a:p>
            <a:pPr lvl="1" algn="just"/>
            <a:r>
              <a:rPr lang="en-US" dirty="0" smtClean="0"/>
              <a:t>You will need special CREATE privileges to create or to delete a MySQL database.</a:t>
            </a:r>
          </a:p>
          <a:p>
            <a:pPr algn="just"/>
            <a:r>
              <a:rPr lang="en-US" b="1" dirty="0" smtClean="0"/>
              <a:t>Create a MySQL Database Using MySQLi and PDO</a:t>
            </a:r>
          </a:p>
          <a:p>
            <a:pPr lvl="1" algn="just"/>
            <a:r>
              <a:rPr lang="en-US" dirty="0" smtClean="0"/>
              <a:t>The CREATE DATABASE statement is used to create a database in MySQL.</a:t>
            </a:r>
          </a:p>
          <a:p>
            <a:pPr lvl="1" algn="just"/>
            <a:r>
              <a:rPr lang="en-US" dirty="0" smtClean="0"/>
              <a:t>The following examples create a database named "</a:t>
            </a:r>
            <a:r>
              <a:rPr lang="en-US" dirty="0" err="1" smtClean="0"/>
              <a:t>myDB</a:t>
            </a:r>
            <a:r>
              <a:rPr lang="en-US"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PHP and Web Forms</a:t>
            </a:r>
            <a:endParaRPr lang="en-US" dirty="0"/>
          </a:p>
        </p:txBody>
      </p:sp>
      <p:sp>
        <p:nvSpPr>
          <p:cNvPr id="3" name="Content Placeholder 2"/>
          <p:cNvSpPr>
            <a:spLocks noGrp="1"/>
          </p:cNvSpPr>
          <p:nvPr>
            <p:ph idx="1"/>
          </p:nvPr>
        </p:nvSpPr>
        <p:spPr/>
        <p:txBody>
          <a:bodyPr>
            <a:normAutofit fontScale="77500" lnSpcReduction="20000"/>
          </a:bodyPr>
          <a:lstStyle/>
          <a:p>
            <a:pPr lvl="1"/>
            <a:r>
              <a:rPr lang="en-US" b="1" dirty="0" smtClean="0"/>
              <a:t>POST</a:t>
            </a:r>
          </a:p>
          <a:p>
            <a:pPr lvl="2" algn="just"/>
            <a:r>
              <a:rPr lang="en-US" dirty="0" smtClean="0"/>
              <a:t>The </a:t>
            </a:r>
            <a:r>
              <a:rPr lang="en-US" sz="2000" dirty="0" smtClean="0"/>
              <a:t>$_POST </a:t>
            </a:r>
            <a:r>
              <a:rPr lang="en-US" dirty="0" smtClean="0"/>
              <a:t>superglobal contains information pertinent to any parameters passed using the </a:t>
            </a:r>
            <a:r>
              <a:rPr lang="en-US" sz="2000" dirty="0" smtClean="0"/>
              <a:t>POST </a:t>
            </a:r>
            <a:r>
              <a:rPr lang="en-US" dirty="0" smtClean="0"/>
              <a:t>method. If you use POST, any posted data sent to a PHP script must be referenced using the $_POST</a:t>
            </a:r>
          </a:p>
          <a:p>
            <a:pPr lvl="2" algn="just"/>
            <a:r>
              <a:rPr lang="en-US" dirty="0" smtClean="0"/>
              <a:t>Consider the following form, used to solicit subscriber information:</a:t>
            </a:r>
          </a:p>
          <a:p>
            <a:pPr lvl="3">
              <a:buNone/>
            </a:pPr>
            <a:r>
              <a:rPr lang="en-US" sz="2100" dirty="0" smtClean="0"/>
              <a:t>&lt;form action="subscribe.php" method="post"&gt;</a:t>
            </a:r>
          </a:p>
          <a:p>
            <a:pPr lvl="3">
              <a:buNone/>
            </a:pPr>
            <a:r>
              <a:rPr lang="en-US" sz="2100" dirty="0" smtClean="0"/>
              <a:t>&lt;p&gt;Email address:&lt;br /&gt;&lt;input type="text" name="email" size="20" maxlength="50" value="" /&gt;	&lt;/p&gt;</a:t>
            </a:r>
          </a:p>
          <a:p>
            <a:pPr lvl="3">
              <a:buNone/>
            </a:pPr>
            <a:r>
              <a:rPr lang="en-US" sz="2100" dirty="0" smtClean="0"/>
              <a:t>&lt;p&gt; Password:&lt;br /&gt;&lt;input type="password" name="pswd" size="20" maxlength="15" value="" /&gt;	&lt;/p&gt;</a:t>
            </a:r>
          </a:p>
          <a:p>
            <a:pPr lvl="3">
              <a:buNone/>
            </a:pPr>
            <a:r>
              <a:rPr lang="en-US" sz="2100" dirty="0" smtClean="0"/>
              <a:t>&lt;p&gt; &lt;input type="submit" name="subscribe" value="subscribe!" /&gt; &lt;/p&gt; &lt;/form&gt;</a:t>
            </a:r>
          </a:p>
          <a:p>
            <a:pPr lvl="1" algn="just"/>
            <a:r>
              <a:rPr lang="en-US" dirty="0" smtClean="0"/>
              <a:t>The following POST variables will be made available via the </a:t>
            </a:r>
            <a:r>
              <a:rPr lang="en-US" dirty="0" smtClean="0">
                <a:effectLst>
                  <a:outerShdw blurRad="38100" dist="38100" dir="2700000" algn="tl">
                    <a:srgbClr val="000000">
                      <a:alpha val="43137"/>
                    </a:srgbClr>
                  </a:outerShdw>
                </a:effectLst>
              </a:rPr>
              <a:t>target subscribe.php</a:t>
            </a:r>
            <a:r>
              <a:rPr lang="en-US" dirty="0" smtClean="0"/>
              <a:t> script:</a:t>
            </a:r>
          </a:p>
          <a:p>
            <a:pPr lvl="2" algn="just">
              <a:buNone/>
            </a:pPr>
            <a:r>
              <a:rPr lang="en-US" dirty="0" smtClean="0"/>
              <a:t>$_POST['email'] = "jason@example.com";</a:t>
            </a:r>
          </a:p>
          <a:p>
            <a:pPr lvl="2" algn="just">
              <a:buNone/>
            </a:pPr>
            <a:r>
              <a:rPr lang="en-US" dirty="0" smtClean="0"/>
              <a:t>$_POST['pswd'] = "</a:t>
            </a:r>
            <a:r>
              <a:rPr lang="en-US" dirty="0" err="1" smtClean="0"/>
              <a:t>rainyday</a:t>
            </a:r>
            <a:r>
              <a:rPr lang="en-US" dirty="0" smtClean="0"/>
              <a:t>";</a:t>
            </a:r>
          </a:p>
          <a:p>
            <a:pPr lvl="2" algn="just">
              <a:buNone/>
            </a:pPr>
            <a:r>
              <a:rPr lang="en-US" dirty="0" smtClean="0"/>
              <a:t>$_POST['subscribe'] = "subscribe!“;</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PHP with MySQL - Interacting with</a:t>
            </a:r>
            <a:br>
              <a:rPr lang="en-US" b="1" dirty="0" smtClean="0"/>
            </a:br>
            <a:r>
              <a:rPr lang="en-US" b="1" dirty="0" smtClean="0"/>
              <a:t>the Database</a:t>
            </a:r>
            <a:endParaRPr lang="en-US" dirty="0"/>
          </a:p>
        </p:txBody>
      </p:sp>
      <p:sp>
        <p:nvSpPr>
          <p:cNvPr id="3" name="Content Placeholder 2"/>
          <p:cNvSpPr>
            <a:spLocks noGrp="1"/>
          </p:cNvSpPr>
          <p:nvPr>
            <p:ph idx="1"/>
          </p:nvPr>
        </p:nvSpPr>
        <p:spPr/>
        <p:txBody>
          <a:bodyPr>
            <a:normAutofit fontScale="47500" lnSpcReduction="20000"/>
          </a:bodyPr>
          <a:lstStyle/>
          <a:p>
            <a:r>
              <a:rPr lang="en-US" b="1" dirty="0" smtClean="0"/>
              <a:t>Example (MySQLi Object-oriented)</a:t>
            </a:r>
          </a:p>
          <a:p>
            <a:pPr>
              <a:buNone/>
            </a:pPr>
            <a:r>
              <a:rPr lang="en-US" dirty="0" smtClean="0"/>
              <a:t>	&lt;?php</a:t>
            </a:r>
            <a:br>
              <a:rPr lang="en-US" dirty="0" smtClean="0"/>
            </a:br>
            <a:r>
              <a:rPr lang="en-US" dirty="0" smtClean="0"/>
              <a:t>$servername = "localhost";</a:t>
            </a:r>
            <a:br>
              <a:rPr lang="en-US" dirty="0" smtClean="0"/>
            </a:br>
            <a:r>
              <a:rPr lang="en-US" dirty="0" smtClean="0"/>
              <a:t>$username = "username";</a:t>
            </a:r>
            <a:br>
              <a:rPr lang="en-US" dirty="0" smtClean="0"/>
            </a:br>
            <a:r>
              <a:rPr lang="en-US" dirty="0" smtClean="0"/>
              <a:t>$password = "password";</a:t>
            </a:r>
            <a:br>
              <a:rPr lang="en-US" dirty="0" smtClean="0"/>
            </a:br>
            <a:r>
              <a:rPr lang="en-US" dirty="0" smtClean="0"/>
              <a:t/>
            </a:r>
            <a:br>
              <a:rPr lang="en-US" dirty="0" smtClean="0"/>
            </a:br>
            <a:r>
              <a:rPr lang="en-US" dirty="0" smtClean="0"/>
              <a:t>// Create connection</a:t>
            </a:r>
            <a:br>
              <a:rPr lang="en-US" dirty="0" smtClean="0"/>
            </a:br>
            <a:r>
              <a:rPr lang="en-US" dirty="0" smtClean="0"/>
              <a:t>$conn = new mysqli($servername, $username, $password);</a:t>
            </a:r>
            <a:br>
              <a:rPr lang="en-US" dirty="0" smtClean="0"/>
            </a:br>
            <a:r>
              <a:rPr lang="en-US" dirty="0" smtClean="0"/>
              <a:t>// Check connection</a:t>
            </a:r>
            <a:br>
              <a:rPr lang="en-US" dirty="0" smtClean="0"/>
            </a:br>
            <a:r>
              <a:rPr lang="en-US" dirty="0" smtClean="0"/>
              <a:t>if ($conn-&gt;</a:t>
            </a:r>
            <a:r>
              <a:rPr lang="en-US" dirty="0" err="1" smtClean="0"/>
              <a:t>connect_error</a:t>
            </a:r>
            <a:r>
              <a:rPr lang="en-US" dirty="0" smtClean="0"/>
              <a:t>) {</a:t>
            </a:r>
            <a:br>
              <a:rPr lang="en-US" dirty="0" smtClean="0"/>
            </a:br>
            <a:r>
              <a:rPr lang="en-US" dirty="0" smtClean="0"/>
              <a:t>    die("Connection failed: " . $conn-&gt;</a:t>
            </a:r>
            <a:r>
              <a:rPr lang="en-US" dirty="0" err="1" smtClean="0"/>
              <a:t>connect_error</a:t>
            </a:r>
            <a:r>
              <a:rPr lang="en-US" dirty="0" smtClean="0"/>
              <a:t>);</a:t>
            </a:r>
            <a:br>
              <a:rPr lang="en-US" dirty="0" smtClean="0"/>
            </a:br>
            <a:r>
              <a:rPr lang="en-US" dirty="0" smtClean="0"/>
              <a:t>} </a:t>
            </a:r>
            <a:br>
              <a:rPr lang="en-US" dirty="0" smtClean="0"/>
            </a:br>
            <a:r>
              <a:rPr lang="en-US" dirty="0" smtClean="0"/>
              <a:t/>
            </a:r>
            <a:br>
              <a:rPr lang="en-US" dirty="0" smtClean="0"/>
            </a:br>
            <a:r>
              <a:rPr lang="en-US" dirty="0" smtClean="0"/>
              <a:t>// Create database</a:t>
            </a:r>
            <a:br>
              <a:rPr lang="en-US" dirty="0" smtClean="0"/>
            </a:br>
            <a:r>
              <a:rPr lang="en-US" dirty="0" smtClean="0"/>
              <a:t>$sql = "CREATE DATABASE </a:t>
            </a:r>
            <a:r>
              <a:rPr lang="en-US" dirty="0" err="1" smtClean="0"/>
              <a:t>myDB</a:t>
            </a:r>
            <a:r>
              <a:rPr lang="en-US" dirty="0" smtClean="0"/>
              <a:t>";</a:t>
            </a:r>
            <a:br>
              <a:rPr lang="en-US" dirty="0" smtClean="0"/>
            </a:br>
            <a:r>
              <a:rPr lang="en-US" dirty="0" smtClean="0"/>
              <a:t>if ($conn-&gt;query($sql) === TRUE) {</a:t>
            </a:r>
            <a:br>
              <a:rPr lang="en-US" dirty="0" smtClean="0"/>
            </a:br>
            <a:r>
              <a:rPr lang="en-US" dirty="0" smtClean="0"/>
              <a:t>    echo "Database created successfully";</a:t>
            </a:r>
            <a:br>
              <a:rPr lang="en-US" dirty="0" smtClean="0"/>
            </a:br>
            <a:r>
              <a:rPr lang="en-US" dirty="0" smtClean="0"/>
              <a:t>} else {</a:t>
            </a:r>
            <a:br>
              <a:rPr lang="en-US" dirty="0" smtClean="0"/>
            </a:br>
            <a:r>
              <a:rPr lang="en-US" dirty="0" smtClean="0"/>
              <a:t>    echo "Error creating database: " . $conn-&gt;error;</a:t>
            </a:r>
            <a:br>
              <a:rPr lang="en-US" dirty="0" smtClean="0"/>
            </a:br>
            <a:r>
              <a:rPr lang="en-US" dirty="0" smtClean="0"/>
              <a:t>}</a:t>
            </a:r>
            <a:br>
              <a:rPr lang="en-US" dirty="0" smtClean="0"/>
            </a:br>
            <a:r>
              <a:rPr lang="en-US" dirty="0" smtClean="0"/>
              <a:t/>
            </a:r>
            <a:br>
              <a:rPr lang="en-US" dirty="0" smtClean="0"/>
            </a:br>
            <a:r>
              <a:rPr lang="en-US" dirty="0" smtClean="0"/>
              <a:t>$conn-&gt;close();</a:t>
            </a:r>
            <a:br>
              <a:rPr lang="en-US" dirty="0" smtClean="0"/>
            </a:br>
            <a:r>
              <a:rPr lang="en-US" dirty="0" smtClean="0"/>
              <a:t>?&gt; </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PHP with MySQL - Interacting with</a:t>
            </a:r>
            <a:br>
              <a:rPr lang="en-US" b="1" dirty="0" smtClean="0"/>
            </a:br>
            <a:r>
              <a:rPr lang="en-US" b="1" dirty="0" smtClean="0"/>
              <a:t>the Database</a:t>
            </a:r>
            <a:endParaRPr lang="en-US" dirty="0"/>
          </a:p>
        </p:txBody>
      </p:sp>
      <p:sp>
        <p:nvSpPr>
          <p:cNvPr id="3" name="Content Placeholder 2"/>
          <p:cNvSpPr>
            <a:spLocks noGrp="1"/>
          </p:cNvSpPr>
          <p:nvPr>
            <p:ph idx="1"/>
          </p:nvPr>
        </p:nvSpPr>
        <p:spPr/>
        <p:txBody>
          <a:bodyPr>
            <a:normAutofit fontScale="47500" lnSpcReduction="20000"/>
          </a:bodyPr>
          <a:lstStyle/>
          <a:p>
            <a:r>
              <a:rPr lang="en-US" b="1" dirty="0" smtClean="0"/>
              <a:t>Example (MySQLi Procedural)</a:t>
            </a:r>
          </a:p>
          <a:p>
            <a:pPr>
              <a:buNone/>
            </a:pPr>
            <a:r>
              <a:rPr lang="en-US" dirty="0" smtClean="0"/>
              <a:t>	&lt;?php</a:t>
            </a:r>
            <a:br>
              <a:rPr lang="en-US" dirty="0" smtClean="0"/>
            </a:br>
            <a:r>
              <a:rPr lang="en-US" dirty="0" smtClean="0"/>
              <a:t>$servername = "localhost";</a:t>
            </a:r>
            <a:br>
              <a:rPr lang="en-US" dirty="0" smtClean="0"/>
            </a:br>
            <a:r>
              <a:rPr lang="en-US" dirty="0" smtClean="0"/>
              <a:t>$username = "username";</a:t>
            </a:r>
            <a:br>
              <a:rPr lang="en-US" dirty="0" smtClean="0"/>
            </a:br>
            <a:r>
              <a:rPr lang="en-US" dirty="0" smtClean="0"/>
              <a:t>$password = "password";</a:t>
            </a:r>
            <a:br>
              <a:rPr lang="en-US" dirty="0" smtClean="0"/>
            </a:br>
            <a:r>
              <a:rPr lang="en-US" dirty="0" smtClean="0"/>
              <a:t/>
            </a:r>
            <a:br>
              <a:rPr lang="en-US" dirty="0" smtClean="0"/>
            </a:br>
            <a:r>
              <a:rPr lang="en-US" dirty="0" smtClean="0"/>
              <a:t>// Create connection</a:t>
            </a:r>
            <a:br>
              <a:rPr lang="en-US" dirty="0" smtClean="0"/>
            </a:br>
            <a:r>
              <a:rPr lang="en-US" dirty="0" smtClean="0"/>
              <a:t>$conn = mysqli_connect($servername, $username, $password);</a:t>
            </a:r>
            <a:br>
              <a:rPr lang="en-US" dirty="0" smtClean="0"/>
            </a:br>
            <a:r>
              <a:rPr lang="en-US" dirty="0" smtClean="0"/>
              <a:t>// Check connection</a:t>
            </a:r>
            <a:br>
              <a:rPr lang="en-US" dirty="0" smtClean="0"/>
            </a:br>
            <a:r>
              <a:rPr lang="en-US" dirty="0" smtClean="0"/>
              <a:t>if (!$conn) {</a:t>
            </a:r>
            <a:br>
              <a:rPr lang="en-US" dirty="0" smtClean="0"/>
            </a:br>
            <a:r>
              <a:rPr lang="en-US" dirty="0" smtClean="0"/>
              <a:t>    die("Connection failed: " . mysqli_connect_error());</a:t>
            </a:r>
            <a:br>
              <a:rPr lang="en-US" dirty="0" smtClean="0"/>
            </a:br>
            <a:r>
              <a:rPr lang="en-US" dirty="0" smtClean="0"/>
              <a:t>}</a:t>
            </a:r>
            <a:br>
              <a:rPr lang="en-US" dirty="0" smtClean="0"/>
            </a:br>
            <a:r>
              <a:rPr lang="en-US" dirty="0" smtClean="0"/>
              <a:t/>
            </a:r>
            <a:br>
              <a:rPr lang="en-US" dirty="0" smtClean="0"/>
            </a:br>
            <a:r>
              <a:rPr lang="en-US" dirty="0" smtClean="0"/>
              <a:t>// Create database</a:t>
            </a:r>
            <a:br>
              <a:rPr lang="en-US" dirty="0" smtClean="0"/>
            </a:br>
            <a:r>
              <a:rPr lang="en-US" dirty="0" smtClean="0"/>
              <a:t>$sql = "CREATE DATABASE </a:t>
            </a:r>
            <a:r>
              <a:rPr lang="en-US" dirty="0" err="1" smtClean="0"/>
              <a:t>myDB</a:t>
            </a:r>
            <a:r>
              <a:rPr lang="en-US" dirty="0" smtClean="0"/>
              <a:t>";</a:t>
            </a:r>
            <a:br>
              <a:rPr lang="en-US" dirty="0" smtClean="0"/>
            </a:br>
            <a:r>
              <a:rPr lang="en-US" dirty="0" smtClean="0"/>
              <a:t>if (mysqli_query($conn, $sql)) {</a:t>
            </a:r>
            <a:br>
              <a:rPr lang="en-US" dirty="0" smtClean="0"/>
            </a:br>
            <a:r>
              <a:rPr lang="en-US" dirty="0" smtClean="0"/>
              <a:t>    echo "Database created successfully";</a:t>
            </a:r>
            <a:br>
              <a:rPr lang="en-US" dirty="0" smtClean="0"/>
            </a:br>
            <a:r>
              <a:rPr lang="en-US" dirty="0" smtClean="0"/>
              <a:t>} else {</a:t>
            </a:r>
            <a:br>
              <a:rPr lang="en-US" dirty="0" smtClean="0"/>
            </a:br>
            <a:r>
              <a:rPr lang="en-US" dirty="0" smtClean="0"/>
              <a:t>    echo "Error creating database: " . </a:t>
            </a:r>
            <a:r>
              <a:rPr lang="en-US" dirty="0" err="1" smtClean="0"/>
              <a:t>mysqli_error</a:t>
            </a:r>
            <a:r>
              <a:rPr lang="en-US" dirty="0" smtClean="0"/>
              <a:t>($conn);</a:t>
            </a:r>
            <a:br>
              <a:rPr lang="en-US" dirty="0" smtClean="0"/>
            </a:br>
            <a:r>
              <a:rPr lang="en-US" dirty="0" smtClean="0"/>
              <a:t>}</a:t>
            </a:r>
            <a:br>
              <a:rPr lang="en-US" dirty="0" smtClean="0"/>
            </a:br>
            <a:r>
              <a:rPr lang="en-US" dirty="0" smtClean="0"/>
              <a:t/>
            </a:r>
            <a:br>
              <a:rPr lang="en-US" dirty="0" smtClean="0"/>
            </a:br>
            <a:r>
              <a:rPr lang="en-US" dirty="0" smtClean="0"/>
              <a:t>mysqli_close($conn);</a:t>
            </a:r>
            <a:br>
              <a:rPr lang="en-US" dirty="0" smtClean="0"/>
            </a:br>
            <a:r>
              <a:rPr lang="en-US" dirty="0" smtClean="0"/>
              <a:t>?&gt; </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PHP with MySQL - Interacting with</a:t>
            </a:r>
            <a:br>
              <a:rPr lang="en-US" b="1" dirty="0" smtClean="0"/>
            </a:br>
            <a:r>
              <a:rPr lang="en-US" b="1" dirty="0" smtClean="0"/>
              <a:t>the Database</a:t>
            </a:r>
            <a:endParaRPr lang="en-US" dirty="0"/>
          </a:p>
        </p:txBody>
      </p:sp>
      <p:sp>
        <p:nvSpPr>
          <p:cNvPr id="3" name="Content Placeholder 2"/>
          <p:cNvSpPr>
            <a:spLocks noGrp="1"/>
          </p:cNvSpPr>
          <p:nvPr>
            <p:ph idx="1"/>
          </p:nvPr>
        </p:nvSpPr>
        <p:spPr/>
        <p:txBody>
          <a:bodyPr>
            <a:normAutofit fontScale="47500" lnSpcReduction="20000"/>
          </a:bodyPr>
          <a:lstStyle/>
          <a:p>
            <a:r>
              <a:rPr lang="en-US" b="1" dirty="0" smtClean="0"/>
              <a:t>Note:</a:t>
            </a:r>
            <a:r>
              <a:rPr lang="en-US" dirty="0" smtClean="0"/>
              <a:t> The following PDO example create a database named "myDBPDO":</a:t>
            </a:r>
          </a:p>
          <a:p>
            <a:r>
              <a:rPr lang="en-US" b="1" dirty="0" smtClean="0"/>
              <a:t>Example (PDO)</a:t>
            </a:r>
          </a:p>
          <a:p>
            <a:pPr>
              <a:buNone/>
            </a:pPr>
            <a:r>
              <a:rPr lang="en-US" dirty="0" smtClean="0"/>
              <a:t>	&lt;?php</a:t>
            </a:r>
            <a:br>
              <a:rPr lang="en-US" dirty="0" smtClean="0"/>
            </a:br>
            <a:r>
              <a:rPr lang="en-US" dirty="0" smtClean="0"/>
              <a:t>$servername = "localhost";</a:t>
            </a:r>
            <a:br>
              <a:rPr lang="en-US" dirty="0" smtClean="0"/>
            </a:br>
            <a:r>
              <a:rPr lang="en-US" dirty="0" smtClean="0"/>
              <a:t>$username = "username";</a:t>
            </a:r>
            <a:br>
              <a:rPr lang="en-US" dirty="0" smtClean="0"/>
            </a:br>
            <a:r>
              <a:rPr lang="en-US" dirty="0" smtClean="0"/>
              <a:t>$password = "password";</a:t>
            </a:r>
            <a:br>
              <a:rPr lang="en-US" dirty="0" smtClean="0"/>
            </a:br>
            <a:r>
              <a:rPr lang="en-US" dirty="0" smtClean="0"/>
              <a:t/>
            </a:r>
            <a:br>
              <a:rPr lang="en-US" dirty="0" smtClean="0"/>
            </a:br>
            <a:r>
              <a:rPr lang="en-US" dirty="0" smtClean="0"/>
              <a:t>try {</a:t>
            </a:r>
            <a:br>
              <a:rPr lang="en-US" dirty="0" smtClean="0"/>
            </a:br>
            <a:r>
              <a:rPr lang="en-US" dirty="0" smtClean="0"/>
              <a:t>    $conn = new PDO("mysql:host=$servername;dbname=</a:t>
            </a:r>
            <a:r>
              <a:rPr lang="en-US" dirty="0" err="1" smtClean="0"/>
              <a:t>myDB</a:t>
            </a:r>
            <a:r>
              <a:rPr lang="en-US" dirty="0" smtClean="0"/>
              <a:t>", $username, $password);</a:t>
            </a:r>
            <a:br>
              <a:rPr lang="en-US" dirty="0" smtClean="0"/>
            </a:br>
            <a:r>
              <a:rPr lang="en-US" dirty="0" smtClean="0"/>
              <a:t>    // set the PDO error mode to exception</a:t>
            </a:r>
            <a:br>
              <a:rPr lang="en-US" dirty="0" smtClean="0"/>
            </a:br>
            <a:r>
              <a:rPr lang="en-US" dirty="0" smtClean="0"/>
              <a:t>    $conn-&gt;setAttribute(PDO::ATTR_ERRMODE, PDO::ERRMODE_EXCEPTION);</a:t>
            </a:r>
            <a:br>
              <a:rPr lang="en-US" dirty="0" smtClean="0"/>
            </a:br>
            <a:r>
              <a:rPr lang="en-US" dirty="0" smtClean="0"/>
              <a:t>    $sql = "CREATE DATABASE myDBPDO";</a:t>
            </a:r>
            <a:br>
              <a:rPr lang="en-US" dirty="0" smtClean="0"/>
            </a:br>
            <a:r>
              <a:rPr lang="en-US" dirty="0" smtClean="0"/>
              <a:t>    // use exec() because no results are returned</a:t>
            </a:r>
            <a:br>
              <a:rPr lang="en-US" dirty="0" smtClean="0"/>
            </a:br>
            <a:r>
              <a:rPr lang="en-US" dirty="0" smtClean="0"/>
              <a:t>    $conn-&gt;exec($sql);</a:t>
            </a:r>
            <a:br>
              <a:rPr lang="en-US" dirty="0" smtClean="0"/>
            </a:br>
            <a:r>
              <a:rPr lang="en-US" dirty="0" smtClean="0"/>
              <a:t>    echo "Database created successfully&lt;br&gt;";</a:t>
            </a:r>
            <a:br>
              <a:rPr lang="en-US" dirty="0" smtClean="0"/>
            </a:br>
            <a:r>
              <a:rPr lang="en-US" dirty="0" smtClean="0"/>
              <a:t>    }</a:t>
            </a:r>
            <a:br>
              <a:rPr lang="en-US" dirty="0" smtClean="0"/>
            </a:br>
            <a:r>
              <a:rPr lang="en-US" dirty="0" smtClean="0"/>
              <a:t>catch(</a:t>
            </a:r>
            <a:r>
              <a:rPr lang="en-US" dirty="0" err="1" smtClean="0"/>
              <a:t>PDOException</a:t>
            </a:r>
            <a:r>
              <a:rPr lang="en-US" dirty="0" smtClean="0"/>
              <a:t> $e)</a:t>
            </a:r>
            <a:br>
              <a:rPr lang="en-US" dirty="0" smtClean="0"/>
            </a:br>
            <a:r>
              <a:rPr lang="en-US" dirty="0" smtClean="0"/>
              <a:t>    {</a:t>
            </a:r>
            <a:br>
              <a:rPr lang="en-US" dirty="0" smtClean="0"/>
            </a:br>
            <a:r>
              <a:rPr lang="en-US" dirty="0" smtClean="0"/>
              <a:t>    echo $sql . "&lt;</a:t>
            </a:r>
            <a:r>
              <a:rPr lang="en-US" dirty="0" err="1" smtClean="0"/>
              <a:t>br</a:t>
            </a:r>
            <a:r>
              <a:rPr lang="en-US" dirty="0" smtClean="0"/>
              <a:t>&gt;" . $e-&gt;getMessage();</a:t>
            </a:r>
            <a:br>
              <a:rPr lang="en-US" dirty="0" smtClean="0"/>
            </a:br>
            <a:r>
              <a:rPr lang="en-US" dirty="0" smtClean="0"/>
              <a:t>    }</a:t>
            </a:r>
            <a:br>
              <a:rPr lang="en-US" dirty="0" smtClean="0"/>
            </a:br>
            <a:r>
              <a:rPr lang="en-US" dirty="0" smtClean="0"/>
              <a:t/>
            </a:r>
            <a:br>
              <a:rPr lang="en-US" dirty="0" smtClean="0"/>
            </a:br>
            <a:r>
              <a:rPr lang="en-US" dirty="0" smtClean="0"/>
              <a:t>$conn = null;</a:t>
            </a:r>
            <a:br>
              <a:rPr lang="en-US" dirty="0" smtClean="0"/>
            </a:br>
            <a:r>
              <a:rPr lang="en-US" dirty="0" smtClean="0"/>
              <a:t>?&gt; </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PHP with MySQL - Interacting with</a:t>
            </a:r>
            <a:br>
              <a:rPr lang="en-US" b="1" dirty="0" smtClean="0"/>
            </a:br>
            <a:r>
              <a:rPr lang="en-US" b="1" dirty="0" smtClean="0"/>
              <a:t>the Database</a:t>
            </a:r>
            <a:endParaRPr lang="en-US" dirty="0"/>
          </a:p>
        </p:txBody>
      </p:sp>
      <p:sp>
        <p:nvSpPr>
          <p:cNvPr id="3" name="Content Placeholder 2"/>
          <p:cNvSpPr>
            <a:spLocks noGrp="1"/>
          </p:cNvSpPr>
          <p:nvPr>
            <p:ph idx="1"/>
          </p:nvPr>
        </p:nvSpPr>
        <p:spPr/>
        <p:txBody>
          <a:bodyPr>
            <a:normAutofit/>
          </a:bodyPr>
          <a:lstStyle/>
          <a:p>
            <a:r>
              <a:rPr lang="en-US" b="1" dirty="0" smtClean="0"/>
              <a:t>PHP Create MySQL Tables</a:t>
            </a:r>
          </a:p>
          <a:p>
            <a:pPr lvl="1" algn="just"/>
            <a:r>
              <a:rPr lang="en-US" dirty="0" smtClean="0"/>
              <a:t>A database table has its own unique name and consists of columns and rows.</a:t>
            </a:r>
          </a:p>
          <a:p>
            <a:r>
              <a:rPr lang="en-US" b="1" dirty="0" smtClean="0"/>
              <a:t>Create a MySQL Table Using MySQLi and PDO</a:t>
            </a:r>
          </a:p>
          <a:p>
            <a:pPr lvl="1" algn="just"/>
            <a:r>
              <a:rPr lang="en-US" dirty="0" smtClean="0"/>
              <a:t>The </a:t>
            </a:r>
            <a:r>
              <a:rPr lang="en-US" dirty="0" smtClean="0">
                <a:solidFill>
                  <a:schemeClr val="accent6">
                    <a:lumMod val="50000"/>
                  </a:schemeClr>
                </a:solidFill>
              </a:rPr>
              <a:t>CREATE TABLE </a:t>
            </a:r>
            <a:r>
              <a:rPr lang="en-US" dirty="0" smtClean="0"/>
              <a:t>statement is used to create a table in MySQL.</a:t>
            </a:r>
          </a:p>
          <a:p>
            <a:pPr lvl="1" algn="just"/>
            <a:r>
              <a:rPr lang="en-US" dirty="0" smtClean="0"/>
              <a:t>We will create a table named "</a:t>
            </a:r>
            <a:r>
              <a:rPr lang="en-US" dirty="0" smtClean="0">
                <a:solidFill>
                  <a:srgbClr val="7030A0"/>
                </a:solidFill>
              </a:rPr>
              <a:t>MyGuests</a:t>
            </a:r>
            <a:r>
              <a:rPr lang="en-US" dirty="0" smtClean="0"/>
              <a:t>", with five columns: "</a:t>
            </a:r>
            <a:r>
              <a:rPr lang="en-US" dirty="0" smtClean="0">
                <a:solidFill>
                  <a:srgbClr val="7030A0"/>
                </a:solidFill>
              </a:rPr>
              <a:t>id</a:t>
            </a:r>
            <a:r>
              <a:rPr lang="en-US" dirty="0" smtClean="0"/>
              <a:t>", "</a:t>
            </a:r>
            <a:r>
              <a:rPr lang="en-US" dirty="0" smtClean="0">
                <a:solidFill>
                  <a:srgbClr val="7030A0"/>
                </a:solidFill>
              </a:rPr>
              <a:t>firstname</a:t>
            </a:r>
            <a:r>
              <a:rPr lang="en-US" dirty="0" smtClean="0"/>
              <a:t>", "</a:t>
            </a:r>
            <a:r>
              <a:rPr lang="en-US" dirty="0" smtClean="0">
                <a:solidFill>
                  <a:srgbClr val="7030A0"/>
                </a:solidFill>
              </a:rPr>
              <a:t>lastname</a:t>
            </a:r>
            <a:r>
              <a:rPr lang="en-US" dirty="0" smtClean="0"/>
              <a:t>", "</a:t>
            </a:r>
            <a:r>
              <a:rPr lang="en-US" dirty="0" smtClean="0">
                <a:solidFill>
                  <a:srgbClr val="7030A0"/>
                </a:solidFill>
              </a:rPr>
              <a:t>email</a:t>
            </a:r>
            <a:r>
              <a:rPr lang="en-US" dirty="0" smtClean="0"/>
              <a:t>" and "</a:t>
            </a:r>
            <a:r>
              <a:rPr lang="en-US" dirty="0" smtClean="0">
                <a:solidFill>
                  <a:srgbClr val="7030A0"/>
                </a:solidFill>
              </a:rPr>
              <a:t>reg_date</a:t>
            </a:r>
            <a:r>
              <a:rPr lang="en-US" dirty="0" smtClean="0"/>
              <a:t>":</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PHP with MySQL - Interacting with</a:t>
            </a:r>
            <a:br>
              <a:rPr lang="en-US" b="1" dirty="0" smtClean="0"/>
            </a:br>
            <a:r>
              <a:rPr lang="en-US" b="1" dirty="0" smtClean="0"/>
              <a:t>the Database</a:t>
            </a:r>
            <a:endParaRPr lang="en-US" dirty="0"/>
          </a:p>
        </p:txBody>
      </p:sp>
      <p:sp>
        <p:nvSpPr>
          <p:cNvPr id="3" name="Content Placeholder 2"/>
          <p:cNvSpPr>
            <a:spLocks noGrp="1"/>
          </p:cNvSpPr>
          <p:nvPr>
            <p:ph idx="1"/>
          </p:nvPr>
        </p:nvSpPr>
        <p:spPr>
          <a:xfrm>
            <a:off x="457200" y="1600200"/>
            <a:ext cx="8229600" cy="4648200"/>
          </a:xfrm>
        </p:spPr>
        <p:txBody>
          <a:bodyPr>
            <a:normAutofit fontScale="92500" lnSpcReduction="10000"/>
          </a:bodyPr>
          <a:lstStyle/>
          <a:p>
            <a:r>
              <a:rPr lang="en-US" sz="2000" dirty="0" smtClean="0">
                <a:solidFill>
                  <a:schemeClr val="accent6">
                    <a:lumMod val="50000"/>
                  </a:schemeClr>
                </a:solidFill>
              </a:rPr>
              <a:t>CREATE TABLE </a:t>
            </a:r>
            <a:r>
              <a:rPr lang="en-US" sz="2000" dirty="0" smtClean="0">
                <a:solidFill>
                  <a:srgbClr val="7030A0"/>
                </a:solidFill>
              </a:rPr>
              <a:t>MyGuests</a:t>
            </a:r>
            <a:r>
              <a:rPr lang="en-US" sz="2000" dirty="0" smtClean="0"/>
              <a:t> (</a:t>
            </a:r>
            <a:br>
              <a:rPr lang="en-US" sz="2000" dirty="0" smtClean="0"/>
            </a:br>
            <a:r>
              <a:rPr lang="en-US" sz="2000" dirty="0" smtClean="0">
                <a:solidFill>
                  <a:srgbClr val="7030A0"/>
                </a:solidFill>
              </a:rPr>
              <a:t>id</a:t>
            </a:r>
            <a:r>
              <a:rPr lang="en-US" sz="2000" dirty="0" smtClean="0"/>
              <a:t> </a:t>
            </a:r>
            <a:r>
              <a:rPr lang="en-US" sz="2000" dirty="0" smtClean="0">
                <a:solidFill>
                  <a:schemeClr val="accent6">
                    <a:lumMod val="50000"/>
                  </a:schemeClr>
                </a:solidFill>
              </a:rPr>
              <a:t>INT(6) UNSIGNED AUTO_INCREMENT PRIMARY KEY,</a:t>
            </a:r>
            <a:r>
              <a:rPr lang="en-US" sz="2000" dirty="0" smtClean="0"/>
              <a:t/>
            </a:r>
            <a:br>
              <a:rPr lang="en-US" sz="2000" dirty="0" smtClean="0"/>
            </a:br>
            <a:r>
              <a:rPr lang="en-US" sz="2000" dirty="0" smtClean="0">
                <a:solidFill>
                  <a:srgbClr val="7030A0"/>
                </a:solidFill>
              </a:rPr>
              <a:t>firstname</a:t>
            </a:r>
            <a:r>
              <a:rPr lang="en-US" sz="2000" dirty="0" smtClean="0"/>
              <a:t> </a:t>
            </a:r>
            <a:r>
              <a:rPr lang="en-US" sz="2000" dirty="0" smtClean="0">
                <a:solidFill>
                  <a:schemeClr val="accent6">
                    <a:lumMod val="50000"/>
                  </a:schemeClr>
                </a:solidFill>
              </a:rPr>
              <a:t>VARCHAR(30) NOT NULL</a:t>
            </a:r>
            <a:r>
              <a:rPr lang="en-US" sz="2000" dirty="0" smtClean="0"/>
              <a:t>,</a:t>
            </a:r>
            <a:br>
              <a:rPr lang="en-US" sz="2000" dirty="0" smtClean="0"/>
            </a:br>
            <a:r>
              <a:rPr lang="en-US" sz="2000" dirty="0" smtClean="0">
                <a:solidFill>
                  <a:srgbClr val="7030A0"/>
                </a:solidFill>
              </a:rPr>
              <a:t>lastname</a:t>
            </a:r>
            <a:r>
              <a:rPr lang="en-US" sz="2000" dirty="0" smtClean="0"/>
              <a:t> </a:t>
            </a:r>
            <a:r>
              <a:rPr lang="en-US" sz="2000" dirty="0" smtClean="0">
                <a:solidFill>
                  <a:schemeClr val="accent6">
                    <a:lumMod val="50000"/>
                  </a:schemeClr>
                </a:solidFill>
              </a:rPr>
              <a:t>VARCHAR(30) NOT NULL</a:t>
            </a:r>
            <a:r>
              <a:rPr lang="en-US" sz="2000" dirty="0" smtClean="0"/>
              <a:t>,</a:t>
            </a:r>
            <a:br>
              <a:rPr lang="en-US" sz="2000" dirty="0" smtClean="0"/>
            </a:br>
            <a:r>
              <a:rPr lang="en-US" sz="2000" dirty="0" smtClean="0">
                <a:solidFill>
                  <a:srgbClr val="7030A0"/>
                </a:solidFill>
              </a:rPr>
              <a:t>email</a:t>
            </a:r>
            <a:r>
              <a:rPr lang="en-US" sz="2000" dirty="0" smtClean="0"/>
              <a:t> </a:t>
            </a:r>
            <a:r>
              <a:rPr lang="en-US" sz="2000" dirty="0" smtClean="0">
                <a:solidFill>
                  <a:schemeClr val="accent6">
                    <a:lumMod val="50000"/>
                  </a:schemeClr>
                </a:solidFill>
              </a:rPr>
              <a:t>VARCHAR(50)</a:t>
            </a:r>
            <a:r>
              <a:rPr lang="en-US" sz="2000" dirty="0" smtClean="0"/>
              <a:t>,</a:t>
            </a:r>
            <a:br>
              <a:rPr lang="en-US" sz="2000" dirty="0" smtClean="0"/>
            </a:br>
            <a:r>
              <a:rPr lang="en-US" sz="2000" dirty="0" smtClean="0">
                <a:solidFill>
                  <a:srgbClr val="7030A0"/>
                </a:solidFill>
              </a:rPr>
              <a:t>reg_date</a:t>
            </a:r>
            <a:r>
              <a:rPr lang="en-US" sz="2000" dirty="0" smtClean="0"/>
              <a:t> </a:t>
            </a:r>
            <a:r>
              <a:rPr lang="en-US" sz="2000" dirty="0" smtClean="0">
                <a:solidFill>
                  <a:schemeClr val="accent6">
                    <a:lumMod val="50000"/>
                  </a:schemeClr>
                </a:solidFill>
              </a:rPr>
              <a:t>TIMESTAMP</a:t>
            </a:r>
            <a:r>
              <a:rPr lang="en-US" sz="2000" dirty="0" smtClean="0"/>
              <a:t/>
            </a:r>
            <a:br>
              <a:rPr lang="en-US" sz="2000" dirty="0" smtClean="0"/>
            </a:br>
            <a:r>
              <a:rPr lang="en-US" sz="2000" dirty="0" smtClean="0"/>
              <a:t>) </a:t>
            </a:r>
          </a:p>
          <a:p>
            <a:pPr algn="just"/>
            <a:r>
              <a:rPr lang="en-US" sz="2000" dirty="0" smtClean="0"/>
              <a:t>After the data type, you can specify other optional attributes for each column:</a:t>
            </a:r>
          </a:p>
          <a:p>
            <a:pPr lvl="1" algn="just"/>
            <a:r>
              <a:rPr lang="en-US" sz="1600" dirty="0" smtClean="0"/>
              <a:t>NOT NULL - Each row must contain a value for that column, null values are not allowed</a:t>
            </a:r>
          </a:p>
          <a:p>
            <a:pPr lvl="1" algn="just"/>
            <a:r>
              <a:rPr lang="en-US" sz="1600" dirty="0" smtClean="0"/>
              <a:t>DEFAULT - Set a default value that is added when no other value is passed</a:t>
            </a:r>
          </a:p>
          <a:p>
            <a:pPr lvl="1" algn="just"/>
            <a:r>
              <a:rPr lang="en-US" sz="1600" dirty="0" smtClean="0"/>
              <a:t>UNSIGNED - Used for number types, limits the stored data to positive numbers and zero</a:t>
            </a:r>
          </a:p>
          <a:p>
            <a:pPr lvl="1" algn="just"/>
            <a:r>
              <a:rPr lang="en-US" sz="1600" dirty="0" smtClean="0"/>
              <a:t>AUTO INCREMENT - MySQL automatically increases the value of the field by 1 each time a new record is added</a:t>
            </a:r>
          </a:p>
          <a:p>
            <a:pPr lvl="1" algn="just"/>
            <a:r>
              <a:rPr lang="en-US" sz="1600" dirty="0" smtClean="0"/>
              <a:t>PRIMARY KEY - Used to uniquely identify the rows in a table. The column with PRIMARY KEY setting is often an ID number, and is often used with AUTO_INCREMENT</a:t>
            </a:r>
          </a:p>
          <a:p>
            <a:pPr algn="just"/>
            <a:r>
              <a:rPr lang="en-US" sz="2000" dirty="0" smtClean="0"/>
              <a:t>Each table should have a primary key column (in this case: the "id" column). Its value must be unique for each record in the table.</a:t>
            </a:r>
            <a:endParaRPr lang="en-US" sz="20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PHP with MySQL - Interacting with</a:t>
            </a:r>
            <a:br>
              <a:rPr lang="en-US" b="1" dirty="0" smtClean="0"/>
            </a:br>
            <a:r>
              <a:rPr lang="en-US" b="1" dirty="0" smtClean="0"/>
              <a:t>the Database</a:t>
            </a:r>
            <a:endParaRPr lang="en-US" dirty="0"/>
          </a:p>
        </p:txBody>
      </p:sp>
      <p:sp>
        <p:nvSpPr>
          <p:cNvPr id="4" name="Rectangle 3"/>
          <p:cNvSpPr/>
          <p:nvPr/>
        </p:nvSpPr>
        <p:spPr>
          <a:xfrm>
            <a:off x="561536" y="1460242"/>
            <a:ext cx="8153400" cy="5016758"/>
          </a:xfrm>
          <a:prstGeom prst="rect">
            <a:avLst/>
          </a:prstGeom>
        </p:spPr>
        <p:txBody>
          <a:bodyPr wrap="square">
            <a:spAutoFit/>
          </a:bodyPr>
          <a:lstStyle/>
          <a:p>
            <a:r>
              <a:rPr lang="en-US" sz="1600" i="1" dirty="0" smtClean="0"/>
              <a:t>The following examples shows how to create the table in PHP</a:t>
            </a:r>
            <a:r>
              <a:rPr lang="en-US" sz="1600" dirty="0" smtClean="0"/>
              <a:t>:</a:t>
            </a:r>
            <a:endParaRPr lang="en-US" sz="1600" b="1" dirty="0" smtClean="0"/>
          </a:p>
          <a:p>
            <a:r>
              <a:rPr lang="en-US" sz="1600" b="1" dirty="0" smtClean="0"/>
              <a:t>Example (MySQLi Object-oriented)</a:t>
            </a:r>
          </a:p>
          <a:p>
            <a:r>
              <a:rPr lang="en-US" sz="1600" dirty="0" smtClean="0"/>
              <a:t>&lt;?php</a:t>
            </a:r>
            <a:br>
              <a:rPr lang="en-US" sz="1600" dirty="0" smtClean="0"/>
            </a:br>
            <a:r>
              <a:rPr lang="en-US" sz="1600" dirty="0" smtClean="0"/>
              <a:t>$servername = "localhost";	$username = "username";	</a:t>
            </a:r>
          </a:p>
          <a:p>
            <a:r>
              <a:rPr lang="en-US" sz="1600" dirty="0" smtClean="0"/>
              <a:t>$password = "password";	$dbname = "</a:t>
            </a:r>
            <a:r>
              <a:rPr lang="en-US" sz="1600" dirty="0" err="1" smtClean="0"/>
              <a:t>myDB</a:t>
            </a:r>
            <a:r>
              <a:rPr lang="en-US" sz="1600" dirty="0" smtClean="0"/>
              <a:t>“;</a:t>
            </a:r>
            <a:br>
              <a:rPr lang="en-US" sz="1600" dirty="0" smtClean="0"/>
            </a:br>
            <a:r>
              <a:rPr lang="en-US" sz="1600" b="1" dirty="0" smtClean="0"/>
              <a:t>// Create connection</a:t>
            </a:r>
            <a:r>
              <a:rPr lang="en-US" sz="1600" dirty="0" smtClean="0"/>
              <a:t/>
            </a:r>
            <a:br>
              <a:rPr lang="en-US" sz="1600" dirty="0" smtClean="0"/>
            </a:br>
            <a:r>
              <a:rPr lang="en-US" sz="1600" dirty="0" smtClean="0"/>
              <a:t>$conn = new mysqli($servername, $username, $password, $dbname);</a:t>
            </a:r>
            <a:br>
              <a:rPr lang="en-US" sz="1600" dirty="0" smtClean="0"/>
            </a:br>
            <a:r>
              <a:rPr lang="en-US" sz="1600" b="1" dirty="0" smtClean="0"/>
              <a:t>// Check connection</a:t>
            </a:r>
            <a:r>
              <a:rPr lang="en-US" sz="1600" dirty="0" smtClean="0"/>
              <a:t/>
            </a:r>
            <a:br>
              <a:rPr lang="en-US" sz="1600" dirty="0" smtClean="0"/>
            </a:br>
            <a:r>
              <a:rPr lang="en-US" sz="1600" dirty="0" smtClean="0"/>
              <a:t>if ($conn-&gt;</a:t>
            </a:r>
            <a:r>
              <a:rPr lang="en-US" sz="1600" dirty="0" err="1" smtClean="0"/>
              <a:t>connect_error</a:t>
            </a:r>
            <a:r>
              <a:rPr lang="en-US" sz="1600" dirty="0" smtClean="0"/>
              <a:t>) {	die("Connection failed: " . $conn-&gt;</a:t>
            </a:r>
            <a:r>
              <a:rPr lang="en-US" sz="1600" dirty="0" err="1" smtClean="0"/>
              <a:t>connect_error</a:t>
            </a:r>
            <a:r>
              <a:rPr lang="en-US" sz="1600" dirty="0" smtClean="0"/>
              <a:t>); } </a:t>
            </a:r>
            <a:br>
              <a:rPr lang="en-US" sz="1600" dirty="0" smtClean="0"/>
            </a:br>
            <a:r>
              <a:rPr lang="en-US" sz="1600" b="1" dirty="0" smtClean="0"/>
              <a:t>// sql to create table</a:t>
            </a:r>
            <a:br>
              <a:rPr lang="en-US" sz="1600" b="1" dirty="0" smtClean="0"/>
            </a:br>
            <a:r>
              <a:rPr lang="en-US" sz="1600" dirty="0" smtClean="0"/>
              <a:t>$sql = "CREATE TABLE MyGuests ( </a:t>
            </a:r>
            <a:br>
              <a:rPr lang="en-US" sz="1600" dirty="0" smtClean="0"/>
            </a:br>
            <a:r>
              <a:rPr lang="en-US" sz="1600" dirty="0" smtClean="0"/>
              <a:t>id INT(6) UNSIGNED AUTO_INCREMENT PRIMARY KEY, </a:t>
            </a:r>
            <a:br>
              <a:rPr lang="en-US" sz="1600" dirty="0" smtClean="0"/>
            </a:br>
            <a:r>
              <a:rPr lang="en-US" sz="1600" dirty="0" smtClean="0"/>
              <a:t>firstname VARCHAR(30) NOT NULL,</a:t>
            </a:r>
            <a:br>
              <a:rPr lang="en-US" sz="1600" dirty="0" smtClean="0"/>
            </a:br>
            <a:r>
              <a:rPr lang="en-US" sz="1600" dirty="0" smtClean="0"/>
              <a:t>lastname VARCHAR(30) NOT NULL,</a:t>
            </a:r>
            <a:br>
              <a:rPr lang="en-US" sz="1600" dirty="0" smtClean="0"/>
            </a:br>
            <a:r>
              <a:rPr lang="en-US" sz="1600" dirty="0" smtClean="0"/>
              <a:t>email VARCHAR(50),</a:t>
            </a:r>
            <a:br>
              <a:rPr lang="en-US" sz="1600" dirty="0" smtClean="0"/>
            </a:br>
            <a:r>
              <a:rPr lang="en-US" sz="1600" dirty="0" smtClean="0"/>
              <a:t>reg_date TIMESTAMP</a:t>
            </a:r>
            <a:br>
              <a:rPr lang="en-US" sz="1600" dirty="0" smtClean="0"/>
            </a:br>
            <a:r>
              <a:rPr lang="en-US" sz="1600" dirty="0" smtClean="0"/>
              <a:t>)";</a:t>
            </a:r>
            <a:br>
              <a:rPr lang="en-US" sz="1600" dirty="0" smtClean="0"/>
            </a:br>
            <a:r>
              <a:rPr lang="en-US" sz="1600" dirty="0" smtClean="0"/>
              <a:t>if ($conn-&gt;query($sql) === TRUE) {	echo "Table MyGuests created successfully";</a:t>
            </a:r>
            <a:br>
              <a:rPr lang="en-US" sz="1600" dirty="0" smtClean="0"/>
            </a:br>
            <a:r>
              <a:rPr lang="en-US" sz="1600" dirty="0" smtClean="0"/>
              <a:t>} else {	echo "Error creating table: " . $</a:t>
            </a:r>
            <a:r>
              <a:rPr lang="en-US" sz="1600" dirty="0" err="1" smtClean="0"/>
              <a:t>conn</a:t>
            </a:r>
            <a:r>
              <a:rPr lang="en-US" sz="1600" dirty="0" smtClean="0"/>
              <a:t>-&gt;error;	}</a:t>
            </a:r>
            <a:br>
              <a:rPr lang="en-US" sz="1600" dirty="0" smtClean="0"/>
            </a:br>
            <a:r>
              <a:rPr lang="en-US" sz="1600" dirty="0" smtClean="0"/>
              <a:t>$</a:t>
            </a:r>
            <a:r>
              <a:rPr lang="en-US" sz="1600" dirty="0" err="1" smtClean="0"/>
              <a:t>conn</a:t>
            </a:r>
            <a:r>
              <a:rPr lang="en-US" sz="1600" dirty="0" smtClean="0"/>
              <a:t>-&gt;close();	?&gt;</a:t>
            </a:r>
            <a:endParaRPr lang="en-US" sz="16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PHP with MySQL - Interacting with</a:t>
            </a:r>
            <a:br>
              <a:rPr lang="en-US" b="1" dirty="0" smtClean="0"/>
            </a:br>
            <a:r>
              <a:rPr lang="en-US" b="1" dirty="0" smtClean="0"/>
              <a:t>the Database</a:t>
            </a: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pPr>
              <a:buNone/>
            </a:pPr>
            <a:r>
              <a:rPr lang="en-US" sz="1600" b="1" dirty="0" smtClean="0"/>
              <a:t>	Example (MySQLi Procedural)</a:t>
            </a:r>
          </a:p>
          <a:p>
            <a:pPr>
              <a:buNone/>
            </a:pPr>
            <a:r>
              <a:rPr lang="en-US" sz="1600" dirty="0" smtClean="0"/>
              <a:t>	&lt;?php</a:t>
            </a:r>
            <a:br>
              <a:rPr lang="en-US" sz="1600" dirty="0" smtClean="0"/>
            </a:br>
            <a:r>
              <a:rPr lang="en-US" sz="1600" dirty="0" smtClean="0"/>
              <a:t>$servername = "localhost";	$username = "username";</a:t>
            </a:r>
            <a:br>
              <a:rPr lang="en-US" sz="1600" dirty="0" smtClean="0"/>
            </a:br>
            <a:r>
              <a:rPr lang="en-US" sz="1600" dirty="0" smtClean="0"/>
              <a:t>$password = "password";	$dbname = "</a:t>
            </a:r>
            <a:r>
              <a:rPr lang="en-US" sz="1600" dirty="0" err="1" smtClean="0"/>
              <a:t>myDB</a:t>
            </a:r>
            <a:r>
              <a:rPr lang="en-US" sz="1600" dirty="0" smtClean="0"/>
              <a:t>“;</a:t>
            </a:r>
            <a:br>
              <a:rPr lang="en-US" sz="1600" dirty="0" smtClean="0"/>
            </a:br>
            <a:r>
              <a:rPr lang="en-US" sz="1600" b="1" dirty="0" smtClean="0"/>
              <a:t>// Create connection</a:t>
            </a:r>
            <a:r>
              <a:rPr lang="en-US" sz="1600" dirty="0" smtClean="0"/>
              <a:t/>
            </a:r>
            <a:br>
              <a:rPr lang="en-US" sz="1600" dirty="0" smtClean="0"/>
            </a:br>
            <a:r>
              <a:rPr lang="en-US" sz="1600" dirty="0" smtClean="0"/>
              <a:t>$conn = mysqli_connect($servername, $username, $password, $dbname);</a:t>
            </a:r>
            <a:br>
              <a:rPr lang="en-US" sz="1600" dirty="0" smtClean="0"/>
            </a:br>
            <a:r>
              <a:rPr lang="en-US" sz="1600" b="1" dirty="0" smtClean="0"/>
              <a:t>// Check connection</a:t>
            </a:r>
            <a:r>
              <a:rPr lang="en-US" sz="1600" dirty="0" smtClean="0"/>
              <a:t/>
            </a:r>
            <a:br>
              <a:rPr lang="en-US" sz="1600" dirty="0" smtClean="0"/>
            </a:br>
            <a:r>
              <a:rPr lang="en-US" sz="1600" dirty="0" smtClean="0"/>
              <a:t>if (!$conn) {</a:t>
            </a:r>
            <a:br>
              <a:rPr lang="en-US" sz="1600" dirty="0" smtClean="0"/>
            </a:br>
            <a:r>
              <a:rPr lang="en-US" sz="1600" dirty="0" smtClean="0"/>
              <a:t>    die("Connection failed: " . mysqli_connect_error());</a:t>
            </a:r>
            <a:br>
              <a:rPr lang="en-US" sz="1600" dirty="0" smtClean="0"/>
            </a:br>
            <a:r>
              <a:rPr lang="en-US" sz="1600" dirty="0" smtClean="0"/>
              <a:t>}</a:t>
            </a:r>
            <a:br>
              <a:rPr lang="en-US" sz="1600" dirty="0" smtClean="0"/>
            </a:br>
            <a:r>
              <a:rPr lang="en-US" sz="1600" b="1" dirty="0" smtClean="0"/>
              <a:t>// sql to create table</a:t>
            </a:r>
            <a:br>
              <a:rPr lang="en-US" sz="1600" b="1" dirty="0" smtClean="0"/>
            </a:br>
            <a:r>
              <a:rPr lang="en-US" sz="1600" dirty="0" smtClean="0"/>
              <a:t>$sql = "CREATE TABLE MyGuests (</a:t>
            </a:r>
            <a:br>
              <a:rPr lang="en-US" sz="1600" dirty="0" smtClean="0"/>
            </a:br>
            <a:r>
              <a:rPr lang="en-US" sz="1600" dirty="0" smtClean="0"/>
              <a:t>id INT(6) UNSIGNED AUTO_INCREMENT PRIMARY KEY, </a:t>
            </a:r>
            <a:br>
              <a:rPr lang="en-US" sz="1600" dirty="0" smtClean="0"/>
            </a:br>
            <a:r>
              <a:rPr lang="en-US" sz="1600" dirty="0" smtClean="0"/>
              <a:t>firstname VARCHAR(30) NOT NULL,</a:t>
            </a:r>
            <a:br>
              <a:rPr lang="en-US" sz="1600" dirty="0" smtClean="0"/>
            </a:br>
            <a:r>
              <a:rPr lang="en-US" sz="1600" dirty="0" smtClean="0"/>
              <a:t>lastname VARCHAR(30) NOT NULL,</a:t>
            </a:r>
            <a:br>
              <a:rPr lang="en-US" sz="1600" dirty="0" smtClean="0"/>
            </a:br>
            <a:r>
              <a:rPr lang="en-US" sz="1600" dirty="0" smtClean="0"/>
              <a:t>email VARCHAR(50),</a:t>
            </a:r>
            <a:br>
              <a:rPr lang="en-US" sz="1600" dirty="0" smtClean="0"/>
            </a:br>
            <a:r>
              <a:rPr lang="en-US" sz="1600" dirty="0" smtClean="0"/>
              <a:t>reg_date TIMESTAMP</a:t>
            </a:r>
            <a:br>
              <a:rPr lang="en-US" sz="1600" dirty="0" smtClean="0"/>
            </a:br>
            <a:r>
              <a:rPr lang="en-US" sz="1600" dirty="0" smtClean="0"/>
              <a:t>)";</a:t>
            </a:r>
            <a:br>
              <a:rPr lang="en-US" sz="1600" dirty="0" smtClean="0"/>
            </a:br>
            <a:r>
              <a:rPr lang="en-US" sz="1600" dirty="0" smtClean="0"/>
              <a:t>if (mysqli_query($conn, $sql)) {	echo "Table MyGuests created successfully";	}</a:t>
            </a:r>
          </a:p>
          <a:p>
            <a:pPr>
              <a:buNone/>
            </a:pPr>
            <a:r>
              <a:rPr lang="en-US" sz="1600" dirty="0" smtClean="0"/>
              <a:t>	else {	echo "Error creating table: " . </a:t>
            </a:r>
            <a:r>
              <a:rPr lang="en-US" sz="1600" dirty="0" err="1" smtClean="0"/>
              <a:t>mysqli_error</a:t>
            </a:r>
            <a:r>
              <a:rPr lang="en-US" sz="1600" dirty="0" smtClean="0"/>
              <a:t>($conn);	}</a:t>
            </a:r>
            <a:br>
              <a:rPr lang="en-US" sz="1600" dirty="0" smtClean="0"/>
            </a:br>
            <a:r>
              <a:rPr lang="en-US" sz="1600" dirty="0" smtClean="0"/>
              <a:t>mysqli_close($conn);</a:t>
            </a:r>
            <a:br>
              <a:rPr lang="en-US" sz="1600" dirty="0" smtClean="0"/>
            </a:br>
            <a:r>
              <a:rPr lang="en-US" sz="1600" dirty="0" smtClean="0"/>
              <a:t>?&gt; </a:t>
            </a:r>
            <a:endParaRPr lang="en-US" sz="16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PHP with MySQL - Interacting with</a:t>
            </a:r>
            <a:br>
              <a:rPr lang="en-US" b="1" dirty="0" smtClean="0"/>
            </a:br>
            <a:r>
              <a:rPr lang="en-US" b="1" dirty="0" smtClean="0"/>
              <a:t>the Database</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sz="1600" b="1" dirty="0" smtClean="0"/>
              <a:t>	Example (PDO)</a:t>
            </a:r>
          </a:p>
          <a:p>
            <a:pPr>
              <a:buNone/>
            </a:pPr>
            <a:r>
              <a:rPr lang="en-US" sz="1600" dirty="0" smtClean="0"/>
              <a:t>	&lt;?php</a:t>
            </a:r>
            <a:br>
              <a:rPr lang="en-US" sz="1600" dirty="0" smtClean="0"/>
            </a:br>
            <a:r>
              <a:rPr lang="en-US" sz="1600" dirty="0" smtClean="0"/>
              <a:t>$servername = "localhost";	$username = "username";	$password = "password“;</a:t>
            </a:r>
          </a:p>
          <a:p>
            <a:pPr>
              <a:buNone/>
            </a:pPr>
            <a:r>
              <a:rPr lang="en-US" sz="1600" dirty="0" smtClean="0"/>
              <a:t>	$dbname = "myDBPDO";</a:t>
            </a:r>
            <a:br>
              <a:rPr lang="en-US" sz="1600" dirty="0" smtClean="0"/>
            </a:br>
            <a:r>
              <a:rPr lang="en-US" sz="1600" b="1" i="1" dirty="0" smtClean="0">
                <a:solidFill>
                  <a:srgbClr val="7030A0"/>
                </a:solidFill>
              </a:rPr>
              <a:t>try {</a:t>
            </a:r>
            <a:r>
              <a:rPr lang="en-US" sz="1600" dirty="0" smtClean="0"/>
              <a:t/>
            </a:r>
            <a:br>
              <a:rPr lang="en-US" sz="1600" dirty="0" smtClean="0"/>
            </a:br>
            <a:r>
              <a:rPr lang="en-US" sz="1600" dirty="0" smtClean="0"/>
              <a:t>    $conn = new PDO("mysql:host=$servername;dbname=$dbname", $username, $password);</a:t>
            </a:r>
            <a:br>
              <a:rPr lang="en-US" sz="1600" dirty="0" smtClean="0"/>
            </a:br>
            <a:r>
              <a:rPr lang="en-US" sz="1600" b="1" dirty="0" smtClean="0"/>
              <a:t>    // set the PDO error mode to exception</a:t>
            </a:r>
            <a:br>
              <a:rPr lang="en-US" sz="1600" b="1" dirty="0" smtClean="0"/>
            </a:br>
            <a:r>
              <a:rPr lang="en-US" sz="1600" dirty="0" smtClean="0"/>
              <a:t>    $conn-&gt;setAttribute(PDO::ATTR_ERRMODE, PDO::ERRMODE_EXCEPTION);</a:t>
            </a:r>
            <a:br>
              <a:rPr lang="en-US" sz="1600" dirty="0" smtClean="0"/>
            </a:br>
            <a:r>
              <a:rPr lang="en-US" sz="1600" b="1" dirty="0" smtClean="0"/>
              <a:t>    // sql to create table</a:t>
            </a:r>
            <a:r>
              <a:rPr lang="en-US" sz="1600" dirty="0" smtClean="0"/>
              <a:t/>
            </a:r>
            <a:br>
              <a:rPr lang="en-US" sz="1600" dirty="0" smtClean="0"/>
            </a:br>
            <a:r>
              <a:rPr lang="en-US" sz="1600" dirty="0" smtClean="0"/>
              <a:t>    $sql = "CREATE TABLE MyGuests (</a:t>
            </a:r>
            <a:br>
              <a:rPr lang="en-US" sz="1600" dirty="0" smtClean="0"/>
            </a:br>
            <a:r>
              <a:rPr lang="en-US" sz="1600" dirty="0" smtClean="0"/>
              <a:t>    id INT(6) UNSIGNED AUTO_INCREMENT PRIMARY KEY, </a:t>
            </a:r>
            <a:br>
              <a:rPr lang="en-US" sz="1600" dirty="0" smtClean="0"/>
            </a:br>
            <a:r>
              <a:rPr lang="en-US" sz="1600" dirty="0" smtClean="0"/>
              <a:t>    firstname VARCHAR(30) NOT NULL,</a:t>
            </a:r>
            <a:br>
              <a:rPr lang="en-US" sz="1600" dirty="0" smtClean="0"/>
            </a:br>
            <a:r>
              <a:rPr lang="en-US" sz="1600" dirty="0" smtClean="0"/>
              <a:t>    lastname VARCHAR(30) NOT NULL,</a:t>
            </a:r>
            <a:br>
              <a:rPr lang="en-US" sz="1600" dirty="0" smtClean="0"/>
            </a:br>
            <a:r>
              <a:rPr lang="en-US" sz="1600" dirty="0" smtClean="0"/>
              <a:t>    email VARCHAR(50),</a:t>
            </a:r>
            <a:br>
              <a:rPr lang="en-US" sz="1600" dirty="0" smtClean="0"/>
            </a:br>
            <a:r>
              <a:rPr lang="en-US" sz="1600" dirty="0" smtClean="0"/>
              <a:t>    reg_date TIMESTAMP</a:t>
            </a:r>
            <a:br>
              <a:rPr lang="en-US" sz="1600" dirty="0" smtClean="0"/>
            </a:br>
            <a:r>
              <a:rPr lang="en-US" sz="1600" dirty="0" smtClean="0"/>
              <a:t>    )";</a:t>
            </a:r>
            <a:br>
              <a:rPr lang="en-US" sz="1600" dirty="0" smtClean="0"/>
            </a:br>
            <a:r>
              <a:rPr lang="en-US" sz="1600" b="1" dirty="0" smtClean="0"/>
              <a:t>    // use exec() because no results are returned</a:t>
            </a:r>
            <a:br>
              <a:rPr lang="en-US" sz="1600" b="1" dirty="0" smtClean="0"/>
            </a:br>
            <a:r>
              <a:rPr lang="en-US" sz="1600" dirty="0" smtClean="0"/>
              <a:t>    $conn-&gt;exec($sql);	echo "Table MyGuests created successfully";</a:t>
            </a:r>
            <a:br>
              <a:rPr lang="en-US" sz="1600" dirty="0" smtClean="0"/>
            </a:br>
            <a:r>
              <a:rPr lang="en-US" sz="1600" dirty="0" smtClean="0"/>
              <a:t>   </a:t>
            </a:r>
            <a:r>
              <a:rPr lang="en-US" sz="1600" dirty="0" smtClean="0">
                <a:solidFill>
                  <a:srgbClr val="7030A0"/>
                </a:solidFill>
              </a:rPr>
              <a:t> </a:t>
            </a:r>
            <a:r>
              <a:rPr lang="en-US" sz="1600" b="1" i="1" dirty="0" smtClean="0">
                <a:solidFill>
                  <a:srgbClr val="7030A0"/>
                </a:solidFill>
              </a:rPr>
              <a:t>}</a:t>
            </a:r>
            <a:r>
              <a:rPr lang="en-US" sz="1600" dirty="0" smtClean="0"/>
              <a:t/>
            </a:r>
            <a:br>
              <a:rPr lang="en-US" sz="1600" dirty="0" smtClean="0"/>
            </a:br>
            <a:r>
              <a:rPr lang="en-US" sz="1600" dirty="0" smtClean="0"/>
              <a:t>catch(</a:t>
            </a:r>
            <a:r>
              <a:rPr lang="en-US" sz="1600" dirty="0" err="1" smtClean="0"/>
              <a:t>PDOException</a:t>
            </a:r>
            <a:r>
              <a:rPr lang="en-US" sz="1600" dirty="0" smtClean="0"/>
              <a:t> $e)</a:t>
            </a:r>
            <a:br>
              <a:rPr lang="en-US" sz="1600" dirty="0" smtClean="0"/>
            </a:br>
            <a:r>
              <a:rPr lang="en-US" sz="1600" dirty="0" smtClean="0"/>
              <a:t>    {	echo $sql . "&lt;br&gt;" . $e-&gt;getMessage();	}</a:t>
            </a:r>
            <a:br>
              <a:rPr lang="en-US" sz="1600" dirty="0" smtClean="0"/>
            </a:br>
            <a:r>
              <a:rPr lang="en-US" sz="1600" dirty="0" smtClean="0"/>
              <a:t>$conn = null;</a:t>
            </a:r>
            <a:br>
              <a:rPr lang="en-US" sz="1600" dirty="0" smtClean="0"/>
            </a:br>
            <a:r>
              <a:rPr lang="en-US" sz="1600" dirty="0" smtClean="0"/>
              <a:t>?&gt; </a:t>
            </a:r>
            <a:endParaRPr lang="en-US" sz="16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PHP with MySQL - Interacting with</a:t>
            </a:r>
            <a:br>
              <a:rPr lang="en-US" b="1" dirty="0" smtClean="0"/>
            </a:br>
            <a:r>
              <a:rPr lang="en-US" b="1" dirty="0" smtClean="0"/>
              <a:t>the Database</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b="1" dirty="0" smtClean="0"/>
              <a:t>Insert Data Into MySQL Using MySQLi and PDO</a:t>
            </a:r>
          </a:p>
          <a:p>
            <a:pPr algn="just"/>
            <a:r>
              <a:rPr lang="en-US" dirty="0" smtClean="0"/>
              <a:t>After a database and a table have been created, we can start adding data in them.</a:t>
            </a:r>
          </a:p>
          <a:p>
            <a:pPr algn="just"/>
            <a:r>
              <a:rPr lang="en-US" dirty="0" smtClean="0"/>
              <a:t>Here are some syntax rules to follow:</a:t>
            </a:r>
          </a:p>
          <a:p>
            <a:pPr lvl="1" algn="just"/>
            <a:r>
              <a:rPr lang="en-US" dirty="0" smtClean="0"/>
              <a:t>The SQL query must be quoted in PHP</a:t>
            </a:r>
          </a:p>
          <a:p>
            <a:pPr lvl="1" algn="just"/>
            <a:r>
              <a:rPr lang="en-US" dirty="0" smtClean="0"/>
              <a:t>String values inside the SQL query must be quoted</a:t>
            </a:r>
          </a:p>
          <a:p>
            <a:pPr lvl="1" algn="just"/>
            <a:r>
              <a:rPr lang="en-US" dirty="0" smtClean="0"/>
              <a:t>Numeric values must not be quoted</a:t>
            </a:r>
          </a:p>
          <a:p>
            <a:pPr lvl="1" algn="just"/>
            <a:r>
              <a:rPr lang="en-US" dirty="0" smtClean="0"/>
              <a:t>The word NULL must not be quoted</a:t>
            </a:r>
          </a:p>
          <a:p>
            <a:pPr algn="just"/>
            <a:r>
              <a:rPr lang="en-US" dirty="0" smtClean="0"/>
              <a:t>The INSERT INTO statement is used to add new records to a MySQL table:</a:t>
            </a:r>
          </a:p>
          <a:p>
            <a:pPr lvl="2" algn="just">
              <a:buNone/>
            </a:pPr>
            <a:r>
              <a:rPr lang="en-US" dirty="0" smtClean="0"/>
              <a:t>	</a:t>
            </a:r>
            <a:r>
              <a:rPr lang="en-US" b="1" i="1" dirty="0" smtClean="0"/>
              <a:t>INSERT INTO </a:t>
            </a:r>
            <a:r>
              <a:rPr lang="en-US" b="1" i="1" dirty="0" err="1" smtClean="0"/>
              <a:t>table_name</a:t>
            </a:r>
            <a:r>
              <a:rPr lang="en-US" b="1" i="1" dirty="0" smtClean="0"/>
              <a:t> (column1, column2, column3,...)</a:t>
            </a:r>
            <a:br>
              <a:rPr lang="en-US" b="1" i="1" dirty="0" smtClean="0"/>
            </a:br>
            <a:r>
              <a:rPr lang="en-US" b="1" i="1" dirty="0" smtClean="0"/>
              <a:t>VALUES (value1, value2, value3,...) </a:t>
            </a:r>
          </a:p>
          <a:p>
            <a:pPr algn="just"/>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PHP with MySQL - Interacting with</a:t>
            </a:r>
            <a:br>
              <a:rPr lang="en-US" b="1" dirty="0" smtClean="0"/>
            </a:br>
            <a:r>
              <a:rPr lang="en-US" b="1" dirty="0" smtClean="0"/>
              <a:t>the Database</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The following examples add a new record to the "MyGuests" table:</a:t>
            </a:r>
          </a:p>
          <a:p>
            <a:pPr>
              <a:buNone/>
            </a:pPr>
            <a:r>
              <a:rPr lang="en-US" b="1" dirty="0" smtClean="0"/>
              <a:t>	Example (MySQLi Object-oriented)</a:t>
            </a:r>
          </a:p>
          <a:p>
            <a:pPr>
              <a:buNone/>
            </a:pPr>
            <a:r>
              <a:rPr lang="en-US" dirty="0" smtClean="0"/>
              <a:t>	&lt;?php</a:t>
            </a:r>
            <a:br>
              <a:rPr lang="en-US" dirty="0" smtClean="0"/>
            </a:br>
            <a:r>
              <a:rPr lang="en-US" dirty="0" smtClean="0"/>
              <a:t>$servername = "localhost";	$username = "username";</a:t>
            </a:r>
            <a:br>
              <a:rPr lang="en-US" dirty="0" smtClean="0"/>
            </a:br>
            <a:r>
              <a:rPr lang="en-US" dirty="0" smtClean="0"/>
              <a:t>$password = "password";	$dbname = "</a:t>
            </a:r>
            <a:r>
              <a:rPr lang="en-US" dirty="0" err="1" smtClean="0"/>
              <a:t>myDB</a:t>
            </a:r>
            <a:r>
              <a:rPr lang="en-US" dirty="0" smtClean="0"/>
              <a:t>“;</a:t>
            </a:r>
            <a:br>
              <a:rPr lang="en-US" dirty="0" smtClean="0"/>
            </a:br>
            <a:r>
              <a:rPr lang="en-US" b="1" dirty="0" smtClean="0"/>
              <a:t>// Create connection</a:t>
            </a:r>
            <a:r>
              <a:rPr lang="en-US" dirty="0" smtClean="0"/>
              <a:t/>
            </a:r>
            <a:br>
              <a:rPr lang="en-US" dirty="0" smtClean="0"/>
            </a:br>
            <a:r>
              <a:rPr lang="en-US" dirty="0" smtClean="0"/>
              <a:t>$conn = new mysqli($servername, $username, $password, $dbname);</a:t>
            </a:r>
            <a:br>
              <a:rPr lang="en-US" dirty="0" smtClean="0"/>
            </a:br>
            <a:r>
              <a:rPr lang="en-US" b="1" dirty="0" smtClean="0"/>
              <a:t>// Check connection</a:t>
            </a:r>
            <a:r>
              <a:rPr lang="en-US" dirty="0" smtClean="0"/>
              <a:t/>
            </a:r>
            <a:br>
              <a:rPr lang="en-US" dirty="0" smtClean="0"/>
            </a:br>
            <a:r>
              <a:rPr lang="en-US" dirty="0" smtClean="0"/>
              <a:t>if ($conn-&gt;</a:t>
            </a:r>
            <a:r>
              <a:rPr lang="en-US" dirty="0" err="1" smtClean="0"/>
              <a:t>connect_error</a:t>
            </a:r>
            <a:r>
              <a:rPr lang="en-US" dirty="0" smtClean="0"/>
              <a:t>) {</a:t>
            </a:r>
            <a:br>
              <a:rPr lang="en-US" dirty="0" smtClean="0"/>
            </a:br>
            <a:r>
              <a:rPr lang="en-US" dirty="0" smtClean="0"/>
              <a:t>    die("Connection failed: " . $conn-&gt;</a:t>
            </a:r>
            <a:r>
              <a:rPr lang="en-US" dirty="0" err="1" smtClean="0"/>
              <a:t>connect_error</a:t>
            </a:r>
            <a:r>
              <a:rPr lang="en-US" dirty="0" smtClean="0"/>
              <a:t>);</a:t>
            </a:r>
            <a:br>
              <a:rPr lang="en-US" dirty="0" smtClean="0"/>
            </a:br>
            <a:r>
              <a:rPr lang="en-US" dirty="0" smtClean="0"/>
              <a:t>} </a:t>
            </a:r>
            <a:br>
              <a:rPr lang="en-US" dirty="0" smtClean="0"/>
            </a:br>
            <a:r>
              <a:rPr lang="en-US" b="1" dirty="0" smtClean="0"/>
              <a:t>// add items in to table</a:t>
            </a:r>
            <a:r>
              <a:rPr lang="en-US" dirty="0" smtClean="0"/>
              <a:t/>
            </a:r>
            <a:br>
              <a:rPr lang="en-US" dirty="0" smtClean="0"/>
            </a:br>
            <a:r>
              <a:rPr lang="en-US" dirty="0" smtClean="0"/>
              <a:t>$sql = "INSERT INTO MyGuests (firstname, lastname, email)</a:t>
            </a:r>
            <a:br>
              <a:rPr lang="en-US" dirty="0" smtClean="0"/>
            </a:br>
            <a:r>
              <a:rPr lang="en-US" dirty="0" smtClean="0"/>
              <a:t>VALUES ('John', 'Doe', 'john@example.com')";</a:t>
            </a:r>
            <a:br>
              <a:rPr lang="en-US" dirty="0" smtClean="0"/>
            </a:br>
            <a:r>
              <a:rPr lang="en-US" dirty="0" smtClean="0"/>
              <a:t>if ($conn-&gt;query($sql) === TRUE) {</a:t>
            </a:r>
            <a:br>
              <a:rPr lang="en-US" dirty="0" smtClean="0"/>
            </a:br>
            <a:r>
              <a:rPr lang="en-US" dirty="0" smtClean="0"/>
              <a:t>    echo "New record created successfully";</a:t>
            </a:r>
            <a:br>
              <a:rPr lang="en-US" dirty="0" smtClean="0"/>
            </a:br>
            <a:r>
              <a:rPr lang="en-US" dirty="0" smtClean="0"/>
              <a:t>} else {	echo "Error: " . $sql . "&lt;br&gt;" . $conn-&gt;error;	}</a:t>
            </a:r>
            <a:br>
              <a:rPr lang="en-US" dirty="0" smtClean="0"/>
            </a:br>
            <a:r>
              <a:rPr lang="en-US" dirty="0" smtClean="0"/>
              <a:t>$conn-&gt;close();</a:t>
            </a:r>
            <a:br>
              <a:rPr lang="en-US" dirty="0" smtClean="0"/>
            </a:br>
            <a:r>
              <a:rPr lang="en-US" dirty="0" smtClean="0"/>
              <a:t>?&gt;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PHP and Web Forms</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dirty="0" smtClean="0"/>
              <a:t>For example, suppose the form contains a text-field value named email that looks like this:</a:t>
            </a:r>
          </a:p>
          <a:p>
            <a:pPr lvl="1" algn="just"/>
            <a:r>
              <a:rPr lang="en-US" dirty="0" smtClean="0"/>
              <a:t>&lt;input type="text" id="email" name="email" size="20" maxlength="40" /&gt;</a:t>
            </a:r>
          </a:p>
          <a:p>
            <a:pPr algn="just"/>
            <a:r>
              <a:rPr lang="en-US" dirty="0" smtClean="0"/>
              <a:t>Once this form is submitted, you can reference that text-field value like so:</a:t>
            </a:r>
          </a:p>
          <a:p>
            <a:pPr lvl="1" algn="just"/>
            <a:r>
              <a:rPr lang="en-US" b="1" dirty="0" smtClean="0"/>
              <a:t>$_POST['email‘]</a:t>
            </a:r>
          </a:p>
          <a:p>
            <a:pPr algn="just"/>
            <a:r>
              <a:rPr lang="en-US" dirty="0" smtClean="0"/>
              <a:t>for sake of convenience </a:t>
            </a:r>
            <a:endParaRPr lang="en-US" dirty="0" smtClean="0">
              <a:sym typeface="Wingdings" pitchFamily="2" charset="2"/>
            </a:endParaRPr>
          </a:p>
          <a:p>
            <a:pPr lvl="1" algn="just"/>
            <a:r>
              <a:rPr lang="en-US" b="1" dirty="0" smtClean="0"/>
              <a:t>$email = $_POST['email'];</a:t>
            </a:r>
          </a:p>
          <a:p>
            <a:pPr algn="just"/>
            <a:r>
              <a:rPr lang="en-US" dirty="0" smtClean="0"/>
              <a:t>But following the best practice of never presuming user input will be safe, you should filter it through one of the several functions capable of sanitizing data, such as </a:t>
            </a:r>
            <a:r>
              <a:rPr lang="en-US" b="1" dirty="0" smtClean="0"/>
              <a:t>htmlentities()</a:t>
            </a:r>
            <a:r>
              <a:rPr lang="en-US" dirty="0" smtClean="0"/>
              <a:t>, like so:</a:t>
            </a:r>
          </a:p>
          <a:p>
            <a:pPr lvl="1"/>
            <a:r>
              <a:rPr lang="en-US" b="1" dirty="0" smtClean="0"/>
              <a:t>$email = htmlentities($_POST['email']);</a:t>
            </a:r>
          </a:p>
          <a:p>
            <a:pPr algn="just"/>
            <a:r>
              <a:rPr lang="en-US" i="1" dirty="0" smtClean="0"/>
              <a:t>The </a:t>
            </a:r>
            <a:r>
              <a:rPr lang="en-US" b="1" dirty="0" smtClean="0"/>
              <a:t>htmlentities()</a:t>
            </a:r>
            <a:r>
              <a:rPr lang="en-US" i="1" dirty="0" smtClean="0"/>
              <a:t> function converts certain characters that have special meaning in an HTML context to strings that a browser can render as provided rather than execute them as HTML.</a:t>
            </a:r>
          </a:p>
          <a:p>
            <a:r>
              <a:rPr lang="en-US" dirty="0" smtClean="0"/>
              <a:t>Some of the characters in particular are considered special by this function are “&amp; will be translated to &amp;amp;”, “&gt; will be translated to &amp;</a:t>
            </a:r>
            <a:r>
              <a:rPr lang="en-US" dirty="0" err="1" smtClean="0"/>
              <a:t>gt</a:t>
            </a:r>
            <a:r>
              <a:rPr lang="en-US" dirty="0" smtClean="0"/>
              <a:t>;”</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PHP with MySQL - Interacting with</a:t>
            </a:r>
            <a:br>
              <a:rPr lang="en-US" b="1" dirty="0" smtClean="0"/>
            </a:br>
            <a:r>
              <a:rPr lang="en-US" b="1" dirty="0" smtClean="0"/>
              <a:t>the Database</a:t>
            </a:r>
            <a:endParaRPr lang="en-US" dirty="0"/>
          </a:p>
        </p:txBody>
      </p:sp>
      <p:sp>
        <p:nvSpPr>
          <p:cNvPr id="3" name="Content Placeholder 2"/>
          <p:cNvSpPr>
            <a:spLocks noGrp="1"/>
          </p:cNvSpPr>
          <p:nvPr>
            <p:ph idx="1"/>
          </p:nvPr>
        </p:nvSpPr>
        <p:spPr>
          <a:xfrm>
            <a:off x="457200" y="1600200"/>
            <a:ext cx="8229600" cy="4572000"/>
          </a:xfrm>
        </p:spPr>
        <p:txBody>
          <a:bodyPr>
            <a:normAutofit fontScale="62500" lnSpcReduction="20000"/>
          </a:bodyPr>
          <a:lstStyle/>
          <a:p>
            <a:pPr>
              <a:buNone/>
            </a:pPr>
            <a:r>
              <a:rPr lang="en-US" b="1" dirty="0" smtClean="0"/>
              <a:t>	Example (MySQLi Procedural)</a:t>
            </a:r>
          </a:p>
          <a:p>
            <a:pPr>
              <a:buNone/>
            </a:pPr>
            <a:r>
              <a:rPr lang="en-US" dirty="0" smtClean="0"/>
              <a:t>	&lt;?php</a:t>
            </a:r>
            <a:br>
              <a:rPr lang="en-US" dirty="0" smtClean="0"/>
            </a:br>
            <a:r>
              <a:rPr lang="en-US" dirty="0" smtClean="0"/>
              <a:t>$servername = "localhost";	$username = "username";</a:t>
            </a:r>
            <a:br>
              <a:rPr lang="en-US" dirty="0" smtClean="0"/>
            </a:br>
            <a:r>
              <a:rPr lang="en-US" dirty="0" smtClean="0"/>
              <a:t>$password = "password";	$dbname = "</a:t>
            </a:r>
            <a:r>
              <a:rPr lang="en-US" dirty="0" err="1" smtClean="0"/>
              <a:t>myDB</a:t>
            </a:r>
            <a:r>
              <a:rPr lang="en-US" dirty="0" smtClean="0"/>
              <a:t>";</a:t>
            </a:r>
            <a:br>
              <a:rPr lang="en-US" dirty="0" smtClean="0"/>
            </a:br>
            <a:r>
              <a:rPr lang="en-US" b="1" dirty="0" smtClean="0"/>
              <a:t>// Create connection</a:t>
            </a:r>
            <a:br>
              <a:rPr lang="en-US" b="1" dirty="0" smtClean="0"/>
            </a:br>
            <a:r>
              <a:rPr lang="en-US" dirty="0" smtClean="0"/>
              <a:t>$conn = mysqli_connect($servername, $username, $password, $dbname);</a:t>
            </a:r>
            <a:br>
              <a:rPr lang="en-US" dirty="0" smtClean="0"/>
            </a:br>
            <a:r>
              <a:rPr lang="en-US" b="1" dirty="0" smtClean="0"/>
              <a:t>// Check connection</a:t>
            </a:r>
            <a:r>
              <a:rPr lang="en-US" dirty="0" smtClean="0"/>
              <a:t/>
            </a:r>
            <a:br>
              <a:rPr lang="en-US" dirty="0" smtClean="0"/>
            </a:br>
            <a:r>
              <a:rPr lang="en-US" dirty="0" smtClean="0"/>
              <a:t>if (!$conn) {</a:t>
            </a:r>
            <a:br>
              <a:rPr lang="en-US" dirty="0" smtClean="0"/>
            </a:br>
            <a:r>
              <a:rPr lang="en-US" dirty="0" smtClean="0"/>
              <a:t>    die("Connection failed: " . mysqli_connect_error());</a:t>
            </a:r>
            <a:br>
              <a:rPr lang="en-US" dirty="0" smtClean="0"/>
            </a:br>
            <a:r>
              <a:rPr lang="en-US" dirty="0" smtClean="0"/>
              <a:t>}</a:t>
            </a:r>
            <a:br>
              <a:rPr lang="en-US" dirty="0" smtClean="0"/>
            </a:br>
            <a:r>
              <a:rPr lang="en-US" b="1" dirty="0" smtClean="0"/>
              <a:t>// add item in to table</a:t>
            </a:r>
            <a:r>
              <a:rPr lang="en-US" dirty="0" smtClean="0"/>
              <a:t/>
            </a:r>
            <a:br>
              <a:rPr lang="en-US" dirty="0" smtClean="0"/>
            </a:br>
            <a:r>
              <a:rPr lang="en-US" dirty="0" smtClean="0"/>
              <a:t>$sql = "INSERT INTO MyGuests (firstname, lastname, email)</a:t>
            </a:r>
            <a:br>
              <a:rPr lang="en-US" dirty="0" smtClean="0"/>
            </a:br>
            <a:r>
              <a:rPr lang="en-US" dirty="0" smtClean="0"/>
              <a:t>VALUES ('John', 'Doe', 'john@example.com')";</a:t>
            </a:r>
            <a:br>
              <a:rPr lang="en-US" dirty="0" smtClean="0"/>
            </a:br>
            <a:r>
              <a:rPr lang="en-US" dirty="0" smtClean="0"/>
              <a:t>if (mysqli_query($conn, $sql)) {</a:t>
            </a:r>
            <a:br>
              <a:rPr lang="en-US" dirty="0" smtClean="0"/>
            </a:br>
            <a:r>
              <a:rPr lang="en-US" dirty="0" smtClean="0"/>
              <a:t>    echo "New record created successfully";</a:t>
            </a:r>
            <a:br>
              <a:rPr lang="en-US" dirty="0" smtClean="0"/>
            </a:br>
            <a:r>
              <a:rPr lang="en-US" dirty="0" smtClean="0"/>
              <a:t>} else {	echo "Error: " . $sql . "&lt;br&gt;" . </a:t>
            </a:r>
            <a:r>
              <a:rPr lang="en-US" dirty="0" err="1" smtClean="0"/>
              <a:t>mysqli_error</a:t>
            </a:r>
            <a:r>
              <a:rPr lang="en-US" dirty="0" smtClean="0"/>
              <a:t>($conn);	}</a:t>
            </a:r>
            <a:br>
              <a:rPr lang="en-US" dirty="0" smtClean="0"/>
            </a:br>
            <a:r>
              <a:rPr lang="en-US" dirty="0" smtClean="0"/>
              <a:t>mysqli_close($conn);</a:t>
            </a:r>
            <a:br>
              <a:rPr lang="en-US" dirty="0" smtClean="0"/>
            </a:br>
            <a:r>
              <a:rPr lang="en-US" dirty="0" smtClean="0"/>
              <a:t>?&gt; </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PHP with MySQL - Interacting with</a:t>
            </a:r>
            <a:br>
              <a:rPr lang="en-US" b="1" dirty="0" smtClean="0"/>
            </a:br>
            <a:r>
              <a:rPr lang="en-US" b="1" dirty="0" smtClean="0"/>
              <a:t>the Database</a:t>
            </a:r>
            <a:endParaRPr lang="en-US" dirty="0"/>
          </a:p>
        </p:txBody>
      </p:sp>
      <p:sp>
        <p:nvSpPr>
          <p:cNvPr id="3" name="Content Placeholder 2"/>
          <p:cNvSpPr>
            <a:spLocks noGrp="1"/>
          </p:cNvSpPr>
          <p:nvPr>
            <p:ph idx="1"/>
          </p:nvPr>
        </p:nvSpPr>
        <p:spPr>
          <a:xfrm>
            <a:off x="457200" y="1600200"/>
            <a:ext cx="8229600" cy="4724400"/>
          </a:xfrm>
        </p:spPr>
        <p:txBody>
          <a:bodyPr>
            <a:normAutofit fontScale="92500"/>
          </a:bodyPr>
          <a:lstStyle/>
          <a:p>
            <a:pPr>
              <a:buNone/>
            </a:pPr>
            <a:r>
              <a:rPr lang="en-US" sz="1600" b="1" dirty="0" smtClean="0"/>
              <a:t>	Example (PDO)</a:t>
            </a:r>
          </a:p>
          <a:p>
            <a:pPr>
              <a:buNone/>
            </a:pPr>
            <a:r>
              <a:rPr lang="en-US" sz="1600" dirty="0" smtClean="0"/>
              <a:t>	&lt;?php</a:t>
            </a:r>
            <a:br>
              <a:rPr lang="en-US" sz="1600" dirty="0" smtClean="0"/>
            </a:br>
            <a:r>
              <a:rPr lang="en-US" sz="1600" dirty="0" smtClean="0"/>
              <a:t>$servername = "localhost";	$username = "username";</a:t>
            </a:r>
            <a:br>
              <a:rPr lang="en-US" sz="1600" dirty="0" smtClean="0"/>
            </a:br>
            <a:r>
              <a:rPr lang="en-US" sz="1600" dirty="0" smtClean="0"/>
              <a:t>$password = "password";	$dbname = "myDBPDO";</a:t>
            </a:r>
            <a:br>
              <a:rPr lang="en-US" sz="1600" dirty="0" smtClean="0"/>
            </a:br>
            <a:r>
              <a:rPr lang="en-US" sz="1600" dirty="0" smtClean="0"/>
              <a:t>try {</a:t>
            </a:r>
            <a:br>
              <a:rPr lang="en-US" sz="1600" dirty="0" smtClean="0"/>
            </a:br>
            <a:r>
              <a:rPr lang="en-US" sz="1600" dirty="0" smtClean="0"/>
              <a:t>    $conn = new PDO("mysql:host=$servername;dbname=$dbname", $username, $password);</a:t>
            </a:r>
            <a:br>
              <a:rPr lang="en-US" sz="1600" dirty="0" smtClean="0"/>
            </a:br>
            <a:r>
              <a:rPr lang="en-US" sz="1600" b="1" dirty="0" smtClean="0"/>
              <a:t>    // set the PDO error mode to exception</a:t>
            </a:r>
            <a:br>
              <a:rPr lang="en-US" sz="1600" b="1" dirty="0" smtClean="0"/>
            </a:br>
            <a:r>
              <a:rPr lang="en-US" sz="1600" dirty="0" smtClean="0"/>
              <a:t>    $conn-&gt;setAttribute(PDO::ATTR_ERRMODE, PDO::ERRMODE_EXCEPTION);</a:t>
            </a:r>
            <a:br>
              <a:rPr lang="en-US" sz="1600" dirty="0" smtClean="0"/>
            </a:br>
            <a:r>
              <a:rPr lang="en-US" sz="1600" dirty="0" smtClean="0"/>
              <a:t>    $sql = "INSERT INTO MyGuests (firstname, lastname, email)</a:t>
            </a:r>
            <a:br>
              <a:rPr lang="en-US" sz="1600" dirty="0" smtClean="0"/>
            </a:br>
            <a:r>
              <a:rPr lang="en-US" sz="1600" dirty="0" smtClean="0"/>
              <a:t>    VALUES ('John', 'Doe', 'john@example.com')";</a:t>
            </a:r>
            <a:br>
              <a:rPr lang="en-US" sz="1600" dirty="0" smtClean="0"/>
            </a:br>
            <a:r>
              <a:rPr lang="en-US" sz="1600" b="1" dirty="0" smtClean="0"/>
              <a:t>    // use exec() because no results are returned</a:t>
            </a:r>
            <a:r>
              <a:rPr lang="en-US" sz="1600" dirty="0" smtClean="0"/>
              <a:t/>
            </a:r>
            <a:br>
              <a:rPr lang="en-US" sz="1600" dirty="0" smtClean="0"/>
            </a:br>
            <a:r>
              <a:rPr lang="en-US" sz="1600" dirty="0" smtClean="0"/>
              <a:t>    $conn-&gt;exec($sql);</a:t>
            </a:r>
            <a:br>
              <a:rPr lang="en-US" sz="1600" dirty="0" smtClean="0"/>
            </a:br>
            <a:r>
              <a:rPr lang="en-US" sz="1600" dirty="0" smtClean="0"/>
              <a:t>    echo "New record created successfully";</a:t>
            </a:r>
            <a:br>
              <a:rPr lang="en-US" sz="1600" dirty="0" smtClean="0"/>
            </a:br>
            <a:r>
              <a:rPr lang="en-US" sz="1600" dirty="0" smtClean="0"/>
              <a:t>    }</a:t>
            </a:r>
            <a:br>
              <a:rPr lang="en-US" sz="1600" dirty="0" smtClean="0"/>
            </a:br>
            <a:r>
              <a:rPr lang="en-US" sz="1600" dirty="0" smtClean="0"/>
              <a:t>catch(</a:t>
            </a:r>
            <a:r>
              <a:rPr lang="en-US" sz="1600" dirty="0" err="1" smtClean="0"/>
              <a:t>PDOException</a:t>
            </a:r>
            <a:r>
              <a:rPr lang="en-US" sz="1600" dirty="0" smtClean="0"/>
              <a:t> $e)</a:t>
            </a:r>
            <a:br>
              <a:rPr lang="en-US" sz="1600" dirty="0" smtClean="0"/>
            </a:br>
            <a:r>
              <a:rPr lang="en-US" sz="1600" dirty="0" smtClean="0"/>
              <a:t>    {</a:t>
            </a:r>
            <a:br>
              <a:rPr lang="en-US" sz="1600" dirty="0" smtClean="0"/>
            </a:br>
            <a:r>
              <a:rPr lang="en-US" sz="1600" dirty="0" smtClean="0"/>
              <a:t>    echo $sql . "&lt;br&gt;" . $e-&gt;getMessage();</a:t>
            </a:r>
            <a:br>
              <a:rPr lang="en-US" sz="1600" dirty="0" smtClean="0"/>
            </a:br>
            <a:r>
              <a:rPr lang="en-US" sz="1600" dirty="0" smtClean="0"/>
              <a:t>    }</a:t>
            </a:r>
            <a:br>
              <a:rPr lang="en-US" sz="1600" dirty="0" smtClean="0"/>
            </a:br>
            <a:r>
              <a:rPr lang="en-US" sz="1600" dirty="0" smtClean="0"/>
              <a:t>$conn = null;</a:t>
            </a:r>
            <a:br>
              <a:rPr lang="en-US" sz="1600" dirty="0" smtClean="0"/>
            </a:br>
            <a:r>
              <a:rPr lang="en-US" sz="1600" dirty="0" smtClean="0"/>
              <a:t>?&gt; </a:t>
            </a:r>
            <a:endParaRPr lang="en-US" sz="16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PHP with MySQL - Interacting with</a:t>
            </a:r>
            <a:br>
              <a:rPr lang="en-US" b="1" dirty="0" smtClean="0"/>
            </a:br>
            <a:r>
              <a:rPr lang="en-US" b="1" dirty="0" smtClean="0"/>
              <a:t>the Database</a:t>
            </a:r>
            <a:endParaRPr lang="en-US" dirty="0"/>
          </a:p>
        </p:txBody>
      </p:sp>
      <p:sp>
        <p:nvSpPr>
          <p:cNvPr id="3" name="Content Placeholder 2"/>
          <p:cNvSpPr>
            <a:spLocks noGrp="1"/>
          </p:cNvSpPr>
          <p:nvPr>
            <p:ph idx="1"/>
          </p:nvPr>
        </p:nvSpPr>
        <p:spPr/>
        <p:txBody>
          <a:bodyPr>
            <a:normAutofit fontScale="85000" lnSpcReduction="20000"/>
          </a:bodyPr>
          <a:lstStyle/>
          <a:p>
            <a:pPr algn="just">
              <a:buNone/>
            </a:pPr>
            <a:r>
              <a:rPr lang="en-US" b="1" dirty="0" smtClean="0"/>
              <a:t>Select Data From a MySQL Database</a:t>
            </a:r>
          </a:p>
          <a:p>
            <a:pPr algn="just"/>
            <a:r>
              <a:rPr lang="en-US" dirty="0" smtClean="0"/>
              <a:t>The SELECT statement is used to select data from one or more tables:</a:t>
            </a:r>
          </a:p>
          <a:p>
            <a:pPr lvl="2" algn="just">
              <a:buNone/>
            </a:pPr>
            <a:r>
              <a:rPr lang="en-US" b="1" i="1" dirty="0" smtClean="0"/>
              <a:t>SELECT </a:t>
            </a:r>
            <a:r>
              <a:rPr lang="en-US" b="1" i="1" dirty="0" err="1" smtClean="0"/>
              <a:t>column_name</a:t>
            </a:r>
            <a:r>
              <a:rPr lang="en-US" b="1" i="1" dirty="0" smtClean="0"/>
              <a:t>(s) FROM </a:t>
            </a:r>
            <a:r>
              <a:rPr lang="en-US" b="1" i="1" dirty="0" err="1" smtClean="0"/>
              <a:t>table_name</a:t>
            </a:r>
            <a:r>
              <a:rPr lang="en-US" b="1" i="1" dirty="0" smtClean="0"/>
              <a:t> </a:t>
            </a:r>
          </a:p>
          <a:p>
            <a:pPr algn="just"/>
            <a:r>
              <a:rPr lang="en-US" dirty="0" smtClean="0"/>
              <a:t>or we can use the * character to select ALL columns from a table:</a:t>
            </a:r>
          </a:p>
          <a:p>
            <a:pPr lvl="2" algn="just">
              <a:buNone/>
            </a:pPr>
            <a:r>
              <a:rPr lang="en-US" b="1" i="1" dirty="0" smtClean="0"/>
              <a:t>SELECT * FROM </a:t>
            </a:r>
            <a:r>
              <a:rPr lang="en-US" b="1" i="1" dirty="0" err="1" smtClean="0"/>
              <a:t>table_name</a:t>
            </a:r>
            <a:r>
              <a:rPr lang="en-US" b="1" i="1" dirty="0" smtClean="0"/>
              <a:t> </a:t>
            </a:r>
          </a:p>
          <a:p>
            <a:pPr algn="just">
              <a:buNone/>
            </a:pPr>
            <a:r>
              <a:rPr lang="en-US" b="1" dirty="0" smtClean="0"/>
              <a:t>Delete Data From a MySQL Table</a:t>
            </a:r>
          </a:p>
          <a:p>
            <a:pPr algn="just"/>
            <a:r>
              <a:rPr lang="en-US" dirty="0" smtClean="0"/>
              <a:t>The DELETE statement is used to delete records from a table:</a:t>
            </a:r>
          </a:p>
          <a:p>
            <a:pPr lvl="2">
              <a:buNone/>
            </a:pPr>
            <a:r>
              <a:rPr lang="en-US" b="1" i="1" dirty="0" smtClean="0"/>
              <a:t>DELETE FROM </a:t>
            </a:r>
            <a:r>
              <a:rPr lang="en-US" b="1" i="1" dirty="0" err="1" smtClean="0"/>
              <a:t>table_name</a:t>
            </a:r>
            <a:r>
              <a:rPr lang="en-US" b="1" i="1" dirty="0" smtClean="0"/>
              <a:t/>
            </a:r>
            <a:br>
              <a:rPr lang="en-US" b="1" i="1" dirty="0" smtClean="0"/>
            </a:br>
            <a:r>
              <a:rPr lang="en-US" b="1" i="1" dirty="0" smtClean="0"/>
              <a:t>WHERE </a:t>
            </a:r>
            <a:r>
              <a:rPr lang="en-US" b="1" i="1" dirty="0" err="1" smtClean="0"/>
              <a:t>some_column</a:t>
            </a:r>
            <a:r>
              <a:rPr lang="en-US" b="1" i="1" dirty="0" smtClean="0"/>
              <a:t> = </a:t>
            </a:r>
            <a:r>
              <a:rPr lang="en-US" b="1" i="1" dirty="0" err="1" smtClean="0"/>
              <a:t>some_value</a:t>
            </a:r>
            <a:r>
              <a:rPr lang="en-US" b="1" i="1" dirty="0" smtClean="0"/>
              <a:t> </a:t>
            </a:r>
          </a:p>
          <a:p>
            <a:pPr algn="just"/>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PHP with MySQL - Interacting with</a:t>
            </a:r>
            <a:br>
              <a:rPr lang="en-US" b="1" dirty="0" smtClean="0"/>
            </a:br>
            <a:r>
              <a:rPr lang="en-US" b="1" dirty="0" smtClean="0"/>
              <a:t>the Database</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b="1" dirty="0" smtClean="0"/>
              <a:t>Update Data In a MySQL Table </a:t>
            </a:r>
          </a:p>
          <a:p>
            <a:pPr algn="just"/>
            <a:r>
              <a:rPr lang="en-US" dirty="0" smtClean="0"/>
              <a:t>The UPDATE statement is used to update existing records in a table:</a:t>
            </a:r>
          </a:p>
          <a:p>
            <a:pPr lvl="2">
              <a:buNone/>
            </a:pPr>
            <a:r>
              <a:rPr lang="en-US" b="1" dirty="0" smtClean="0"/>
              <a:t>	</a:t>
            </a:r>
            <a:r>
              <a:rPr lang="en-US" b="1" i="1" dirty="0" smtClean="0"/>
              <a:t>UPDATE </a:t>
            </a:r>
            <a:r>
              <a:rPr lang="en-US" b="1" i="1" dirty="0" err="1" smtClean="0"/>
              <a:t>table_name</a:t>
            </a:r>
            <a:r>
              <a:rPr lang="en-US" b="1" i="1" dirty="0" smtClean="0"/>
              <a:t/>
            </a:r>
            <a:br>
              <a:rPr lang="en-US" b="1" i="1" dirty="0" smtClean="0"/>
            </a:br>
            <a:r>
              <a:rPr lang="en-US" b="1" i="1" dirty="0" smtClean="0"/>
              <a:t>SET column1=value, column2=value2,...</a:t>
            </a:r>
            <a:br>
              <a:rPr lang="en-US" b="1" i="1" dirty="0" smtClean="0"/>
            </a:br>
            <a:r>
              <a:rPr lang="en-US" b="1" i="1" dirty="0" smtClean="0"/>
              <a:t>WHERE </a:t>
            </a:r>
            <a:r>
              <a:rPr lang="en-US" b="1" i="1" dirty="0" err="1" smtClean="0"/>
              <a:t>some_column</a:t>
            </a:r>
            <a:r>
              <a:rPr lang="en-US" b="1" i="1" dirty="0" smtClean="0"/>
              <a:t>=</a:t>
            </a:r>
            <a:r>
              <a:rPr lang="en-US" b="1" i="1" dirty="0" err="1" smtClean="0"/>
              <a:t>some_value</a:t>
            </a:r>
            <a:r>
              <a:rPr lang="en-US" i="1" dirty="0" smtClean="0"/>
              <a:t> </a:t>
            </a:r>
            <a:r>
              <a:rPr lang="en-US" dirty="0" smtClean="0"/>
              <a:t> </a:t>
            </a:r>
          </a:p>
          <a:p>
            <a:pPr algn="just"/>
            <a:r>
              <a:rPr lang="en-US" b="1" dirty="0" smtClean="0"/>
              <a:t>Limit Data Selections From a MySQL Database</a:t>
            </a:r>
          </a:p>
          <a:p>
            <a:pPr algn="just"/>
            <a:r>
              <a:rPr lang="en-US" dirty="0" smtClean="0"/>
              <a:t>MySQL provides a LIMIT clause that is used to specify the number of records to return.</a:t>
            </a:r>
          </a:p>
          <a:p>
            <a:pPr algn="just"/>
            <a:r>
              <a:rPr lang="en-US" dirty="0" smtClean="0"/>
              <a:t>Example:</a:t>
            </a:r>
          </a:p>
          <a:p>
            <a:pPr lvl="1" algn="just"/>
            <a:r>
              <a:rPr lang="en-US" dirty="0" smtClean="0"/>
              <a:t>$sql = "SELECT * FROM Orders LIMIT 30"; </a:t>
            </a:r>
          </a:p>
          <a:p>
            <a:pPr lvl="1" algn="just"/>
            <a:r>
              <a:rPr lang="en-US" dirty="0" smtClean="0"/>
              <a:t>When the SQL query above is run, it will return the first 30 records.</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Prepared Statement</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dirty="0" smtClean="0"/>
              <a:t>Prepared statements are very useful against </a:t>
            </a:r>
            <a:r>
              <a:rPr lang="en-US" dirty="0" smtClean="0">
                <a:solidFill>
                  <a:srgbClr val="7030A0"/>
                </a:solidFill>
              </a:rPr>
              <a:t>SQL injections</a:t>
            </a:r>
            <a:r>
              <a:rPr lang="en-US" dirty="0" smtClean="0"/>
              <a:t>.</a:t>
            </a:r>
          </a:p>
          <a:p>
            <a:pPr lvl="1" algn="just">
              <a:buClr>
                <a:srgbClr val="7030A0"/>
              </a:buClr>
              <a:buFont typeface="Wingdings" pitchFamily="2" charset="2"/>
              <a:buChar char="Ø"/>
            </a:pPr>
            <a:r>
              <a:rPr lang="en-US" dirty="0" smtClean="0"/>
              <a:t>SQL injection is a code injection technique that might destroy your database.</a:t>
            </a:r>
          </a:p>
          <a:p>
            <a:pPr lvl="1" algn="just">
              <a:buClr>
                <a:srgbClr val="7030A0"/>
              </a:buClr>
              <a:buFont typeface="Wingdings" pitchFamily="2" charset="2"/>
              <a:buChar char="Ø"/>
            </a:pPr>
            <a:r>
              <a:rPr lang="en-US" dirty="0" smtClean="0"/>
              <a:t>SQL injection is one of the most common web hacking techniques.</a:t>
            </a:r>
          </a:p>
          <a:p>
            <a:pPr lvl="1" algn="just">
              <a:buClr>
                <a:srgbClr val="7030A0"/>
              </a:buClr>
              <a:buFont typeface="Wingdings" pitchFamily="2" charset="2"/>
              <a:buChar char="Ø"/>
            </a:pPr>
            <a:r>
              <a:rPr lang="en-US" dirty="0" smtClean="0"/>
              <a:t>SQL injection is the placement of malicious code in SQL statements, via web page input.</a:t>
            </a:r>
          </a:p>
          <a:p>
            <a:pPr algn="just"/>
            <a:r>
              <a:rPr lang="en-US" dirty="0" smtClean="0"/>
              <a:t>A prepared statement is a feature used to execute the same (or similar) SQL statements repeatedly with high efficiency.</a:t>
            </a:r>
          </a:p>
          <a:p>
            <a:pPr algn="just"/>
            <a:r>
              <a:rPr lang="en-US" dirty="0" smtClean="0"/>
              <a:t>Prepared statements basically work like this:</a:t>
            </a:r>
          </a:p>
          <a:p>
            <a:pPr lvl="1" algn="just"/>
            <a:r>
              <a:rPr lang="en-US" b="1" i="1" dirty="0" smtClean="0"/>
              <a:t>Prepare:</a:t>
            </a:r>
            <a:r>
              <a:rPr lang="en-US" dirty="0" smtClean="0"/>
              <a:t> An SQL statement template is created and sent to the database. Certain values are left unspecified, called parameters (labeled "?"). Example: INSERT INTO MyGuests VALUES(?, ?, ?)</a:t>
            </a:r>
          </a:p>
          <a:p>
            <a:pPr lvl="1" algn="just"/>
            <a:r>
              <a:rPr lang="en-US" i="1" dirty="0" smtClean="0"/>
              <a:t>The database parses, compiles, and performs query optimization on the SQL statement template, and stores the result without executing it</a:t>
            </a:r>
          </a:p>
          <a:p>
            <a:pPr lvl="1" algn="just"/>
            <a:r>
              <a:rPr lang="en-US" b="1" i="1" dirty="0" smtClean="0"/>
              <a:t>Execute:</a:t>
            </a:r>
            <a:r>
              <a:rPr lang="en-US" dirty="0" smtClean="0"/>
              <a:t> At a later time, the application binds the values to the parameters, and the database executes the statement. The application may execute the statement as many times as it wants with different values</a:t>
            </a:r>
          </a:p>
          <a:p>
            <a:pPr algn="just"/>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Prepared Statement</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Compared to executing SQL statements directly, prepared statements have three main advantages:</a:t>
            </a:r>
          </a:p>
          <a:p>
            <a:pPr lvl="1" algn="just"/>
            <a:r>
              <a:rPr lang="en-US" i="1" dirty="0" smtClean="0">
                <a:solidFill>
                  <a:srgbClr val="7030A0"/>
                </a:solidFill>
              </a:rPr>
              <a:t>Prepared statements reduces parsing time as the preparation on the query is done only once </a:t>
            </a:r>
            <a:r>
              <a:rPr lang="en-US" dirty="0" smtClean="0"/>
              <a:t>(although the statement is executed multiple times)</a:t>
            </a:r>
          </a:p>
          <a:p>
            <a:pPr lvl="1" algn="just"/>
            <a:r>
              <a:rPr lang="en-US" i="1" dirty="0" smtClean="0">
                <a:solidFill>
                  <a:srgbClr val="7030A0"/>
                </a:solidFill>
              </a:rPr>
              <a:t>Bound parameters minimize bandwidth to the server as you need send only the parameters each time, and not the whole query</a:t>
            </a:r>
          </a:p>
          <a:p>
            <a:pPr lvl="1" algn="just"/>
            <a:r>
              <a:rPr lang="en-US" dirty="0" smtClean="0"/>
              <a:t>Prepared statements are very useful against SQL injections, because parameter values, which are transmitted later using a different protocol, need not be correctly escaped. </a:t>
            </a:r>
            <a:r>
              <a:rPr lang="en-US" i="1" dirty="0" smtClean="0">
                <a:solidFill>
                  <a:srgbClr val="7030A0"/>
                </a:solidFill>
              </a:rPr>
              <a:t>If the original statement template is not derived from external input, SQL injection cannot occur</a:t>
            </a:r>
            <a:r>
              <a:rPr lang="en-US" dirty="0" smtClean="0"/>
              <a:t>.</a:t>
            </a:r>
          </a:p>
          <a:p>
            <a:pPr algn="just"/>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Prepared Statement</a:t>
            </a:r>
            <a:endParaRPr lang="en-US" dirty="0"/>
          </a:p>
        </p:txBody>
      </p:sp>
      <p:sp>
        <p:nvSpPr>
          <p:cNvPr id="3" name="Content Placeholder 2"/>
          <p:cNvSpPr>
            <a:spLocks noGrp="1"/>
          </p:cNvSpPr>
          <p:nvPr>
            <p:ph idx="1"/>
          </p:nvPr>
        </p:nvSpPr>
        <p:spPr>
          <a:xfrm>
            <a:off x="457200" y="1524000"/>
            <a:ext cx="8229600" cy="4602163"/>
          </a:xfrm>
        </p:spPr>
        <p:txBody>
          <a:bodyPr numCol="2">
            <a:normAutofit/>
          </a:bodyPr>
          <a:lstStyle/>
          <a:p>
            <a:pPr algn="just"/>
            <a:r>
              <a:rPr lang="en-US" sz="1400" b="1" dirty="0" smtClean="0"/>
              <a:t>Prepared Statements in MySQLi</a:t>
            </a:r>
          </a:p>
          <a:p>
            <a:pPr algn="just"/>
            <a:r>
              <a:rPr lang="en-US" sz="1400" dirty="0" smtClean="0"/>
              <a:t>The following example uses prepared statements and bound parameters in MySQLi:</a:t>
            </a:r>
          </a:p>
          <a:p>
            <a:pPr>
              <a:buNone/>
            </a:pPr>
            <a:r>
              <a:rPr lang="en-US" sz="1400" b="1" dirty="0" smtClean="0"/>
              <a:t>	Example (MySQLi with Prepared Statements)</a:t>
            </a:r>
          </a:p>
          <a:p>
            <a:pPr>
              <a:buNone/>
            </a:pPr>
            <a:r>
              <a:rPr lang="en-US" sz="1400" dirty="0" smtClean="0"/>
              <a:t>	&lt;?php</a:t>
            </a:r>
            <a:br>
              <a:rPr lang="en-US" sz="1400" dirty="0" smtClean="0"/>
            </a:br>
            <a:r>
              <a:rPr lang="en-US" sz="1400" dirty="0" smtClean="0"/>
              <a:t>$servername = "localhost";</a:t>
            </a:r>
            <a:br>
              <a:rPr lang="en-US" sz="1400" dirty="0" smtClean="0"/>
            </a:br>
            <a:r>
              <a:rPr lang="en-US" sz="1400" dirty="0" smtClean="0"/>
              <a:t>$username = "username";</a:t>
            </a:r>
            <a:br>
              <a:rPr lang="en-US" sz="1400" dirty="0" smtClean="0"/>
            </a:br>
            <a:r>
              <a:rPr lang="en-US" sz="1400" dirty="0" smtClean="0"/>
              <a:t>$password = "password";</a:t>
            </a:r>
            <a:br>
              <a:rPr lang="en-US" sz="1400" dirty="0" smtClean="0"/>
            </a:br>
            <a:r>
              <a:rPr lang="en-US" sz="1400" dirty="0" smtClean="0"/>
              <a:t>$dbname = "</a:t>
            </a:r>
            <a:r>
              <a:rPr lang="en-US" sz="1400" dirty="0" err="1" smtClean="0"/>
              <a:t>myDB</a:t>
            </a:r>
            <a:r>
              <a:rPr lang="en-US" sz="1400" dirty="0" smtClean="0"/>
              <a:t>";</a:t>
            </a:r>
            <a:br>
              <a:rPr lang="en-US" sz="1400" dirty="0" smtClean="0"/>
            </a:br>
            <a:r>
              <a:rPr lang="en-US" sz="1400" b="1" dirty="0" smtClean="0"/>
              <a:t>// Create connection</a:t>
            </a:r>
            <a:br>
              <a:rPr lang="en-US" sz="1400" b="1" dirty="0" smtClean="0"/>
            </a:br>
            <a:r>
              <a:rPr lang="en-US" sz="1400" dirty="0" smtClean="0"/>
              <a:t>$conn = new mysqli($servername, $username, $password, $dbname);</a:t>
            </a:r>
            <a:br>
              <a:rPr lang="en-US" sz="1400" dirty="0" smtClean="0"/>
            </a:br>
            <a:r>
              <a:rPr lang="en-US" sz="1400" b="1" dirty="0" smtClean="0"/>
              <a:t>// Check connection</a:t>
            </a:r>
            <a:br>
              <a:rPr lang="en-US" sz="1400" b="1" dirty="0" smtClean="0"/>
            </a:br>
            <a:r>
              <a:rPr lang="en-US" sz="1400" dirty="0" smtClean="0"/>
              <a:t>if ($conn-&gt;</a:t>
            </a:r>
            <a:r>
              <a:rPr lang="en-US" sz="1400" dirty="0" err="1" smtClean="0"/>
              <a:t>connect_error</a:t>
            </a:r>
            <a:r>
              <a:rPr lang="en-US" sz="1400" dirty="0" smtClean="0"/>
              <a:t>) {</a:t>
            </a:r>
            <a:br>
              <a:rPr lang="en-US" sz="1400" dirty="0" smtClean="0"/>
            </a:br>
            <a:r>
              <a:rPr lang="en-US" sz="1400" dirty="0" smtClean="0"/>
              <a:t>    die("Connection failed: " . $conn-&gt;</a:t>
            </a:r>
            <a:r>
              <a:rPr lang="en-US" sz="1400" dirty="0" err="1" smtClean="0"/>
              <a:t>connect_error</a:t>
            </a:r>
            <a:r>
              <a:rPr lang="en-US" sz="1400" dirty="0" smtClean="0"/>
              <a:t>);</a:t>
            </a:r>
            <a:br>
              <a:rPr lang="en-US" sz="1400" dirty="0" smtClean="0"/>
            </a:br>
            <a:r>
              <a:rPr lang="en-US" sz="1400" dirty="0" smtClean="0"/>
              <a:t>}</a:t>
            </a:r>
            <a:br>
              <a:rPr lang="en-US" sz="1400" dirty="0" smtClean="0"/>
            </a:br>
            <a:r>
              <a:rPr lang="en-US" sz="1400" b="1" dirty="0" smtClean="0"/>
              <a:t>// prepare and bind</a:t>
            </a:r>
            <a:br>
              <a:rPr lang="en-US" sz="1400" b="1" dirty="0" smtClean="0"/>
            </a:br>
            <a:r>
              <a:rPr lang="en-US" sz="1400" dirty="0" smtClean="0"/>
              <a:t>$stmt = $conn-&gt;prepare("INSERT INTO MyGuests (firstname, lastname, email) VALUES (?, ?, ?)");</a:t>
            </a:r>
            <a:br>
              <a:rPr lang="en-US" sz="1400" dirty="0" smtClean="0"/>
            </a:br>
            <a:r>
              <a:rPr lang="en-US" sz="1400" dirty="0" smtClean="0"/>
              <a:t>$stmt-&gt;</a:t>
            </a:r>
            <a:r>
              <a:rPr lang="en-US" sz="1400" dirty="0" err="1" smtClean="0"/>
              <a:t>bind_param</a:t>
            </a:r>
            <a:r>
              <a:rPr lang="en-US" sz="1400" dirty="0" smtClean="0"/>
              <a:t>("</a:t>
            </a:r>
            <a:r>
              <a:rPr lang="en-US" sz="1400" dirty="0" err="1" smtClean="0">
                <a:solidFill>
                  <a:srgbClr val="7030A0"/>
                </a:solidFill>
              </a:rPr>
              <a:t>sss</a:t>
            </a:r>
            <a:r>
              <a:rPr lang="en-US" sz="1400" dirty="0" smtClean="0"/>
              <a:t>", $firstname, $lastname, $email);</a:t>
            </a:r>
            <a:br>
              <a:rPr lang="en-US" sz="1400" dirty="0" smtClean="0"/>
            </a:br>
            <a:r>
              <a:rPr lang="en-US" sz="1400" b="1" dirty="0" smtClean="0"/>
              <a:t>// set parameters and execute</a:t>
            </a:r>
            <a:br>
              <a:rPr lang="en-US" sz="1400" b="1" dirty="0" smtClean="0"/>
            </a:br>
            <a:r>
              <a:rPr lang="en-US" sz="1400" dirty="0" smtClean="0"/>
              <a:t>$firstname = "John";</a:t>
            </a:r>
            <a:br>
              <a:rPr lang="en-US" sz="1400" dirty="0" smtClean="0"/>
            </a:br>
            <a:r>
              <a:rPr lang="en-US" sz="1400" dirty="0" smtClean="0"/>
              <a:t>$lastname = "Doe";</a:t>
            </a:r>
            <a:br>
              <a:rPr lang="en-US" sz="1400" dirty="0" smtClean="0"/>
            </a:br>
            <a:r>
              <a:rPr lang="en-US" sz="1400" dirty="0" smtClean="0"/>
              <a:t>$email = "john@example.com";</a:t>
            </a:r>
            <a:br>
              <a:rPr lang="en-US" sz="1400" dirty="0" smtClean="0"/>
            </a:br>
            <a:r>
              <a:rPr lang="en-US" sz="1400" b="1" dirty="0" smtClean="0"/>
              <a:t>$stmt-&gt;execute();</a:t>
            </a:r>
            <a:br>
              <a:rPr lang="en-US" sz="1400" b="1" dirty="0" smtClean="0"/>
            </a:br>
            <a:r>
              <a:rPr lang="en-US" sz="1400" dirty="0" smtClean="0"/>
              <a:t>$firstname = "Mary";</a:t>
            </a:r>
            <a:br>
              <a:rPr lang="en-US" sz="1400" dirty="0" smtClean="0"/>
            </a:br>
            <a:r>
              <a:rPr lang="en-US" sz="1400" dirty="0" smtClean="0"/>
              <a:t>$lastname = "Moe";</a:t>
            </a:r>
            <a:br>
              <a:rPr lang="en-US" sz="1400" dirty="0" smtClean="0"/>
            </a:br>
            <a:r>
              <a:rPr lang="en-US" sz="1400" dirty="0" smtClean="0"/>
              <a:t>$email = "mary@example.com";</a:t>
            </a:r>
            <a:br>
              <a:rPr lang="en-US" sz="1400" dirty="0" smtClean="0"/>
            </a:br>
            <a:r>
              <a:rPr lang="en-US" sz="1400" b="1" dirty="0" smtClean="0"/>
              <a:t>$stmt-&gt;execute();</a:t>
            </a:r>
            <a:r>
              <a:rPr lang="en-US" sz="1400" dirty="0" smtClean="0"/>
              <a:t/>
            </a:r>
            <a:br>
              <a:rPr lang="en-US" sz="1400" dirty="0" smtClean="0"/>
            </a:br>
            <a:r>
              <a:rPr lang="en-US" sz="1400" dirty="0" smtClean="0"/>
              <a:t>$firstname = "Julie";</a:t>
            </a:r>
            <a:br>
              <a:rPr lang="en-US" sz="1400" dirty="0" smtClean="0"/>
            </a:br>
            <a:r>
              <a:rPr lang="en-US" sz="1400" dirty="0" smtClean="0"/>
              <a:t>$lastname = "Dooley";</a:t>
            </a:r>
            <a:br>
              <a:rPr lang="en-US" sz="1400" dirty="0" smtClean="0"/>
            </a:br>
            <a:r>
              <a:rPr lang="en-US" sz="1400" dirty="0" smtClean="0"/>
              <a:t>$email = "julie@example.com";</a:t>
            </a:r>
            <a:br>
              <a:rPr lang="en-US" sz="1400" dirty="0" smtClean="0"/>
            </a:br>
            <a:r>
              <a:rPr lang="en-US" sz="1400" b="1" dirty="0" smtClean="0"/>
              <a:t>$stmt-&gt;execute();</a:t>
            </a:r>
            <a:r>
              <a:rPr lang="en-US" sz="1400" dirty="0" smtClean="0"/>
              <a:t/>
            </a:r>
            <a:br>
              <a:rPr lang="en-US" sz="1400" dirty="0" smtClean="0"/>
            </a:br>
            <a:r>
              <a:rPr lang="en-US" sz="1400" dirty="0" smtClean="0"/>
              <a:t>echo "New records created successfully";</a:t>
            </a:r>
            <a:br>
              <a:rPr lang="en-US" sz="1400" dirty="0" smtClean="0"/>
            </a:br>
            <a:r>
              <a:rPr lang="en-US" sz="1400" dirty="0" smtClean="0"/>
              <a:t>$stmt-&gt;close();</a:t>
            </a:r>
            <a:br>
              <a:rPr lang="en-US" sz="1400" dirty="0" smtClean="0"/>
            </a:br>
            <a:r>
              <a:rPr lang="en-US" sz="1400" dirty="0" smtClean="0"/>
              <a:t>$conn-&gt;close();</a:t>
            </a:r>
            <a:br>
              <a:rPr lang="en-US" sz="1400" dirty="0" smtClean="0"/>
            </a:br>
            <a:r>
              <a:rPr lang="en-US" sz="1400" dirty="0" smtClean="0"/>
              <a:t>?&gt; </a:t>
            </a:r>
            <a:endParaRPr lang="en-US" sz="1400" dirty="0"/>
          </a:p>
        </p:txBody>
      </p:sp>
      <p:sp>
        <p:nvSpPr>
          <p:cNvPr id="4" name="Rectangle 3"/>
          <p:cNvSpPr/>
          <p:nvPr/>
        </p:nvSpPr>
        <p:spPr>
          <a:xfrm>
            <a:off x="533400" y="6062004"/>
            <a:ext cx="8229600" cy="584775"/>
          </a:xfrm>
          <a:prstGeom prst="rect">
            <a:avLst/>
          </a:prstGeom>
        </p:spPr>
        <p:txBody>
          <a:bodyPr wrap="square">
            <a:spAutoFit/>
          </a:bodyPr>
          <a:lstStyle/>
          <a:p>
            <a:pPr algn="just"/>
            <a:r>
              <a:rPr lang="en-US" sz="1600" b="1" dirty="0" smtClean="0"/>
              <a:t>Note: </a:t>
            </a:r>
            <a:r>
              <a:rPr lang="en-US" sz="1600" dirty="0" smtClean="0"/>
              <a:t>The "</a:t>
            </a:r>
            <a:r>
              <a:rPr lang="en-US" sz="1600" dirty="0" err="1" smtClean="0">
                <a:solidFill>
                  <a:srgbClr val="7030A0"/>
                </a:solidFill>
              </a:rPr>
              <a:t>sss</a:t>
            </a:r>
            <a:r>
              <a:rPr lang="en-US" sz="1600" dirty="0" smtClean="0"/>
              <a:t>" argument lists the types of data that the parameters are. The s character tells </a:t>
            </a:r>
            <a:r>
              <a:rPr lang="en-US" sz="1600" dirty="0" err="1" smtClean="0"/>
              <a:t>mysql</a:t>
            </a:r>
            <a:r>
              <a:rPr lang="en-US" sz="1600" dirty="0" smtClean="0"/>
              <a:t> that the parameter is a string. (types s</a:t>
            </a:r>
            <a:r>
              <a:rPr lang="en-US" sz="1600" dirty="0" smtClean="0">
                <a:sym typeface="Wingdings" pitchFamily="2" charset="2"/>
              </a:rPr>
              <a:t>string </a:t>
            </a:r>
            <a:r>
              <a:rPr lang="en-US" sz="1600" dirty="0" err="1" smtClean="0">
                <a:sym typeface="Wingdings" pitchFamily="2" charset="2"/>
              </a:rPr>
              <a:t>i</a:t>
            </a:r>
            <a:r>
              <a:rPr lang="en-US" sz="1600" dirty="0" smtClean="0">
                <a:sym typeface="Wingdings" pitchFamily="2" charset="2"/>
              </a:rPr>
              <a:t>  integer d  double</a:t>
            </a:r>
            <a:endParaRPr lang="en-US" sz="1600"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Database Transaction</a:t>
            </a:r>
            <a:endParaRPr lang="en-US" b="1" dirty="0"/>
          </a:p>
        </p:txBody>
      </p:sp>
      <p:sp>
        <p:nvSpPr>
          <p:cNvPr id="3" name="Content Placeholder 2"/>
          <p:cNvSpPr>
            <a:spLocks noGrp="1"/>
          </p:cNvSpPr>
          <p:nvPr>
            <p:ph idx="1"/>
          </p:nvPr>
        </p:nvSpPr>
        <p:spPr/>
        <p:txBody>
          <a:bodyPr>
            <a:normAutofit fontScale="77500" lnSpcReduction="20000"/>
          </a:bodyPr>
          <a:lstStyle/>
          <a:p>
            <a:pPr algn="just"/>
            <a:r>
              <a:rPr lang="en-US" dirty="0" smtClean="0"/>
              <a:t>Three new methods enhance PHP’s ability to execute MySQL transactions.</a:t>
            </a:r>
          </a:p>
          <a:p>
            <a:pPr algn="just">
              <a:buNone/>
            </a:pPr>
            <a:r>
              <a:rPr lang="en-US" b="1" dirty="0" smtClean="0"/>
              <a:t>Enabling Autocommit Mode</a:t>
            </a:r>
          </a:p>
          <a:p>
            <a:pPr algn="just"/>
            <a:r>
              <a:rPr lang="en-US" dirty="0" smtClean="0"/>
              <a:t>The autocommit() method controls the behavior of MySQL’s autocommit mode. Its prototype follows:</a:t>
            </a:r>
          </a:p>
          <a:p>
            <a:pPr lvl="2" algn="just">
              <a:buNone/>
            </a:pPr>
            <a:r>
              <a:rPr lang="en-US" i="1" dirty="0" smtClean="0"/>
              <a:t>class mysqli {</a:t>
            </a:r>
          </a:p>
          <a:p>
            <a:pPr lvl="2" algn="just">
              <a:buNone/>
            </a:pPr>
            <a:r>
              <a:rPr lang="en-US" i="1" dirty="0" smtClean="0"/>
              <a:t>boolean autocommit(boolean mode)</a:t>
            </a:r>
          </a:p>
          <a:p>
            <a:pPr lvl="2" algn="just">
              <a:buNone/>
            </a:pPr>
            <a:r>
              <a:rPr lang="en-US" i="1" dirty="0" smtClean="0"/>
              <a:t>}</a:t>
            </a:r>
          </a:p>
          <a:p>
            <a:pPr algn="just"/>
            <a:r>
              <a:rPr lang="en-US" dirty="0" smtClean="0"/>
              <a:t>Passing a value of TRUE via mode enables autocommit, while FALSE disables it, in either case returning TRUE on success and FALSE otherwise.</a:t>
            </a:r>
          </a:p>
          <a:p>
            <a:pPr algn="just"/>
            <a:r>
              <a:rPr lang="en-US" dirty="0" smtClean="0"/>
              <a:t>To determine the current state of autocommit use the SQL command </a:t>
            </a:r>
            <a:r>
              <a:rPr lang="en-US" i="1" dirty="0" smtClean="0"/>
              <a:t>SELECT @@autocommit</a:t>
            </a:r>
            <a:r>
              <a:rPr lang="en-US" dirty="0" smtClean="0"/>
              <a:t>. </a:t>
            </a: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Database Transaction – </a:t>
            </a:r>
            <a:r>
              <a:rPr lang="en-US" i="1" dirty="0" smtClean="0"/>
              <a:t>autocommit()</a:t>
            </a:r>
            <a:r>
              <a:rPr lang="en-US" b="1" dirty="0" smtClean="0"/>
              <a:t> </a:t>
            </a:r>
            <a:endParaRPr lang="en-US" dirty="0"/>
          </a:p>
        </p:txBody>
      </p:sp>
      <p:sp>
        <p:nvSpPr>
          <p:cNvPr id="3" name="Content Placeholder 2"/>
          <p:cNvSpPr>
            <a:spLocks noGrp="1"/>
          </p:cNvSpPr>
          <p:nvPr>
            <p:ph sz="half" idx="1"/>
          </p:nvPr>
        </p:nvSpPr>
        <p:spPr/>
        <p:txBody>
          <a:bodyPr>
            <a:normAutofit fontScale="92500" lnSpcReduction="10000"/>
          </a:bodyPr>
          <a:lstStyle/>
          <a:p>
            <a:pPr>
              <a:buNone/>
            </a:pPr>
            <a:r>
              <a:rPr lang="en-US" sz="1600" b="1" dirty="0" smtClean="0"/>
              <a:t>Object oriented style</a:t>
            </a:r>
          </a:p>
          <a:p>
            <a:pPr>
              <a:buNone/>
            </a:pPr>
            <a:r>
              <a:rPr lang="en-US" sz="1600" dirty="0" smtClean="0"/>
              <a:t>	&lt;?php</a:t>
            </a:r>
            <a:br>
              <a:rPr lang="en-US" sz="1600" dirty="0" smtClean="0"/>
            </a:br>
            <a:r>
              <a:rPr lang="en-US" sz="1600" dirty="0" smtClean="0"/>
              <a:t>$mysqli = new mysqli("localhost", "my_user", "my_password", "world");</a:t>
            </a:r>
            <a:br>
              <a:rPr lang="en-US" sz="1600" dirty="0" smtClean="0"/>
            </a:br>
            <a:r>
              <a:rPr lang="en-US" sz="1600" dirty="0" smtClean="0"/>
              <a:t/>
            </a:r>
            <a:br>
              <a:rPr lang="en-US" sz="1600" dirty="0" smtClean="0"/>
            </a:br>
            <a:r>
              <a:rPr lang="en-US" sz="1600" dirty="0" smtClean="0"/>
              <a:t>if (mysqli_connect_errno()) {</a:t>
            </a:r>
            <a:br>
              <a:rPr lang="en-US" sz="1600" dirty="0" smtClean="0"/>
            </a:br>
            <a:r>
              <a:rPr lang="en-US" sz="1600" dirty="0" smtClean="0"/>
              <a:t>    printf("Connect failed: %s\n", mysqli_connect_error());</a:t>
            </a:r>
            <a:br>
              <a:rPr lang="en-US" sz="1600" dirty="0" smtClean="0"/>
            </a:br>
            <a:r>
              <a:rPr lang="en-US" sz="1600" dirty="0" smtClean="0"/>
              <a:t>    exit();</a:t>
            </a:r>
            <a:br>
              <a:rPr lang="en-US" sz="1600" dirty="0" smtClean="0"/>
            </a:br>
            <a:r>
              <a:rPr lang="en-US" sz="1600" dirty="0" smtClean="0"/>
              <a:t>}</a:t>
            </a:r>
            <a:br>
              <a:rPr lang="en-US" sz="1600" dirty="0" smtClean="0"/>
            </a:br>
            <a:r>
              <a:rPr lang="en-US" sz="1600" dirty="0" smtClean="0"/>
              <a:t>/* turn autocommit on */</a:t>
            </a:r>
            <a:br>
              <a:rPr lang="en-US" sz="1600" dirty="0" smtClean="0"/>
            </a:br>
            <a:r>
              <a:rPr lang="en-US" sz="1600" dirty="0" smtClean="0"/>
              <a:t>$mysqli-&gt;autocommit(TRUE);</a:t>
            </a:r>
            <a:br>
              <a:rPr lang="en-US" sz="1600" dirty="0" smtClean="0"/>
            </a:br>
            <a:r>
              <a:rPr lang="en-US" sz="1600" dirty="0" smtClean="0"/>
              <a:t>if ($result = $mysqli-&gt; query("SELECT @@autocommit")) {</a:t>
            </a:r>
            <a:br>
              <a:rPr lang="en-US" sz="1600" dirty="0" smtClean="0"/>
            </a:br>
            <a:r>
              <a:rPr lang="en-US" sz="1600" dirty="0" smtClean="0"/>
              <a:t>    $row = $result-&gt;fetch_row();</a:t>
            </a:r>
            <a:br>
              <a:rPr lang="en-US" sz="1600" dirty="0" smtClean="0"/>
            </a:br>
            <a:r>
              <a:rPr lang="en-US" sz="1600" dirty="0" smtClean="0"/>
              <a:t>    printf("Autocommit is %s\n", $row[0]);</a:t>
            </a:r>
            <a:br>
              <a:rPr lang="en-US" sz="1600" dirty="0" smtClean="0"/>
            </a:br>
            <a:r>
              <a:rPr lang="en-US" sz="1600" dirty="0" smtClean="0"/>
              <a:t>    $result-&gt;free();</a:t>
            </a:r>
            <a:br>
              <a:rPr lang="en-US" sz="1600" dirty="0" smtClean="0"/>
            </a:br>
            <a:r>
              <a:rPr lang="en-US" sz="1600" dirty="0" smtClean="0"/>
              <a:t>}</a:t>
            </a:r>
            <a:br>
              <a:rPr lang="en-US" sz="1600" dirty="0" smtClean="0"/>
            </a:br>
            <a:r>
              <a:rPr lang="en-US" sz="1600" dirty="0" smtClean="0"/>
              <a:t>/* close connection */</a:t>
            </a:r>
            <a:br>
              <a:rPr lang="en-US" sz="1600" dirty="0" smtClean="0"/>
            </a:br>
            <a:r>
              <a:rPr lang="en-US" sz="1600" dirty="0" smtClean="0"/>
              <a:t>$mysqli-&gt;close();</a:t>
            </a:r>
            <a:br>
              <a:rPr lang="en-US" sz="1600" dirty="0" smtClean="0"/>
            </a:br>
            <a:r>
              <a:rPr lang="en-US" sz="1600" dirty="0" smtClean="0"/>
              <a:t>?&gt; </a:t>
            </a:r>
            <a:endParaRPr lang="en-US" sz="1600" dirty="0"/>
          </a:p>
        </p:txBody>
      </p:sp>
      <p:sp>
        <p:nvSpPr>
          <p:cNvPr id="4" name="Content Placeholder 3"/>
          <p:cNvSpPr>
            <a:spLocks noGrp="1"/>
          </p:cNvSpPr>
          <p:nvPr>
            <p:ph sz="half" idx="2"/>
          </p:nvPr>
        </p:nvSpPr>
        <p:spPr>
          <a:xfrm>
            <a:off x="4648200" y="1600200"/>
            <a:ext cx="4114800" cy="4525963"/>
          </a:xfrm>
        </p:spPr>
        <p:txBody>
          <a:bodyPr>
            <a:normAutofit fontScale="92500" lnSpcReduction="10000"/>
          </a:bodyPr>
          <a:lstStyle/>
          <a:p>
            <a:pPr>
              <a:buNone/>
            </a:pPr>
            <a:r>
              <a:rPr lang="en-US" sz="1600" b="1" dirty="0" smtClean="0"/>
              <a:t>Procedural style</a:t>
            </a:r>
          </a:p>
          <a:p>
            <a:pPr>
              <a:buNone/>
            </a:pPr>
            <a:r>
              <a:rPr lang="en-US" sz="1600" dirty="0" smtClean="0"/>
              <a:t>	&lt;?php</a:t>
            </a:r>
            <a:br>
              <a:rPr lang="en-US" sz="1600" dirty="0" smtClean="0"/>
            </a:br>
            <a:r>
              <a:rPr lang="en-US" sz="1600" dirty="0" smtClean="0"/>
              <a:t>$link = mysqli_connect("localhost", "my_user", "my_password", "world");</a:t>
            </a:r>
            <a:br>
              <a:rPr lang="en-US" sz="1600" dirty="0" smtClean="0"/>
            </a:br>
            <a:r>
              <a:rPr lang="en-US" sz="1600" dirty="0" smtClean="0"/>
              <a:t>if (!$link) {</a:t>
            </a:r>
            <a:br>
              <a:rPr lang="en-US" sz="1600" dirty="0" smtClean="0"/>
            </a:br>
            <a:r>
              <a:rPr lang="en-US" sz="1600" dirty="0" smtClean="0"/>
              <a:t>printf("Can't connect to localhost. Error: %s\n", mysqli_connect_error());</a:t>
            </a:r>
            <a:br>
              <a:rPr lang="en-US" sz="1600" dirty="0" smtClean="0"/>
            </a:br>
            <a:r>
              <a:rPr lang="en-US" sz="1600" dirty="0" smtClean="0"/>
              <a:t>    exit();</a:t>
            </a:r>
            <a:br>
              <a:rPr lang="en-US" sz="1600" dirty="0" smtClean="0"/>
            </a:br>
            <a:r>
              <a:rPr lang="en-US" sz="1600" dirty="0" smtClean="0"/>
              <a:t>}</a:t>
            </a:r>
            <a:br>
              <a:rPr lang="en-US" sz="1600" dirty="0" smtClean="0"/>
            </a:br>
            <a:r>
              <a:rPr lang="en-US" sz="1600" dirty="0" smtClean="0"/>
              <a:t>/* turn autocommit on */</a:t>
            </a:r>
            <a:br>
              <a:rPr lang="en-US" sz="1600" dirty="0" smtClean="0"/>
            </a:br>
            <a:r>
              <a:rPr lang="en-US" sz="1600" dirty="0" smtClean="0"/>
              <a:t>mysqli_autocommit($link, TRUE);</a:t>
            </a:r>
            <a:br>
              <a:rPr lang="en-US" sz="1600" dirty="0" smtClean="0"/>
            </a:br>
            <a:r>
              <a:rPr lang="en-US" sz="1600" dirty="0" smtClean="0"/>
              <a:t>if ($result = mysqli_query($link, "SELECT @@autocommit")) {</a:t>
            </a:r>
            <a:br>
              <a:rPr lang="en-US" sz="1600" dirty="0" smtClean="0"/>
            </a:br>
            <a:r>
              <a:rPr lang="en-US" sz="1600" dirty="0" smtClean="0"/>
              <a:t>    $row = mysqli_fetch_row($result);</a:t>
            </a:r>
            <a:br>
              <a:rPr lang="en-US" sz="1600" dirty="0" smtClean="0"/>
            </a:br>
            <a:r>
              <a:rPr lang="en-US" sz="1600" dirty="0" smtClean="0"/>
              <a:t>    printf("Autocommit is %s\n", $row[0]);</a:t>
            </a:r>
            <a:br>
              <a:rPr lang="en-US" sz="1600" dirty="0" smtClean="0"/>
            </a:br>
            <a:r>
              <a:rPr lang="en-US" sz="1600" dirty="0" smtClean="0"/>
              <a:t>    mysqli_free_result($result);</a:t>
            </a:r>
            <a:br>
              <a:rPr lang="en-US" sz="1600" dirty="0" smtClean="0"/>
            </a:br>
            <a:r>
              <a:rPr lang="en-US" sz="1600" dirty="0" smtClean="0"/>
              <a:t>}</a:t>
            </a:r>
            <a:br>
              <a:rPr lang="en-US" sz="1600" dirty="0" smtClean="0"/>
            </a:br>
            <a:r>
              <a:rPr lang="en-US" sz="1600" dirty="0" smtClean="0"/>
              <a:t>/* close connection */</a:t>
            </a:r>
            <a:br>
              <a:rPr lang="en-US" sz="1600" dirty="0" smtClean="0"/>
            </a:br>
            <a:r>
              <a:rPr lang="en-US" sz="1600" dirty="0" smtClean="0"/>
              <a:t>mysqli_close($link);</a:t>
            </a:r>
            <a:br>
              <a:rPr lang="en-US" sz="1600" dirty="0" smtClean="0"/>
            </a:br>
            <a:r>
              <a:rPr lang="en-US" sz="1600" dirty="0" smtClean="0"/>
              <a:t>?&gt; </a:t>
            </a:r>
            <a:endParaRPr lang="en-US" sz="1600" dirty="0"/>
          </a:p>
        </p:txBody>
      </p:sp>
      <p:sp>
        <p:nvSpPr>
          <p:cNvPr id="1025" name="Rectangle 1"/>
          <p:cNvSpPr>
            <a:spLocks noChangeArrowheads="1"/>
          </p:cNvSpPr>
          <p:nvPr/>
        </p:nvSpPr>
        <p:spPr bwMode="auto">
          <a:xfrm>
            <a:off x="3352800" y="5987776"/>
            <a:ext cx="18288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Unicode MS" pitchFamily="34" charset="-128"/>
                <a:cs typeface="Arial" pitchFamily="34" charset="0"/>
              </a:rPr>
              <a:t>Output: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cs typeface="Arial" pitchFamily="34" charset="0"/>
              </a:rPr>
              <a:t>Autocommit is 1</a:t>
            </a:r>
            <a:r>
              <a:rPr kumimoji="0" lang="en-US" sz="1600" b="0" i="0" u="none" strike="noStrike" cap="none" normalizeH="0" baseline="0" dirty="0" smtClean="0">
                <a:ln>
                  <a:noFill/>
                </a:ln>
                <a:solidFill>
                  <a:schemeClr val="tx1"/>
                </a:solidFill>
                <a:effectLst/>
                <a:latin typeface="Arial" pitchFamily="34" charset="0"/>
                <a:cs typeface="Arial" pitchFamily="34"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Database Transaction</a:t>
            </a:r>
            <a:endParaRPr lang="en-US" dirty="0"/>
          </a:p>
        </p:txBody>
      </p:sp>
      <p:sp>
        <p:nvSpPr>
          <p:cNvPr id="3" name="Content Placeholder 2"/>
          <p:cNvSpPr>
            <a:spLocks noGrp="1"/>
          </p:cNvSpPr>
          <p:nvPr>
            <p:ph idx="1"/>
          </p:nvPr>
        </p:nvSpPr>
        <p:spPr/>
        <p:txBody>
          <a:bodyPr>
            <a:normAutofit fontScale="77500" lnSpcReduction="20000"/>
          </a:bodyPr>
          <a:lstStyle/>
          <a:p>
            <a:pPr algn="just">
              <a:buNone/>
            </a:pPr>
            <a:r>
              <a:rPr lang="en-US" b="1" dirty="0" smtClean="0"/>
              <a:t>Committing a Transaction</a:t>
            </a:r>
          </a:p>
          <a:p>
            <a:pPr algn="just"/>
            <a:r>
              <a:rPr lang="en-US" dirty="0" smtClean="0"/>
              <a:t>The commit() method commits the present transaction to the database, returning TRUE on success and FALSE otherwise. Its prototype follows:</a:t>
            </a:r>
          </a:p>
          <a:p>
            <a:pPr lvl="2" algn="just">
              <a:buNone/>
            </a:pPr>
            <a:r>
              <a:rPr lang="en-US" i="1" dirty="0" smtClean="0"/>
              <a:t>class mysqli {</a:t>
            </a:r>
          </a:p>
          <a:p>
            <a:pPr lvl="2" algn="just">
              <a:buNone/>
            </a:pPr>
            <a:r>
              <a:rPr lang="en-US" i="1" dirty="0" smtClean="0"/>
              <a:t>boolean commit()</a:t>
            </a:r>
          </a:p>
          <a:p>
            <a:pPr lvl="2" algn="just">
              <a:buNone/>
            </a:pPr>
            <a:r>
              <a:rPr lang="en-US" i="1" dirty="0" smtClean="0"/>
              <a:t>}</a:t>
            </a:r>
          </a:p>
          <a:p>
            <a:pPr algn="just">
              <a:buNone/>
            </a:pPr>
            <a:r>
              <a:rPr lang="en-US" b="1" dirty="0" smtClean="0"/>
              <a:t>Rolling Back a Transaction</a:t>
            </a:r>
          </a:p>
          <a:p>
            <a:pPr algn="just"/>
            <a:r>
              <a:rPr lang="en-US" dirty="0" smtClean="0"/>
              <a:t>The rollback() method rolls back the present transaction, returning TRUE on success and FALSE otherwise. Its prototype follows:</a:t>
            </a:r>
          </a:p>
          <a:p>
            <a:pPr lvl="2" algn="just">
              <a:buNone/>
            </a:pPr>
            <a:r>
              <a:rPr lang="en-US" i="1" dirty="0" smtClean="0"/>
              <a:t>class mysqli {</a:t>
            </a:r>
          </a:p>
          <a:p>
            <a:pPr lvl="2" algn="just">
              <a:buNone/>
            </a:pPr>
            <a:r>
              <a:rPr lang="en-US" i="1" dirty="0" smtClean="0"/>
              <a:t>boolean rollback()</a:t>
            </a:r>
          </a:p>
          <a:p>
            <a:pPr lvl="2" algn="just">
              <a:buNone/>
            </a:pPr>
            <a:r>
              <a:rPr lang="en-US" i="1" dirty="0" smtClean="0"/>
              <a:t>}</a:t>
            </a:r>
            <a:endParaRPr lang="en-US"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PHP and Web Forms</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b="1" dirty="0" smtClean="0"/>
              <a:t>A Simple Example </a:t>
            </a:r>
            <a:r>
              <a:rPr lang="en-US" dirty="0" smtClean="0"/>
              <a:t>(named subscribe.php)</a:t>
            </a:r>
            <a:endParaRPr lang="en-US" b="1" dirty="0" smtClean="0"/>
          </a:p>
          <a:p>
            <a:pPr lvl="2" algn="just">
              <a:buNone/>
            </a:pPr>
            <a:r>
              <a:rPr lang="en-US" dirty="0" smtClean="0"/>
              <a:t>&lt;?php</a:t>
            </a:r>
          </a:p>
          <a:p>
            <a:pPr lvl="2" algn="just">
              <a:buNone/>
            </a:pPr>
            <a:r>
              <a:rPr lang="en-US" dirty="0" smtClean="0"/>
              <a:t>// If the name field is filled in</a:t>
            </a:r>
          </a:p>
          <a:p>
            <a:pPr lvl="2" algn="just">
              <a:buNone/>
            </a:pPr>
            <a:r>
              <a:rPr lang="en-US" dirty="0" smtClean="0"/>
              <a:t>if (isset($_POST['name']))</a:t>
            </a:r>
          </a:p>
          <a:p>
            <a:pPr lvl="2" algn="just">
              <a:buNone/>
            </a:pPr>
            <a:r>
              <a:rPr lang="en-US" dirty="0" smtClean="0"/>
              <a:t>{</a:t>
            </a:r>
          </a:p>
          <a:p>
            <a:pPr lvl="2" algn="just">
              <a:buNone/>
            </a:pPr>
            <a:r>
              <a:rPr lang="en-US" dirty="0" smtClean="0"/>
              <a:t>$name = htmlentities($_POST['name']);</a:t>
            </a:r>
          </a:p>
          <a:p>
            <a:pPr lvl="2" algn="just">
              <a:buNone/>
            </a:pPr>
            <a:r>
              <a:rPr lang="en-US" dirty="0" smtClean="0"/>
              <a:t>$email = htmlentities($_POST['email']);</a:t>
            </a:r>
          </a:p>
          <a:p>
            <a:pPr lvl="2" algn="just">
              <a:buNone/>
            </a:pPr>
            <a:r>
              <a:rPr lang="en-US" dirty="0" smtClean="0"/>
              <a:t>printf("Hi %s! &lt;br /&gt;", $name);</a:t>
            </a:r>
          </a:p>
          <a:p>
            <a:pPr lvl="2" algn="just">
              <a:buNone/>
            </a:pPr>
            <a:r>
              <a:rPr lang="en-US" dirty="0" smtClean="0"/>
              <a:t>printf("The address %s will soon be a spam-magnet! &lt;br /&gt;", $email);</a:t>
            </a:r>
          </a:p>
          <a:p>
            <a:pPr lvl="2" algn="just">
              <a:buNone/>
            </a:pPr>
            <a:r>
              <a:rPr lang="en-US" dirty="0" smtClean="0"/>
              <a:t>}</a:t>
            </a:r>
          </a:p>
          <a:p>
            <a:pPr lvl="2" algn="just">
              <a:buNone/>
            </a:pPr>
            <a:r>
              <a:rPr lang="en-US" dirty="0" smtClean="0"/>
              <a:t>?&gt;</a:t>
            </a:r>
          </a:p>
          <a:p>
            <a:pPr lvl="2" algn="just">
              <a:buNone/>
            </a:pPr>
            <a:r>
              <a:rPr lang="en-US" dirty="0" smtClean="0">
                <a:solidFill>
                  <a:srgbClr val="7030A0"/>
                </a:solidFill>
                <a:effectLst>
                  <a:outerShdw blurRad="38100" dist="38100" dir="2700000" algn="tl">
                    <a:srgbClr val="000000">
                      <a:alpha val="43137"/>
                    </a:srgbClr>
                  </a:outerShdw>
                </a:effectLst>
              </a:rPr>
              <a:t>&lt;form action="subscribe.php" method="post"&gt;</a:t>
            </a:r>
          </a:p>
          <a:p>
            <a:pPr lvl="2" algn="just">
              <a:buNone/>
            </a:pPr>
            <a:r>
              <a:rPr lang="en-US" dirty="0" smtClean="0"/>
              <a:t>&lt;p&gt; Name:&lt;br /&gt; &lt;input type="text" id="name" name="name" size="20" maxlength="40" /&gt; &lt;/p&gt;  &lt;p&gt; Email Address:&lt;br /&gt; &lt;input type="text" id="email" name="email" size="20" maxlength="40" /&gt; &lt;/p&gt; </a:t>
            </a:r>
          </a:p>
          <a:p>
            <a:pPr lvl="2" algn="just">
              <a:buNone/>
            </a:pPr>
            <a:r>
              <a:rPr lang="en-US" dirty="0" smtClean="0"/>
              <a:t>&lt;input type="submit" id="submit" name = "submit" value="Go!" /&gt;</a:t>
            </a:r>
          </a:p>
          <a:p>
            <a:pPr lvl="2" algn="just">
              <a:buNone/>
            </a:pPr>
            <a:r>
              <a:rPr lang="en-US" dirty="0" smtClean="0"/>
              <a:t>&lt;/form&gt;</a:t>
            </a:r>
            <a:endParaRPr lang="en-US" dirty="0"/>
          </a:p>
        </p:txBody>
      </p:sp>
      <p:sp>
        <p:nvSpPr>
          <p:cNvPr id="4" name="Rectangle 3"/>
          <p:cNvSpPr/>
          <p:nvPr/>
        </p:nvSpPr>
        <p:spPr>
          <a:xfrm>
            <a:off x="4419600" y="1905000"/>
            <a:ext cx="4495800" cy="923330"/>
          </a:xfrm>
          <a:prstGeom prst="rect">
            <a:avLst/>
          </a:prstGeom>
        </p:spPr>
        <p:txBody>
          <a:bodyPr wrap="square">
            <a:spAutoFit/>
          </a:bodyPr>
          <a:lstStyle/>
          <a:p>
            <a:pPr algn="just"/>
            <a:r>
              <a:rPr lang="en-US" dirty="0" smtClean="0"/>
              <a:t>Assuming that the user completes both fields and clicks the Go! button, output similar to the following will be displayed:</a:t>
            </a:r>
          </a:p>
        </p:txBody>
      </p:sp>
      <p:sp>
        <p:nvSpPr>
          <p:cNvPr id="5" name="Rectangle 4"/>
          <p:cNvSpPr/>
          <p:nvPr/>
        </p:nvSpPr>
        <p:spPr>
          <a:xfrm>
            <a:off x="2362200" y="5791200"/>
            <a:ext cx="6705600" cy="646331"/>
          </a:xfrm>
          <a:prstGeom prst="rect">
            <a:avLst/>
          </a:prstGeom>
        </p:spPr>
        <p:txBody>
          <a:bodyPr wrap="square">
            <a:spAutoFit/>
          </a:bodyPr>
          <a:lstStyle/>
          <a:p>
            <a:r>
              <a:rPr lang="en-US" dirty="0" smtClean="0"/>
              <a:t>Hi Bill!</a:t>
            </a:r>
          </a:p>
          <a:p>
            <a:r>
              <a:rPr lang="en-US" dirty="0" smtClean="0"/>
              <a:t>The address bill@example.com will soon be a spam-magnet!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2" end="2"/>
                                            </p:txEl>
                                          </p:spTgt>
                                        </p:tgtEl>
                                      </p:cBhvr>
                                    </p:animEffect>
                                  </p:childTnLst>
                                </p:cTn>
                              </p:par>
                              <p:par>
                                <p:cTn id="20" presetID="55"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3"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4" dur="1000"/>
                                        <p:tgtEl>
                                          <p:spTgt spid="3">
                                            <p:txEl>
                                              <p:pRg st="3" end="3"/>
                                            </p:txEl>
                                          </p:spTgt>
                                        </p:tgtEl>
                                      </p:cBhvr>
                                    </p:animEffect>
                                  </p:childTnLst>
                                </p:cTn>
                              </p:par>
                              <p:par>
                                <p:cTn id="25" presetID="55"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8"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9" dur="1000"/>
                                        <p:tgtEl>
                                          <p:spTgt spid="3">
                                            <p:txEl>
                                              <p:pRg st="4" end="4"/>
                                            </p:txEl>
                                          </p:spTgt>
                                        </p:tgtEl>
                                      </p:cBhvr>
                                    </p:animEffect>
                                  </p:childTnLst>
                                </p:cTn>
                              </p:par>
                              <p:par>
                                <p:cTn id="30" presetID="55"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33"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34" dur="1000"/>
                                        <p:tgtEl>
                                          <p:spTgt spid="3">
                                            <p:txEl>
                                              <p:pRg st="5" end="5"/>
                                            </p:txEl>
                                          </p:spTgt>
                                        </p:tgtEl>
                                      </p:cBhvr>
                                    </p:animEffect>
                                  </p:childTnLst>
                                </p:cTn>
                              </p:par>
                              <p:par>
                                <p:cTn id="35" presetID="55"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38"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39" dur="1000"/>
                                        <p:tgtEl>
                                          <p:spTgt spid="3">
                                            <p:txEl>
                                              <p:pRg st="6" end="6"/>
                                            </p:txEl>
                                          </p:spTgt>
                                        </p:tgtEl>
                                      </p:cBhvr>
                                    </p:animEffect>
                                  </p:childTnLst>
                                </p:cTn>
                              </p:par>
                              <p:par>
                                <p:cTn id="40" presetID="55" presetClass="entr" presetSubtype="0"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7" end="7"/>
                                            </p:txEl>
                                          </p:spTgt>
                                        </p:tgtEl>
                                      </p:cBhvr>
                                    </p:animEffect>
                                  </p:childTnLst>
                                </p:cTn>
                              </p:par>
                              <p:par>
                                <p:cTn id="45" presetID="55" presetClass="entr" presetSubtype="0"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p:cTn id="47" dur="10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48"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49" dur="1000"/>
                                        <p:tgtEl>
                                          <p:spTgt spid="3">
                                            <p:txEl>
                                              <p:pRg st="8" end="8"/>
                                            </p:txEl>
                                          </p:spTgt>
                                        </p:tgtEl>
                                      </p:cBhvr>
                                    </p:animEffect>
                                  </p:childTnLst>
                                </p:cTn>
                              </p:par>
                              <p:par>
                                <p:cTn id="50" presetID="55" presetClass="entr" presetSubtype="0" fill="hold" nodeType="with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 calcmode="lin" valueType="num">
                                      <p:cBhvr>
                                        <p:cTn id="52" dur="10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53" dur="10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54" dur="1000"/>
                                        <p:tgtEl>
                                          <p:spTgt spid="3">
                                            <p:txEl>
                                              <p:pRg st="9" end="9"/>
                                            </p:txEl>
                                          </p:spTgt>
                                        </p:tgtEl>
                                      </p:cBhvr>
                                    </p:animEffect>
                                  </p:childTnLst>
                                </p:cTn>
                              </p:par>
                              <p:par>
                                <p:cTn id="55" presetID="55" presetClass="entr" presetSubtype="0" fill="hold" nodeType="with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 calcmode="lin" valueType="num">
                                      <p:cBhvr>
                                        <p:cTn id="57" dur="10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58" dur="10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59" dur="1000"/>
                                        <p:tgtEl>
                                          <p:spTgt spid="3">
                                            <p:txEl>
                                              <p:pRg st="10" end="10"/>
                                            </p:txEl>
                                          </p:spTgt>
                                        </p:tgtEl>
                                      </p:cBhvr>
                                    </p:animEffect>
                                  </p:childTnLst>
                                </p:cTn>
                              </p:par>
                              <p:par>
                                <p:cTn id="60" presetID="55" presetClass="entr" presetSubtype="0" fill="hold" nodeType="with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 calcmode="lin" valueType="num">
                                      <p:cBhvr>
                                        <p:cTn id="62" dur="1000" fill="hold"/>
                                        <p:tgtEl>
                                          <p:spTgt spid="3">
                                            <p:txEl>
                                              <p:pRg st="11" end="11"/>
                                            </p:txEl>
                                          </p:spTgt>
                                        </p:tgtEl>
                                        <p:attrNameLst>
                                          <p:attrName>ppt_w</p:attrName>
                                        </p:attrNameLst>
                                      </p:cBhvr>
                                      <p:tavLst>
                                        <p:tav tm="0">
                                          <p:val>
                                            <p:strVal val="#ppt_w*0.70"/>
                                          </p:val>
                                        </p:tav>
                                        <p:tav tm="100000">
                                          <p:val>
                                            <p:strVal val="#ppt_w"/>
                                          </p:val>
                                        </p:tav>
                                      </p:tavLst>
                                    </p:anim>
                                    <p:anim calcmode="lin" valueType="num">
                                      <p:cBhvr>
                                        <p:cTn id="63" dur="1000" fill="hold"/>
                                        <p:tgtEl>
                                          <p:spTgt spid="3">
                                            <p:txEl>
                                              <p:pRg st="11" end="11"/>
                                            </p:txEl>
                                          </p:spTgt>
                                        </p:tgtEl>
                                        <p:attrNameLst>
                                          <p:attrName>ppt_h</p:attrName>
                                        </p:attrNameLst>
                                      </p:cBhvr>
                                      <p:tavLst>
                                        <p:tav tm="0">
                                          <p:val>
                                            <p:strVal val="#ppt_h"/>
                                          </p:val>
                                        </p:tav>
                                        <p:tav tm="100000">
                                          <p:val>
                                            <p:strVal val="#ppt_h"/>
                                          </p:val>
                                        </p:tav>
                                      </p:tavLst>
                                    </p:anim>
                                    <p:animEffect transition="in" filter="fade">
                                      <p:cBhvr>
                                        <p:cTn id="64" dur="1000"/>
                                        <p:tgtEl>
                                          <p:spTgt spid="3">
                                            <p:txEl>
                                              <p:pRg st="11" end="11"/>
                                            </p:txEl>
                                          </p:spTgt>
                                        </p:tgtEl>
                                      </p:cBhvr>
                                    </p:animEffect>
                                  </p:childTnLst>
                                </p:cTn>
                              </p:par>
                              <p:par>
                                <p:cTn id="65" presetID="55" presetClass="entr" presetSubtype="0" fill="hold" nodeType="with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 calcmode="lin" valueType="num">
                                      <p:cBhvr>
                                        <p:cTn id="67" dur="1000" fill="hold"/>
                                        <p:tgtEl>
                                          <p:spTgt spid="3">
                                            <p:txEl>
                                              <p:pRg st="12" end="12"/>
                                            </p:txEl>
                                          </p:spTgt>
                                        </p:tgtEl>
                                        <p:attrNameLst>
                                          <p:attrName>ppt_w</p:attrName>
                                        </p:attrNameLst>
                                      </p:cBhvr>
                                      <p:tavLst>
                                        <p:tav tm="0">
                                          <p:val>
                                            <p:strVal val="#ppt_w*0.70"/>
                                          </p:val>
                                        </p:tav>
                                        <p:tav tm="100000">
                                          <p:val>
                                            <p:strVal val="#ppt_w"/>
                                          </p:val>
                                        </p:tav>
                                      </p:tavLst>
                                    </p:anim>
                                    <p:anim calcmode="lin" valueType="num">
                                      <p:cBhvr>
                                        <p:cTn id="68" dur="1000" fill="hold"/>
                                        <p:tgtEl>
                                          <p:spTgt spid="3">
                                            <p:txEl>
                                              <p:pRg st="12" end="12"/>
                                            </p:txEl>
                                          </p:spTgt>
                                        </p:tgtEl>
                                        <p:attrNameLst>
                                          <p:attrName>ppt_h</p:attrName>
                                        </p:attrNameLst>
                                      </p:cBhvr>
                                      <p:tavLst>
                                        <p:tav tm="0">
                                          <p:val>
                                            <p:strVal val="#ppt_h"/>
                                          </p:val>
                                        </p:tav>
                                        <p:tav tm="100000">
                                          <p:val>
                                            <p:strVal val="#ppt_h"/>
                                          </p:val>
                                        </p:tav>
                                      </p:tavLst>
                                    </p:anim>
                                    <p:animEffect transition="in" filter="fade">
                                      <p:cBhvr>
                                        <p:cTn id="69" dur="1000"/>
                                        <p:tgtEl>
                                          <p:spTgt spid="3">
                                            <p:txEl>
                                              <p:pRg st="12" end="12"/>
                                            </p:txEl>
                                          </p:spTgt>
                                        </p:tgtEl>
                                      </p:cBhvr>
                                    </p:animEffect>
                                  </p:childTnLst>
                                </p:cTn>
                              </p:par>
                              <p:par>
                                <p:cTn id="70" presetID="55" presetClass="entr" presetSubtype="0" fill="hold" nodeType="with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 calcmode="lin" valueType="num">
                                      <p:cBhvr>
                                        <p:cTn id="72" dur="1000" fill="hold"/>
                                        <p:tgtEl>
                                          <p:spTgt spid="3">
                                            <p:txEl>
                                              <p:pRg st="13" end="13"/>
                                            </p:txEl>
                                          </p:spTgt>
                                        </p:tgtEl>
                                        <p:attrNameLst>
                                          <p:attrName>ppt_w</p:attrName>
                                        </p:attrNameLst>
                                      </p:cBhvr>
                                      <p:tavLst>
                                        <p:tav tm="0">
                                          <p:val>
                                            <p:strVal val="#ppt_w*0.70"/>
                                          </p:val>
                                        </p:tav>
                                        <p:tav tm="100000">
                                          <p:val>
                                            <p:strVal val="#ppt_w"/>
                                          </p:val>
                                        </p:tav>
                                      </p:tavLst>
                                    </p:anim>
                                    <p:anim calcmode="lin" valueType="num">
                                      <p:cBhvr>
                                        <p:cTn id="73" dur="1000" fill="hold"/>
                                        <p:tgtEl>
                                          <p:spTgt spid="3">
                                            <p:txEl>
                                              <p:pRg st="13" end="13"/>
                                            </p:txEl>
                                          </p:spTgt>
                                        </p:tgtEl>
                                        <p:attrNameLst>
                                          <p:attrName>ppt_h</p:attrName>
                                        </p:attrNameLst>
                                      </p:cBhvr>
                                      <p:tavLst>
                                        <p:tav tm="0">
                                          <p:val>
                                            <p:strVal val="#ppt_h"/>
                                          </p:val>
                                        </p:tav>
                                        <p:tav tm="100000">
                                          <p:val>
                                            <p:strVal val="#ppt_h"/>
                                          </p:val>
                                        </p:tav>
                                      </p:tavLst>
                                    </p:anim>
                                    <p:animEffect transition="in" filter="fade">
                                      <p:cBhvr>
                                        <p:cTn id="74" dur="1000"/>
                                        <p:tgtEl>
                                          <p:spTgt spid="3">
                                            <p:txEl>
                                              <p:pRg st="13" end="13"/>
                                            </p:txEl>
                                          </p:spTgt>
                                        </p:tgtEl>
                                      </p:cBhvr>
                                    </p:animEffect>
                                  </p:childTnLst>
                                </p:cTn>
                              </p:par>
                              <p:par>
                                <p:cTn id="75" presetID="55" presetClass="entr" presetSubtype="0" fill="hold" nodeType="with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 calcmode="lin" valueType="num">
                                      <p:cBhvr>
                                        <p:cTn id="77" dur="1000" fill="hold"/>
                                        <p:tgtEl>
                                          <p:spTgt spid="3">
                                            <p:txEl>
                                              <p:pRg st="14" end="14"/>
                                            </p:txEl>
                                          </p:spTgt>
                                        </p:tgtEl>
                                        <p:attrNameLst>
                                          <p:attrName>ppt_w</p:attrName>
                                        </p:attrNameLst>
                                      </p:cBhvr>
                                      <p:tavLst>
                                        <p:tav tm="0">
                                          <p:val>
                                            <p:strVal val="#ppt_w*0.70"/>
                                          </p:val>
                                        </p:tav>
                                        <p:tav tm="100000">
                                          <p:val>
                                            <p:strVal val="#ppt_w"/>
                                          </p:val>
                                        </p:tav>
                                      </p:tavLst>
                                    </p:anim>
                                    <p:anim calcmode="lin" valueType="num">
                                      <p:cBhvr>
                                        <p:cTn id="78" dur="1000" fill="hold"/>
                                        <p:tgtEl>
                                          <p:spTgt spid="3">
                                            <p:txEl>
                                              <p:pRg st="14" end="14"/>
                                            </p:txEl>
                                          </p:spTgt>
                                        </p:tgtEl>
                                        <p:attrNameLst>
                                          <p:attrName>ppt_h</p:attrName>
                                        </p:attrNameLst>
                                      </p:cBhvr>
                                      <p:tavLst>
                                        <p:tav tm="0">
                                          <p:val>
                                            <p:strVal val="#ppt_h"/>
                                          </p:val>
                                        </p:tav>
                                        <p:tav tm="100000">
                                          <p:val>
                                            <p:strVal val="#ppt_h"/>
                                          </p:val>
                                        </p:tav>
                                      </p:tavLst>
                                    </p:anim>
                                    <p:animEffect transition="in" filter="fade">
                                      <p:cBhvr>
                                        <p:cTn id="79" dur="1000"/>
                                        <p:tgtEl>
                                          <p:spTgt spid="3">
                                            <p:txEl>
                                              <p:pRg st="14" end="14"/>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5" presetClass="entr" presetSubtype="0" fill="hold" grpId="0" nodeType="clickEffect">
                                  <p:stCondLst>
                                    <p:cond delay="0"/>
                                  </p:stCondLst>
                                  <p:childTnLst>
                                    <p:set>
                                      <p:cBhvr>
                                        <p:cTn id="83" dur="1" fill="hold">
                                          <p:stCondLst>
                                            <p:cond delay="0"/>
                                          </p:stCondLst>
                                        </p:cTn>
                                        <p:tgtEl>
                                          <p:spTgt spid="4"/>
                                        </p:tgtEl>
                                        <p:attrNameLst>
                                          <p:attrName>style.visibility</p:attrName>
                                        </p:attrNameLst>
                                      </p:cBhvr>
                                      <p:to>
                                        <p:strVal val="visible"/>
                                      </p:to>
                                    </p:set>
                                    <p:anim calcmode="lin" valueType="num">
                                      <p:cBhvr>
                                        <p:cTn id="84" dur="1000" fill="hold"/>
                                        <p:tgtEl>
                                          <p:spTgt spid="4"/>
                                        </p:tgtEl>
                                        <p:attrNameLst>
                                          <p:attrName>ppt_w</p:attrName>
                                        </p:attrNameLst>
                                      </p:cBhvr>
                                      <p:tavLst>
                                        <p:tav tm="0">
                                          <p:val>
                                            <p:strVal val="#ppt_w*0.70"/>
                                          </p:val>
                                        </p:tav>
                                        <p:tav tm="100000">
                                          <p:val>
                                            <p:strVal val="#ppt_w"/>
                                          </p:val>
                                        </p:tav>
                                      </p:tavLst>
                                    </p:anim>
                                    <p:anim calcmode="lin" valueType="num">
                                      <p:cBhvr>
                                        <p:cTn id="85" dur="1000" fill="hold"/>
                                        <p:tgtEl>
                                          <p:spTgt spid="4"/>
                                        </p:tgtEl>
                                        <p:attrNameLst>
                                          <p:attrName>ppt_h</p:attrName>
                                        </p:attrNameLst>
                                      </p:cBhvr>
                                      <p:tavLst>
                                        <p:tav tm="0">
                                          <p:val>
                                            <p:strVal val="#ppt_h"/>
                                          </p:val>
                                        </p:tav>
                                        <p:tav tm="100000">
                                          <p:val>
                                            <p:strVal val="#ppt_h"/>
                                          </p:val>
                                        </p:tav>
                                      </p:tavLst>
                                    </p:anim>
                                    <p:animEffect transition="in" filter="fade">
                                      <p:cBhvr>
                                        <p:cTn id="86" dur="1000"/>
                                        <p:tgtEl>
                                          <p:spTgt spid="4"/>
                                        </p:tgtEl>
                                      </p:cBhvr>
                                    </p:animEffect>
                                  </p:childTnLst>
                                </p:cTn>
                              </p:par>
                            </p:childTnLst>
                          </p:cTn>
                        </p:par>
                      </p:childTnLst>
                    </p:cTn>
                  </p:par>
                  <p:par>
                    <p:cTn id="87" fill="hold">
                      <p:stCondLst>
                        <p:cond delay="indefinite"/>
                      </p:stCondLst>
                      <p:childTnLst>
                        <p:par>
                          <p:cTn id="88" fill="hold">
                            <p:stCondLst>
                              <p:cond delay="0"/>
                            </p:stCondLst>
                            <p:childTnLst>
                              <p:par>
                                <p:cTn id="89" presetID="55" presetClass="entr" presetSubtype="0" fill="hold" grpId="0" nodeType="clickEffect">
                                  <p:stCondLst>
                                    <p:cond delay="0"/>
                                  </p:stCondLst>
                                  <p:iterate type="lt">
                                    <p:tmPct val="0"/>
                                  </p:iterate>
                                  <p:childTnLst>
                                    <p:set>
                                      <p:cBhvr>
                                        <p:cTn id="90" dur="1" fill="hold">
                                          <p:stCondLst>
                                            <p:cond delay="0"/>
                                          </p:stCondLst>
                                        </p:cTn>
                                        <p:tgtEl>
                                          <p:spTgt spid="5"/>
                                        </p:tgtEl>
                                        <p:attrNameLst>
                                          <p:attrName>style.visibility</p:attrName>
                                        </p:attrNameLst>
                                      </p:cBhvr>
                                      <p:to>
                                        <p:strVal val="visible"/>
                                      </p:to>
                                    </p:set>
                                    <p:anim calcmode="lin" valueType="num">
                                      <p:cBhvr>
                                        <p:cTn id="91" dur="1000" fill="hold"/>
                                        <p:tgtEl>
                                          <p:spTgt spid="5"/>
                                        </p:tgtEl>
                                        <p:attrNameLst>
                                          <p:attrName>ppt_w</p:attrName>
                                        </p:attrNameLst>
                                      </p:cBhvr>
                                      <p:tavLst>
                                        <p:tav tm="0">
                                          <p:val>
                                            <p:strVal val="#ppt_w*0.70"/>
                                          </p:val>
                                        </p:tav>
                                        <p:tav tm="100000">
                                          <p:val>
                                            <p:strVal val="#ppt_w"/>
                                          </p:val>
                                        </p:tav>
                                      </p:tavLst>
                                    </p:anim>
                                    <p:anim calcmode="lin" valueType="num">
                                      <p:cBhvr>
                                        <p:cTn id="92" dur="1000" fill="hold"/>
                                        <p:tgtEl>
                                          <p:spTgt spid="5"/>
                                        </p:tgtEl>
                                        <p:attrNameLst>
                                          <p:attrName>ppt_h</p:attrName>
                                        </p:attrNameLst>
                                      </p:cBhvr>
                                      <p:tavLst>
                                        <p:tav tm="0">
                                          <p:val>
                                            <p:strVal val="#ppt_h"/>
                                          </p:val>
                                        </p:tav>
                                        <p:tav tm="100000">
                                          <p:val>
                                            <p:strVal val="#ppt_h"/>
                                          </p:val>
                                        </p:tav>
                                      </p:tavLst>
                                    </p:anim>
                                    <p:animEffect transition="in" filter="fade">
                                      <p:cBhvr>
                                        <p:cTn id="93" dur="1000"/>
                                        <p:tgtEl>
                                          <p:spTgt spid="5"/>
                                        </p:tgtEl>
                                      </p:cBhvr>
                                    </p:animEffect>
                                  </p:childTnLst>
                                </p:cTn>
                              </p:par>
                              <p:par>
                                <p:cTn id="94" presetID="16" presetClass="emph" presetSubtype="0" fill="hold" grpId="1" nodeType="withEffect">
                                  <p:stCondLst>
                                    <p:cond delay="0"/>
                                  </p:stCondLst>
                                  <p:iterate type="lt">
                                    <p:tmPct val="4000"/>
                                  </p:iterate>
                                  <p:childTnLst>
                                    <p:set>
                                      <p:cBhvr override="childStyle">
                                        <p:cTn id="95" dur="500" fill="hold"/>
                                        <p:tgtEl>
                                          <p:spTgt spid="5"/>
                                        </p:tgtEl>
                                        <p:attrNameLst>
                                          <p:attrName>style.color</p:attrName>
                                        </p:attrNameLst>
                                      </p:cBhvr>
                                      <p:to>
                                        <p:clrVal>
                                          <a:schemeClr val="hlink"/>
                                        </p:clrVal>
                                      </p:to>
                                    </p:set>
                                    <p:set>
                                      <p:cBhvr>
                                        <p:cTn id="96" dur="500" fill="hold"/>
                                        <p:tgtEl>
                                          <p:spTgt spid="5"/>
                                        </p:tgtEl>
                                        <p:attrNameLst>
                                          <p:attrName>fillcolor</p:attrName>
                                        </p:attrNameLst>
                                      </p:cBhvr>
                                      <p:to>
                                        <p:clrVal>
                                          <a:schemeClr val="hlink"/>
                                        </p:clrVal>
                                      </p:to>
                                    </p:set>
                                    <p:set>
                                      <p:cBhvr>
                                        <p:cTn id="97" dur="500" fill="hold"/>
                                        <p:tgtEl>
                                          <p:spTgt spid="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5" grpId="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Database Transaction - </a:t>
            </a:r>
            <a:r>
              <a:rPr lang="en-US" i="1" dirty="0" smtClean="0"/>
              <a:t>commit()</a:t>
            </a:r>
            <a:r>
              <a:rPr lang="en-US" b="1" dirty="0" smtClean="0"/>
              <a:t> </a:t>
            </a:r>
            <a:endParaRPr lang="en-US" dirty="0"/>
          </a:p>
        </p:txBody>
      </p:sp>
      <p:sp>
        <p:nvSpPr>
          <p:cNvPr id="5" name="Content Placeholder 4"/>
          <p:cNvSpPr>
            <a:spLocks noGrp="1"/>
          </p:cNvSpPr>
          <p:nvPr>
            <p:ph idx="1"/>
          </p:nvPr>
        </p:nvSpPr>
        <p:spPr/>
        <p:txBody>
          <a:bodyPr>
            <a:normAutofit fontScale="92500" lnSpcReduction="10000"/>
          </a:bodyPr>
          <a:lstStyle/>
          <a:p>
            <a:pPr>
              <a:buNone/>
            </a:pPr>
            <a:r>
              <a:rPr lang="en-US" sz="1400" b="1" dirty="0" smtClean="0"/>
              <a:t>Object oriented style</a:t>
            </a:r>
          </a:p>
          <a:p>
            <a:pPr>
              <a:buNone/>
            </a:pPr>
            <a:r>
              <a:rPr lang="en-US" sz="1400" dirty="0" smtClean="0"/>
              <a:t>	&lt;?php</a:t>
            </a:r>
            <a:br>
              <a:rPr lang="en-US" sz="1400" dirty="0" smtClean="0"/>
            </a:br>
            <a:r>
              <a:rPr lang="en-US" sz="1400" dirty="0" smtClean="0"/>
              <a:t>$mysqli = new mysqli("localhost", "my_user", "my_password", "world");</a:t>
            </a:r>
            <a:br>
              <a:rPr lang="en-US" sz="1400" dirty="0" smtClean="0"/>
            </a:br>
            <a:r>
              <a:rPr lang="en-US" sz="1400" dirty="0" smtClean="0"/>
              <a:t>/* check connection */</a:t>
            </a:r>
            <a:br>
              <a:rPr lang="en-US" sz="1400" dirty="0" smtClean="0"/>
            </a:br>
            <a:r>
              <a:rPr lang="en-US" sz="1400" dirty="0" smtClean="0"/>
              <a:t>if (mysqli_connect_errno()) {</a:t>
            </a:r>
            <a:br>
              <a:rPr lang="en-US" sz="1400" dirty="0" smtClean="0"/>
            </a:br>
            <a:r>
              <a:rPr lang="en-US" sz="1400" dirty="0" smtClean="0"/>
              <a:t>   printf("Connect failed: %s\n", mysqli_connect_error());</a:t>
            </a:r>
            <a:br>
              <a:rPr lang="en-US" sz="1400" dirty="0" smtClean="0"/>
            </a:br>
            <a:r>
              <a:rPr lang="en-US" sz="1400" dirty="0" smtClean="0"/>
              <a:t>    exit();</a:t>
            </a:r>
            <a:br>
              <a:rPr lang="en-US" sz="1400" dirty="0" smtClean="0"/>
            </a:br>
            <a:r>
              <a:rPr lang="en-US" sz="1400" dirty="0" smtClean="0"/>
              <a:t>}</a:t>
            </a:r>
            <a:br>
              <a:rPr lang="en-US" sz="1400" dirty="0" smtClean="0"/>
            </a:br>
            <a:r>
              <a:rPr lang="en-US" sz="1400" dirty="0" smtClean="0"/>
              <a:t>$mysqli-&gt; query("CREATE TABLE Language LIKE CountryLanguage");</a:t>
            </a:r>
            <a:br>
              <a:rPr lang="en-US" sz="1400" dirty="0" smtClean="0"/>
            </a:br>
            <a:r>
              <a:rPr lang="en-US" sz="1400" dirty="0" smtClean="0"/>
              <a:t>/* set autocommit to off */</a:t>
            </a:r>
            <a:br>
              <a:rPr lang="en-US" sz="1400" dirty="0" smtClean="0"/>
            </a:br>
            <a:r>
              <a:rPr lang="en-US" sz="1400" dirty="0" smtClean="0"/>
              <a:t>$mysqli-&gt;autocommit(FALSE);</a:t>
            </a:r>
            <a:br>
              <a:rPr lang="en-US" sz="1400" dirty="0" smtClean="0"/>
            </a:br>
            <a:r>
              <a:rPr lang="en-US" sz="1400" dirty="0" smtClean="0"/>
              <a:t>/* Insert some values */</a:t>
            </a:r>
            <a:br>
              <a:rPr lang="en-US" sz="1400" dirty="0" smtClean="0"/>
            </a:br>
            <a:r>
              <a:rPr lang="en-US" sz="1400" dirty="0" smtClean="0"/>
              <a:t>$mysqli-&gt; query("INSERT INTO Language VALUES ('DEU', 'Bavarian', 'F', 11.2)");</a:t>
            </a:r>
            <a:br>
              <a:rPr lang="en-US" sz="1400" dirty="0" smtClean="0"/>
            </a:br>
            <a:r>
              <a:rPr lang="en-US" sz="1400" dirty="0" smtClean="0"/>
              <a:t>$mysqli-&gt; query("INSERT INTO Language VALUES ('DEU', '</a:t>
            </a:r>
            <a:r>
              <a:rPr lang="en-US" sz="1400" dirty="0" err="1" smtClean="0"/>
              <a:t>Swabian</a:t>
            </a:r>
            <a:r>
              <a:rPr lang="en-US" sz="1400" dirty="0" smtClean="0"/>
              <a:t>', 'F', 9.4)");</a:t>
            </a:r>
            <a:br>
              <a:rPr lang="en-US" sz="1400" dirty="0" smtClean="0"/>
            </a:br>
            <a:r>
              <a:rPr lang="en-US" sz="1400" dirty="0" smtClean="0"/>
              <a:t>/* commit transaction */</a:t>
            </a:r>
            <a:br>
              <a:rPr lang="en-US" sz="1400" dirty="0" smtClean="0"/>
            </a:br>
            <a:r>
              <a:rPr lang="en-US" sz="1400" dirty="0" smtClean="0"/>
              <a:t>if (!$mysqli-&gt;</a:t>
            </a:r>
            <a:r>
              <a:rPr lang="en-US" sz="1400" b="1" dirty="0" smtClean="0"/>
              <a:t>commit</a:t>
            </a:r>
            <a:r>
              <a:rPr lang="en-US" sz="1400" dirty="0" smtClean="0"/>
              <a:t>()) {</a:t>
            </a:r>
            <a:br>
              <a:rPr lang="en-US" sz="1400" dirty="0" smtClean="0"/>
            </a:br>
            <a:r>
              <a:rPr lang="en-US" sz="1400" dirty="0" smtClean="0"/>
              <a:t>    print("Transaction commit failed\n");</a:t>
            </a:r>
            <a:br>
              <a:rPr lang="en-US" sz="1400" dirty="0" smtClean="0"/>
            </a:br>
            <a:r>
              <a:rPr lang="en-US" sz="1400" dirty="0" smtClean="0"/>
              <a:t>    exit();</a:t>
            </a:r>
            <a:br>
              <a:rPr lang="en-US" sz="1400" dirty="0" smtClean="0"/>
            </a:br>
            <a:r>
              <a:rPr lang="en-US" sz="1400" dirty="0" smtClean="0"/>
              <a:t>}</a:t>
            </a:r>
            <a:br>
              <a:rPr lang="en-US" sz="1400" dirty="0" smtClean="0"/>
            </a:br>
            <a:r>
              <a:rPr lang="en-US" sz="1400" dirty="0" smtClean="0"/>
              <a:t>/* drop table */</a:t>
            </a:r>
            <a:br>
              <a:rPr lang="en-US" sz="1400" dirty="0" smtClean="0"/>
            </a:br>
            <a:r>
              <a:rPr lang="en-US" sz="1400" dirty="0" smtClean="0"/>
              <a:t>$mysqli-&gt;query("DROP TABLE Language");</a:t>
            </a:r>
            <a:br>
              <a:rPr lang="en-US" sz="1400" dirty="0" smtClean="0"/>
            </a:br>
            <a:r>
              <a:rPr lang="en-US" sz="1400" dirty="0" smtClean="0"/>
              <a:t>/* close connection */</a:t>
            </a:r>
            <a:br>
              <a:rPr lang="en-US" sz="1400" dirty="0" smtClean="0"/>
            </a:br>
            <a:r>
              <a:rPr lang="en-US" sz="1400" dirty="0" smtClean="0"/>
              <a:t>$mysqli-&gt;close();</a:t>
            </a:r>
            <a:br>
              <a:rPr lang="en-US" sz="1400" dirty="0" smtClean="0"/>
            </a:br>
            <a:r>
              <a:rPr lang="en-US" sz="1400" dirty="0" smtClean="0"/>
              <a:t>?&gt; </a:t>
            </a:r>
            <a:endParaRPr lang="en-US" sz="1400"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Database Transaction - </a:t>
            </a:r>
            <a:r>
              <a:rPr lang="en-US" i="1" dirty="0" smtClean="0"/>
              <a:t>commit()</a:t>
            </a:r>
            <a:r>
              <a:rPr lang="en-US" b="1" dirty="0" smtClean="0"/>
              <a:t> </a:t>
            </a:r>
            <a:endParaRPr lang="en-US" dirty="0"/>
          </a:p>
        </p:txBody>
      </p:sp>
      <p:sp>
        <p:nvSpPr>
          <p:cNvPr id="6" name="Content Placeholder 5"/>
          <p:cNvSpPr>
            <a:spLocks noGrp="1"/>
          </p:cNvSpPr>
          <p:nvPr>
            <p:ph idx="1"/>
          </p:nvPr>
        </p:nvSpPr>
        <p:spPr/>
        <p:txBody>
          <a:bodyPr>
            <a:normAutofit fontScale="92500" lnSpcReduction="10000"/>
          </a:bodyPr>
          <a:lstStyle/>
          <a:p>
            <a:pPr>
              <a:buNone/>
            </a:pPr>
            <a:r>
              <a:rPr lang="en-US" sz="1600" b="1" dirty="0" smtClean="0"/>
              <a:t>Procedural style</a:t>
            </a:r>
          </a:p>
          <a:p>
            <a:pPr>
              <a:buNone/>
            </a:pPr>
            <a:r>
              <a:rPr lang="en-US" sz="1600" dirty="0" smtClean="0"/>
              <a:t>	&lt;?php</a:t>
            </a:r>
            <a:br>
              <a:rPr lang="en-US" sz="1600" dirty="0" smtClean="0"/>
            </a:br>
            <a:r>
              <a:rPr lang="en-US" sz="1600" dirty="0" smtClean="0"/>
              <a:t>$link = mysqli_connect("localhost", "my_user", "my_password", "test");</a:t>
            </a:r>
            <a:br>
              <a:rPr lang="en-US" sz="1600" dirty="0" smtClean="0"/>
            </a:br>
            <a:r>
              <a:rPr lang="en-US" sz="1600" dirty="0" smtClean="0"/>
              <a:t>/* check connection */</a:t>
            </a:r>
            <a:br>
              <a:rPr lang="en-US" sz="1600" dirty="0" smtClean="0"/>
            </a:br>
            <a:r>
              <a:rPr lang="en-US" sz="1600" dirty="0" smtClean="0"/>
              <a:t>if (!$link) {</a:t>
            </a:r>
            <a:br>
              <a:rPr lang="en-US" sz="1600" dirty="0" smtClean="0"/>
            </a:br>
            <a:r>
              <a:rPr lang="en-US" sz="1600" dirty="0" smtClean="0"/>
              <a:t>    printf("Connect failed: %s\n", mysqli_connect_error());</a:t>
            </a:r>
            <a:br>
              <a:rPr lang="en-US" sz="1600" dirty="0" smtClean="0"/>
            </a:br>
            <a:r>
              <a:rPr lang="en-US" sz="1600" dirty="0" smtClean="0"/>
              <a:t>    exit();</a:t>
            </a:r>
            <a:br>
              <a:rPr lang="en-US" sz="1600" dirty="0" smtClean="0"/>
            </a:br>
            <a:r>
              <a:rPr lang="en-US" sz="1600" dirty="0" smtClean="0"/>
              <a:t>}</a:t>
            </a:r>
            <a:br>
              <a:rPr lang="en-US" sz="1600" dirty="0" smtClean="0"/>
            </a:br>
            <a:r>
              <a:rPr lang="en-US" sz="1600" dirty="0" smtClean="0"/>
              <a:t>/* set autocommit to off */</a:t>
            </a:r>
            <a:br>
              <a:rPr lang="en-US" sz="1600" dirty="0" smtClean="0"/>
            </a:br>
            <a:r>
              <a:rPr lang="en-US" sz="1600" dirty="0" smtClean="0"/>
              <a:t>mysqli_autocommit($link, FALSE);</a:t>
            </a:r>
            <a:br>
              <a:rPr lang="en-US" sz="1600" dirty="0" smtClean="0"/>
            </a:br>
            <a:r>
              <a:rPr lang="en-US" sz="1600" dirty="0" smtClean="0"/>
              <a:t>mysqli_query($link, "CREATE TABLE Language LIKE  CountryLanguage");</a:t>
            </a:r>
            <a:br>
              <a:rPr lang="en-US" sz="1600" dirty="0" smtClean="0"/>
            </a:br>
            <a:r>
              <a:rPr lang="en-US" sz="1600" dirty="0" smtClean="0"/>
              <a:t>/* Insert some values */</a:t>
            </a:r>
            <a:br>
              <a:rPr lang="en-US" sz="1600" dirty="0" smtClean="0"/>
            </a:br>
            <a:r>
              <a:rPr lang="en-US" sz="1600" dirty="0" smtClean="0"/>
              <a:t>mysqli_query($link, "INSERT INTO Language VALUES ('DEU', 'Bavarian', 'F', 11.2)");</a:t>
            </a:r>
            <a:br>
              <a:rPr lang="en-US" sz="1600" dirty="0" smtClean="0"/>
            </a:br>
            <a:r>
              <a:rPr lang="en-US" sz="1600" dirty="0" smtClean="0"/>
              <a:t>mysqli_query($link, "INSERT INTO Language VALUES ('DEU', '</a:t>
            </a:r>
            <a:r>
              <a:rPr lang="en-US" sz="1600" dirty="0" err="1" smtClean="0"/>
              <a:t>Swabian</a:t>
            </a:r>
            <a:r>
              <a:rPr lang="en-US" sz="1600" dirty="0" smtClean="0"/>
              <a:t>', 'F', 9.4)");</a:t>
            </a:r>
            <a:br>
              <a:rPr lang="en-US" sz="1600" dirty="0" smtClean="0"/>
            </a:br>
            <a:r>
              <a:rPr lang="en-US" sz="1600" dirty="0" smtClean="0"/>
              <a:t>/* commit transaction */</a:t>
            </a:r>
            <a:br>
              <a:rPr lang="en-US" sz="1600" dirty="0" smtClean="0"/>
            </a:br>
            <a:r>
              <a:rPr lang="en-US" sz="1600" dirty="0" smtClean="0"/>
              <a:t>if (!</a:t>
            </a:r>
            <a:r>
              <a:rPr lang="en-US" sz="1600" b="1" dirty="0" err="1" smtClean="0"/>
              <a:t>mysqli_commit</a:t>
            </a:r>
            <a:r>
              <a:rPr lang="en-US" sz="1600" dirty="0" smtClean="0"/>
              <a:t>($link)) {	print("Transaction commit failed\n");</a:t>
            </a:r>
            <a:br>
              <a:rPr lang="en-US" sz="1600" dirty="0" smtClean="0"/>
            </a:br>
            <a:r>
              <a:rPr lang="en-US" sz="1600" dirty="0" smtClean="0"/>
              <a:t>    exit();</a:t>
            </a:r>
            <a:br>
              <a:rPr lang="en-US" sz="1600" dirty="0" smtClean="0"/>
            </a:br>
            <a:r>
              <a:rPr lang="en-US" sz="1600" dirty="0" smtClean="0"/>
              <a:t>}</a:t>
            </a:r>
            <a:br>
              <a:rPr lang="en-US" sz="1600" dirty="0" smtClean="0"/>
            </a:br>
            <a:r>
              <a:rPr lang="en-US" sz="1600" dirty="0" smtClean="0"/>
              <a:t>/* close connection */</a:t>
            </a:r>
            <a:br>
              <a:rPr lang="en-US" sz="1600" dirty="0" smtClean="0"/>
            </a:br>
            <a:r>
              <a:rPr lang="en-US" sz="1600" dirty="0" smtClean="0"/>
              <a:t>mysqli_close($link);</a:t>
            </a:r>
            <a:br>
              <a:rPr lang="en-US" sz="1600" dirty="0" smtClean="0"/>
            </a:br>
            <a:r>
              <a:rPr lang="en-US" sz="1600" dirty="0" smtClean="0"/>
              <a:t>?&gt; </a:t>
            </a:r>
            <a:endParaRPr lang="en-US" sz="1600"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Database Transaction - </a:t>
            </a:r>
            <a:r>
              <a:rPr lang="en-US" i="1" dirty="0" smtClean="0"/>
              <a:t>rollback()</a:t>
            </a:r>
            <a:endParaRPr lang="en-US" dirty="0"/>
          </a:p>
        </p:txBody>
      </p:sp>
      <p:sp>
        <p:nvSpPr>
          <p:cNvPr id="4" name="Content Placeholder 3"/>
          <p:cNvSpPr>
            <a:spLocks noGrp="1"/>
          </p:cNvSpPr>
          <p:nvPr>
            <p:ph idx="1"/>
          </p:nvPr>
        </p:nvSpPr>
        <p:spPr/>
        <p:txBody>
          <a:bodyPr numCol="2">
            <a:normAutofit lnSpcReduction="10000"/>
          </a:bodyPr>
          <a:lstStyle/>
          <a:p>
            <a:pPr>
              <a:buNone/>
            </a:pPr>
            <a:r>
              <a:rPr lang="en-US" sz="1400" b="1" dirty="0" smtClean="0"/>
              <a:t>Object oriented style</a:t>
            </a:r>
          </a:p>
          <a:p>
            <a:pPr>
              <a:buNone/>
            </a:pPr>
            <a:r>
              <a:rPr lang="en-US" sz="1400" dirty="0" smtClean="0"/>
              <a:t>	&lt;?php</a:t>
            </a:r>
            <a:br>
              <a:rPr lang="en-US" sz="1400" dirty="0" smtClean="0"/>
            </a:br>
            <a:r>
              <a:rPr lang="en-US" sz="1400" dirty="0" smtClean="0"/>
              <a:t>$mysqli = new mysqli("localhost", "my_user", "my_password", "world");</a:t>
            </a:r>
            <a:br>
              <a:rPr lang="en-US" sz="1400" dirty="0" smtClean="0"/>
            </a:br>
            <a:r>
              <a:rPr lang="en-US" sz="1400" dirty="0" smtClean="0"/>
              <a:t/>
            </a:r>
            <a:br>
              <a:rPr lang="en-US" sz="1400" dirty="0" smtClean="0"/>
            </a:br>
            <a:r>
              <a:rPr lang="en-US" sz="1400" dirty="0" smtClean="0"/>
              <a:t>/* check connection */</a:t>
            </a:r>
            <a:br>
              <a:rPr lang="en-US" sz="1400" dirty="0" smtClean="0"/>
            </a:br>
            <a:r>
              <a:rPr lang="en-US" sz="1400" dirty="0" smtClean="0"/>
              <a:t>if (mysqli_connect_errno()) {</a:t>
            </a:r>
            <a:br>
              <a:rPr lang="en-US" sz="1400" dirty="0" smtClean="0"/>
            </a:br>
            <a:r>
              <a:rPr lang="en-US" sz="1400" dirty="0" smtClean="0"/>
              <a:t>    printf("Connect failed: %s\n", mysqli_connect_error());</a:t>
            </a:r>
            <a:br>
              <a:rPr lang="en-US" sz="1400" dirty="0" smtClean="0"/>
            </a:br>
            <a:r>
              <a:rPr lang="en-US" sz="1400" dirty="0" smtClean="0"/>
              <a:t>    exit();</a:t>
            </a:r>
            <a:br>
              <a:rPr lang="en-US" sz="1400" dirty="0" smtClean="0"/>
            </a:br>
            <a:r>
              <a:rPr lang="en-US" sz="1400" dirty="0" smtClean="0"/>
              <a:t>}</a:t>
            </a:r>
            <a:br>
              <a:rPr lang="en-US" sz="1400" dirty="0" smtClean="0"/>
            </a:br>
            <a:r>
              <a:rPr lang="en-US" sz="1400" dirty="0" smtClean="0"/>
              <a:t>/* disable autocommit */</a:t>
            </a:r>
            <a:br>
              <a:rPr lang="en-US" sz="1400" dirty="0" smtClean="0"/>
            </a:br>
            <a:r>
              <a:rPr lang="en-US" sz="1400" dirty="0" smtClean="0"/>
              <a:t>$mysqli-&gt;autocommit(FALSE);</a:t>
            </a:r>
            <a:br>
              <a:rPr lang="en-US" sz="1400" dirty="0" smtClean="0"/>
            </a:br>
            <a:r>
              <a:rPr lang="en-US" sz="1400" dirty="0" smtClean="0"/>
              <a:t>$mysqli-&gt;query("CREATE TABLE </a:t>
            </a:r>
            <a:r>
              <a:rPr lang="en-US" sz="1400" dirty="0" err="1" smtClean="0"/>
              <a:t>myCity</a:t>
            </a:r>
            <a:r>
              <a:rPr lang="en-US" sz="1400" dirty="0" smtClean="0"/>
              <a:t> LIKE City");</a:t>
            </a:r>
            <a:br>
              <a:rPr lang="en-US" sz="1400" dirty="0" smtClean="0"/>
            </a:br>
            <a:r>
              <a:rPr lang="en-US" sz="1400" dirty="0" smtClean="0"/>
              <a:t>$mysqli-&gt; query("ALTER TABLE </a:t>
            </a:r>
            <a:r>
              <a:rPr lang="en-US" sz="1400" dirty="0" err="1" smtClean="0"/>
              <a:t>myCity</a:t>
            </a:r>
            <a:r>
              <a:rPr lang="en-US" sz="1400" dirty="0" smtClean="0"/>
              <a:t> Type=</a:t>
            </a:r>
            <a:r>
              <a:rPr lang="en-US" sz="1400" dirty="0" err="1" smtClean="0"/>
              <a:t>InnoDB</a:t>
            </a:r>
            <a:r>
              <a:rPr lang="en-US" sz="1400" dirty="0" smtClean="0"/>
              <a:t>");</a:t>
            </a:r>
            <a:br>
              <a:rPr lang="en-US" sz="1400" dirty="0" smtClean="0"/>
            </a:br>
            <a:r>
              <a:rPr lang="en-US" sz="1400" dirty="0" smtClean="0"/>
              <a:t>$mysqli-&gt; query("INSERT INTO </a:t>
            </a:r>
            <a:r>
              <a:rPr lang="en-US" sz="1400" dirty="0" err="1" smtClean="0"/>
              <a:t>myCity</a:t>
            </a:r>
            <a:r>
              <a:rPr lang="en-US" sz="1400" dirty="0" smtClean="0"/>
              <a:t> SELECT * FROM City LIMIT 50");</a:t>
            </a:r>
            <a:br>
              <a:rPr lang="en-US" sz="1400" dirty="0" smtClean="0"/>
            </a:br>
            <a:r>
              <a:rPr lang="en-US" sz="1400" dirty="0" smtClean="0"/>
              <a:t>/* commit insert */</a:t>
            </a:r>
            <a:br>
              <a:rPr lang="en-US" sz="1400" dirty="0" smtClean="0"/>
            </a:br>
            <a:r>
              <a:rPr lang="en-US" sz="1400" dirty="0" smtClean="0"/>
              <a:t>$mysqli-&gt;commit();</a:t>
            </a:r>
            <a:br>
              <a:rPr lang="en-US" sz="1400" dirty="0" smtClean="0"/>
            </a:br>
            <a:r>
              <a:rPr lang="en-US" sz="1400" dirty="0" smtClean="0"/>
              <a:t>/* delete all rows */</a:t>
            </a:r>
            <a:br>
              <a:rPr lang="en-US" sz="1400" dirty="0" smtClean="0"/>
            </a:br>
            <a:r>
              <a:rPr lang="en-US" sz="1400" dirty="0" smtClean="0"/>
              <a:t>$mysqli-&gt;query("DELETE FROM </a:t>
            </a:r>
            <a:r>
              <a:rPr lang="en-US" sz="1400" dirty="0" err="1" smtClean="0"/>
              <a:t>myCity</a:t>
            </a:r>
            <a:r>
              <a:rPr lang="en-US" sz="1400" dirty="0" smtClean="0"/>
              <a:t>");</a:t>
            </a:r>
            <a:br>
              <a:rPr lang="en-US" sz="1400" dirty="0" smtClean="0"/>
            </a:br>
            <a:r>
              <a:rPr lang="en-US" sz="1400" dirty="0" smtClean="0"/>
              <a:t>if ($result = $mysqli-&gt; query("SELECT COUNT(*) FROM </a:t>
            </a:r>
            <a:r>
              <a:rPr lang="en-US" sz="1400" dirty="0" err="1" smtClean="0"/>
              <a:t>myCity</a:t>
            </a:r>
            <a:r>
              <a:rPr lang="en-US" sz="1400" dirty="0" smtClean="0"/>
              <a:t>")) {</a:t>
            </a:r>
            <a:br>
              <a:rPr lang="en-US" sz="1400" dirty="0" smtClean="0"/>
            </a:br>
            <a:r>
              <a:rPr lang="en-US" sz="1400" dirty="0" smtClean="0"/>
              <a:t>    $row = $result-&gt;fetch_row();</a:t>
            </a:r>
            <a:br>
              <a:rPr lang="en-US" sz="1400" dirty="0" smtClean="0"/>
            </a:br>
            <a:r>
              <a:rPr lang="en-US" sz="1400" dirty="0" smtClean="0"/>
              <a:t>    printf("%d rows in table </a:t>
            </a:r>
            <a:r>
              <a:rPr lang="en-US" sz="1400" dirty="0" err="1" smtClean="0"/>
              <a:t>myCity</a:t>
            </a:r>
            <a:r>
              <a:rPr lang="en-US" sz="1400" dirty="0" smtClean="0"/>
              <a:t>.\n", $row[0]);</a:t>
            </a:r>
            <a:br>
              <a:rPr lang="en-US" sz="1400" dirty="0" smtClean="0"/>
            </a:br>
            <a:r>
              <a:rPr lang="en-US" sz="1400" dirty="0" smtClean="0"/>
              <a:t>    /* Free result */</a:t>
            </a:r>
            <a:br>
              <a:rPr lang="en-US" sz="1400" dirty="0" smtClean="0"/>
            </a:br>
            <a:r>
              <a:rPr lang="en-US" sz="1400" dirty="0" smtClean="0"/>
              <a:t>    $result-&gt;close();</a:t>
            </a:r>
            <a:br>
              <a:rPr lang="en-US" sz="1400" dirty="0" smtClean="0"/>
            </a:br>
            <a:r>
              <a:rPr lang="en-US" sz="1400" dirty="0" smtClean="0"/>
              <a:t>}</a:t>
            </a:r>
            <a:br>
              <a:rPr lang="en-US" sz="1400" dirty="0" smtClean="0"/>
            </a:br>
            <a:r>
              <a:rPr lang="en-US" sz="1400" b="1" i="1" dirty="0" smtClean="0"/>
              <a:t>/* Rollback */</a:t>
            </a:r>
            <a:br>
              <a:rPr lang="en-US" sz="1400" b="1" i="1" dirty="0" smtClean="0"/>
            </a:br>
            <a:r>
              <a:rPr lang="en-US" sz="1400" b="1" i="1" dirty="0" smtClean="0"/>
              <a:t>$mysqli-&gt;rollback();</a:t>
            </a:r>
            <a:br>
              <a:rPr lang="en-US" sz="1400" b="1" i="1" dirty="0" smtClean="0"/>
            </a:br>
            <a:r>
              <a:rPr lang="en-US" sz="1400" dirty="0" smtClean="0"/>
              <a:t>if ($result = $mysqli-&gt; query("SELECT COUNT(*) FROM </a:t>
            </a:r>
            <a:r>
              <a:rPr lang="en-US" sz="1400" dirty="0" err="1" smtClean="0"/>
              <a:t>myCity</a:t>
            </a:r>
            <a:r>
              <a:rPr lang="en-US" sz="1400" dirty="0" smtClean="0"/>
              <a:t>")) {</a:t>
            </a:r>
            <a:br>
              <a:rPr lang="en-US" sz="1400" dirty="0" smtClean="0"/>
            </a:br>
            <a:r>
              <a:rPr lang="en-US" sz="1400" dirty="0" smtClean="0"/>
              <a:t>    $row = $result-&gt;fetch_row();</a:t>
            </a:r>
            <a:br>
              <a:rPr lang="en-US" sz="1400" dirty="0" smtClean="0"/>
            </a:br>
            <a:r>
              <a:rPr lang="en-US" sz="1400" dirty="0" smtClean="0"/>
              <a:t>    printf("%d rows in table </a:t>
            </a:r>
            <a:r>
              <a:rPr lang="en-US" sz="1400" dirty="0" err="1" smtClean="0"/>
              <a:t>myCity</a:t>
            </a:r>
            <a:r>
              <a:rPr lang="en-US" sz="1400" dirty="0" smtClean="0"/>
              <a:t> (after rollback). \n", $row[0]);</a:t>
            </a:r>
            <a:br>
              <a:rPr lang="en-US" sz="1400" dirty="0" smtClean="0"/>
            </a:br>
            <a:r>
              <a:rPr lang="en-US" sz="1400" dirty="0" smtClean="0"/>
              <a:t>    /* Free result */</a:t>
            </a:r>
            <a:br>
              <a:rPr lang="en-US" sz="1400" dirty="0" smtClean="0"/>
            </a:br>
            <a:r>
              <a:rPr lang="en-US" sz="1400" dirty="0" smtClean="0"/>
              <a:t>    $result-&gt;close();</a:t>
            </a:r>
            <a:br>
              <a:rPr lang="en-US" sz="1400" dirty="0" smtClean="0"/>
            </a:br>
            <a:r>
              <a:rPr lang="en-US" sz="1400" dirty="0" smtClean="0"/>
              <a:t>}</a:t>
            </a:r>
            <a:br>
              <a:rPr lang="en-US" sz="1400" dirty="0" smtClean="0"/>
            </a:br>
            <a:r>
              <a:rPr lang="en-US" sz="1400" dirty="0" smtClean="0"/>
              <a:t>/* Drop table </a:t>
            </a:r>
            <a:r>
              <a:rPr lang="en-US" sz="1400" dirty="0" err="1" smtClean="0"/>
              <a:t>myCity</a:t>
            </a:r>
            <a:r>
              <a:rPr lang="en-US" sz="1400" dirty="0" smtClean="0"/>
              <a:t> */</a:t>
            </a:r>
            <a:br>
              <a:rPr lang="en-US" sz="1400" dirty="0" smtClean="0"/>
            </a:br>
            <a:r>
              <a:rPr lang="en-US" sz="1400" dirty="0" smtClean="0"/>
              <a:t>$mysqli-&gt;query("DROP TABLE </a:t>
            </a:r>
            <a:r>
              <a:rPr lang="en-US" sz="1400" dirty="0" err="1" smtClean="0"/>
              <a:t>myCity</a:t>
            </a:r>
            <a:r>
              <a:rPr lang="en-US" sz="1400" dirty="0" smtClean="0"/>
              <a:t>");</a:t>
            </a:r>
            <a:br>
              <a:rPr lang="en-US" sz="1400" dirty="0" smtClean="0"/>
            </a:br>
            <a:r>
              <a:rPr lang="en-US" sz="1400" dirty="0" smtClean="0"/>
              <a:t>$mysqli-&gt;close();</a:t>
            </a:r>
            <a:br>
              <a:rPr lang="en-US" sz="1400" dirty="0" smtClean="0"/>
            </a:br>
            <a:r>
              <a:rPr lang="en-US" sz="1400" dirty="0" smtClean="0"/>
              <a:t>?&gt; </a:t>
            </a:r>
            <a:endParaRPr lang="en-US" sz="1400" dirty="0"/>
          </a:p>
        </p:txBody>
      </p:sp>
      <p:sp>
        <p:nvSpPr>
          <p:cNvPr id="7" name="Rectangle 6"/>
          <p:cNvSpPr/>
          <p:nvPr/>
        </p:nvSpPr>
        <p:spPr>
          <a:xfrm>
            <a:off x="2819400" y="5864330"/>
            <a:ext cx="4572000" cy="738664"/>
          </a:xfrm>
          <a:prstGeom prst="rect">
            <a:avLst/>
          </a:prstGeom>
        </p:spPr>
        <p:txBody>
          <a:bodyPr>
            <a:spAutoFit/>
          </a:bodyPr>
          <a:lstStyle/>
          <a:p>
            <a:pPr lvl="0" fontAlgn="base">
              <a:spcBef>
                <a:spcPct val="0"/>
              </a:spcBef>
              <a:spcAft>
                <a:spcPct val="0"/>
              </a:spcAft>
            </a:pPr>
            <a:r>
              <a:rPr lang="en-US" sz="1400" b="1" dirty="0" smtClean="0">
                <a:latin typeface="Arial Unicode MS" pitchFamily="34" charset="-128"/>
                <a:cs typeface="Arial" pitchFamily="34" charset="0"/>
              </a:rPr>
              <a:t>Output:</a:t>
            </a:r>
          </a:p>
          <a:p>
            <a:pPr lvl="0" fontAlgn="base">
              <a:spcBef>
                <a:spcPct val="0"/>
              </a:spcBef>
              <a:spcAft>
                <a:spcPct val="0"/>
              </a:spcAft>
            </a:pPr>
            <a:r>
              <a:rPr lang="en-US" sz="1400" dirty="0" smtClean="0">
                <a:latin typeface="Arial Unicode MS" pitchFamily="34" charset="-128"/>
                <a:cs typeface="Arial" pitchFamily="34" charset="0"/>
              </a:rPr>
              <a:t>0 rows in table </a:t>
            </a:r>
            <a:r>
              <a:rPr lang="en-US" sz="1400" dirty="0" err="1" smtClean="0">
                <a:latin typeface="Arial Unicode MS" pitchFamily="34" charset="-128"/>
                <a:cs typeface="Arial" pitchFamily="34" charset="0"/>
              </a:rPr>
              <a:t>myCity</a:t>
            </a:r>
            <a:r>
              <a:rPr lang="en-US" sz="1400" dirty="0" smtClean="0">
                <a:latin typeface="Arial Unicode MS" pitchFamily="34" charset="-128"/>
                <a:cs typeface="Arial" pitchFamily="34" charset="0"/>
              </a:rPr>
              <a:t>. </a:t>
            </a:r>
          </a:p>
          <a:p>
            <a:pPr lvl="0" fontAlgn="base">
              <a:spcBef>
                <a:spcPct val="0"/>
              </a:spcBef>
              <a:spcAft>
                <a:spcPct val="0"/>
              </a:spcAft>
            </a:pPr>
            <a:r>
              <a:rPr lang="en-US" sz="1400" dirty="0" smtClean="0">
                <a:latin typeface="Arial Unicode MS" pitchFamily="34" charset="-128"/>
                <a:cs typeface="Arial" pitchFamily="34" charset="0"/>
              </a:rPr>
              <a:t>50 rows in table </a:t>
            </a:r>
            <a:r>
              <a:rPr lang="en-US" sz="1400" dirty="0" err="1" smtClean="0">
                <a:latin typeface="Arial Unicode MS" pitchFamily="34" charset="-128"/>
                <a:cs typeface="Arial" pitchFamily="34" charset="0"/>
              </a:rPr>
              <a:t>myCity</a:t>
            </a:r>
            <a:r>
              <a:rPr lang="en-US" sz="1400" dirty="0" smtClean="0">
                <a:latin typeface="Arial Unicode MS" pitchFamily="34" charset="-128"/>
                <a:cs typeface="Arial" pitchFamily="34" charset="0"/>
              </a:rPr>
              <a:t> (after rollback).</a:t>
            </a:r>
            <a:r>
              <a:rPr lang="en-US" sz="1400" dirty="0" smtClean="0">
                <a:latin typeface="Arial" pitchFamily="34" charset="0"/>
                <a:cs typeface="Arial" pitchFamily="34" charset="0"/>
              </a:rPr>
              <a:t> </a:t>
            </a:r>
            <a:endParaRPr lang="en-US" sz="32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p:spPr>
        <p:txBody>
          <a:bodyPr/>
          <a:lstStyle/>
          <a:p>
            <a:r>
              <a:rPr lang="en-US" b="1" dirty="0" smtClean="0"/>
              <a:t>Database Transaction - </a:t>
            </a:r>
            <a:r>
              <a:rPr lang="en-US" i="1" dirty="0" smtClean="0"/>
              <a:t>rollback()</a:t>
            </a:r>
            <a:endParaRPr lang="en-US" dirty="0"/>
          </a:p>
        </p:txBody>
      </p:sp>
      <p:sp>
        <p:nvSpPr>
          <p:cNvPr id="7" name="Content Placeholder 3"/>
          <p:cNvSpPr>
            <a:spLocks noGrp="1"/>
          </p:cNvSpPr>
          <p:nvPr>
            <p:ph idx="1"/>
          </p:nvPr>
        </p:nvSpPr>
        <p:spPr>
          <a:xfrm>
            <a:off x="304800" y="1600200"/>
            <a:ext cx="8610600" cy="4525963"/>
          </a:xfrm>
        </p:spPr>
        <p:txBody>
          <a:bodyPr numCol="2">
            <a:normAutofit fontScale="92500" lnSpcReduction="20000"/>
          </a:bodyPr>
          <a:lstStyle/>
          <a:p>
            <a:pPr>
              <a:buNone/>
            </a:pPr>
            <a:r>
              <a:rPr lang="en-US" sz="1400" b="1" dirty="0" smtClean="0"/>
              <a:t>Procedural style</a:t>
            </a:r>
          </a:p>
          <a:p>
            <a:pPr>
              <a:buNone/>
            </a:pPr>
            <a:r>
              <a:rPr lang="en-US" sz="1400" dirty="0" smtClean="0"/>
              <a:t>	&lt;?php</a:t>
            </a:r>
            <a:br>
              <a:rPr lang="en-US" sz="1400" dirty="0" smtClean="0"/>
            </a:br>
            <a:r>
              <a:rPr lang="en-US" sz="1400" dirty="0" smtClean="0"/>
              <a:t>$link = mysqli_connect("localhost", "my_user", "my_password", "world");</a:t>
            </a:r>
            <a:br>
              <a:rPr lang="en-US" sz="1400" dirty="0" smtClean="0"/>
            </a:br>
            <a:r>
              <a:rPr lang="en-US" sz="1400" dirty="0" smtClean="0"/>
              <a:t/>
            </a:r>
            <a:br>
              <a:rPr lang="en-US" sz="1400" dirty="0" smtClean="0"/>
            </a:br>
            <a:r>
              <a:rPr lang="en-US" sz="1400" dirty="0" smtClean="0"/>
              <a:t>/* check connection */</a:t>
            </a:r>
            <a:br>
              <a:rPr lang="en-US" sz="1400" dirty="0" smtClean="0"/>
            </a:br>
            <a:r>
              <a:rPr lang="en-US" sz="1400" dirty="0" smtClean="0"/>
              <a:t>if (mysqli_connect_errno()) {</a:t>
            </a:r>
            <a:br>
              <a:rPr lang="en-US" sz="1400" dirty="0" smtClean="0"/>
            </a:br>
            <a:r>
              <a:rPr lang="en-US" sz="1400" dirty="0" smtClean="0"/>
              <a:t>    printf("Connect failed: %s\n", mysqli_connect_error());</a:t>
            </a:r>
            <a:br>
              <a:rPr lang="en-US" sz="1400" dirty="0" smtClean="0"/>
            </a:br>
            <a:r>
              <a:rPr lang="en-US" sz="1400" dirty="0" smtClean="0"/>
              <a:t>    exit();</a:t>
            </a:r>
            <a:br>
              <a:rPr lang="en-US" sz="1400" dirty="0" smtClean="0"/>
            </a:br>
            <a:r>
              <a:rPr lang="en-US" sz="1400" dirty="0" smtClean="0"/>
              <a:t>}</a:t>
            </a:r>
            <a:br>
              <a:rPr lang="en-US" sz="1400" dirty="0" smtClean="0"/>
            </a:br>
            <a:r>
              <a:rPr lang="en-US" sz="1400" dirty="0" smtClean="0"/>
              <a:t/>
            </a:r>
            <a:br>
              <a:rPr lang="en-US" sz="1400" dirty="0" smtClean="0"/>
            </a:br>
            <a:r>
              <a:rPr lang="en-US" sz="1400" dirty="0" smtClean="0"/>
              <a:t>/* disable autocommit */</a:t>
            </a:r>
            <a:br>
              <a:rPr lang="en-US" sz="1400" dirty="0" smtClean="0"/>
            </a:br>
            <a:r>
              <a:rPr lang="en-US" sz="1400" dirty="0" smtClean="0"/>
              <a:t>mysqli_autocommit($link, FALSE);</a:t>
            </a:r>
            <a:br>
              <a:rPr lang="en-US" sz="1400" dirty="0" smtClean="0"/>
            </a:br>
            <a:r>
              <a:rPr lang="en-US" sz="1400" dirty="0" smtClean="0"/>
              <a:t/>
            </a:r>
            <a:br>
              <a:rPr lang="en-US" sz="1400" dirty="0" smtClean="0"/>
            </a:br>
            <a:r>
              <a:rPr lang="en-US" sz="1400" dirty="0" smtClean="0"/>
              <a:t>mysqli_query($link, "CREATE TABLE </a:t>
            </a:r>
            <a:r>
              <a:rPr lang="en-US" sz="1400" dirty="0" err="1" smtClean="0"/>
              <a:t>myCity</a:t>
            </a:r>
            <a:r>
              <a:rPr lang="en-US" sz="1400" dirty="0" smtClean="0"/>
              <a:t> LIKE City");</a:t>
            </a:r>
            <a:br>
              <a:rPr lang="en-US" sz="1400" dirty="0" smtClean="0"/>
            </a:br>
            <a:r>
              <a:rPr lang="en-US" sz="1400" dirty="0" smtClean="0"/>
              <a:t>mysqli_query($link, "ALTER TABLE </a:t>
            </a:r>
            <a:r>
              <a:rPr lang="en-US" sz="1400" dirty="0" err="1" smtClean="0"/>
              <a:t>myCity</a:t>
            </a:r>
            <a:r>
              <a:rPr lang="en-US" sz="1400" dirty="0" smtClean="0"/>
              <a:t> Type=</a:t>
            </a:r>
            <a:r>
              <a:rPr lang="en-US" sz="1400" dirty="0" err="1" smtClean="0"/>
              <a:t>InnoDB</a:t>
            </a:r>
            <a:r>
              <a:rPr lang="en-US" sz="1400" dirty="0" smtClean="0"/>
              <a:t>");</a:t>
            </a:r>
            <a:br>
              <a:rPr lang="en-US" sz="1400" dirty="0" smtClean="0"/>
            </a:br>
            <a:r>
              <a:rPr lang="en-US" sz="1400" dirty="0" smtClean="0"/>
              <a:t>mysqli_query($link, "INSERT INTO </a:t>
            </a:r>
            <a:r>
              <a:rPr lang="en-US" sz="1400" dirty="0" err="1" smtClean="0"/>
              <a:t>myCity</a:t>
            </a:r>
            <a:r>
              <a:rPr lang="en-US" sz="1400" dirty="0" smtClean="0"/>
              <a:t> SELECT * FROM City LIMIT 50");</a:t>
            </a:r>
            <a:br>
              <a:rPr lang="en-US" sz="1400" dirty="0" smtClean="0"/>
            </a:br>
            <a:r>
              <a:rPr lang="en-US" sz="1400" dirty="0" smtClean="0"/>
              <a:t/>
            </a:r>
            <a:br>
              <a:rPr lang="en-US" sz="1400" dirty="0" smtClean="0"/>
            </a:br>
            <a:r>
              <a:rPr lang="en-US" sz="1400" dirty="0" smtClean="0"/>
              <a:t>/* commit insert */</a:t>
            </a:r>
            <a:br>
              <a:rPr lang="en-US" sz="1400" dirty="0" smtClean="0"/>
            </a:br>
            <a:r>
              <a:rPr lang="en-US" sz="1400" dirty="0" err="1" smtClean="0"/>
              <a:t>mysqli_commit</a:t>
            </a:r>
            <a:r>
              <a:rPr lang="en-US" sz="1400" dirty="0" smtClean="0"/>
              <a:t>($link);</a:t>
            </a:r>
            <a:br>
              <a:rPr lang="en-US" sz="1400" dirty="0" smtClean="0"/>
            </a:br>
            <a:r>
              <a:rPr lang="en-US" sz="1400" dirty="0" smtClean="0"/>
              <a:t/>
            </a:r>
            <a:br>
              <a:rPr lang="en-US" sz="1400" dirty="0" smtClean="0"/>
            </a:br>
            <a:r>
              <a:rPr lang="en-US" sz="1400" dirty="0" smtClean="0"/>
              <a:t>/* delete all rows */</a:t>
            </a:r>
            <a:br>
              <a:rPr lang="en-US" sz="1400" dirty="0" smtClean="0"/>
            </a:br>
            <a:r>
              <a:rPr lang="en-US" sz="1400" dirty="0" smtClean="0"/>
              <a:t>mysqli_query($link, "DELETE FROM </a:t>
            </a:r>
            <a:r>
              <a:rPr lang="en-US" sz="1400" dirty="0" err="1" smtClean="0"/>
              <a:t>myCity</a:t>
            </a:r>
            <a:r>
              <a:rPr lang="en-US" sz="1400" dirty="0" smtClean="0"/>
              <a:t>");</a:t>
            </a:r>
            <a:br>
              <a:rPr lang="en-US" sz="1400" dirty="0" smtClean="0"/>
            </a:br>
            <a:r>
              <a:rPr lang="en-US" sz="1400" dirty="0" smtClean="0"/>
              <a:t/>
            </a:r>
            <a:br>
              <a:rPr lang="en-US" sz="1400" dirty="0" smtClean="0"/>
            </a:br>
            <a:r>
              <a:rPr lang="en-US" sz="1400" dirty="0" smtClean="0"/>
              <a:t>if ($result = mysqli_query($link, "SELECT COUNT(*) FROM </a:t>
            </a:r>
            <a:r>
              <a:rPr lang="en-US" sz="1400" dirty="0" err="1" smtClean="0"/>
              <a:t>myCity</a:t>
            </a:r>
            <a:r>
              <a:rPr lang="en-US" sz="1400" dirty="0" smtClean="0"/>
              <a:t>")) {</a:t>
            </a:r>
            <a:br>
              <a:rPr lang="en-US" sz="1400" dirty="0" smtClean="0"/>
            </a:br>
            <a:r>
              <a:rPr lang="en-US" sz="1400" dirty="0" smtClean="0"/>
              <a:t>    $row = mysqli_fetch_row($result);</a:t>
            </a:r>
            <a:br>
              <a:rPr lang="en-US" sz="1400" dirty="0" smtClean="0"/>
            </a:br>
            <a:r>
              <a:rPr lang="en-US" sz="1400" dirty="0" smtClean="0"/>
              <a:t>    printf("%d rows in table </a:t>
            </a:r>
            <a:r>
              <a:rPr lang="en-US" sz="1400" dirty="0" err="1" smtClean="0"/>
              <a:t>myCity</a:t>
            </a:r>
            <a:r>
              <a:rPr lang="en-US" sz="1400" dirty="0" smtClean="0"/>
              <a:t>.\n", $row[0]);</a:t>
            </a:r>
            <a:br>
              <a:rPr lang="en-US" sz="1400" dirty="0" smtClean="0"/>
            </a:br>
            <a:r>
              <a:rPr lang="en-US" sz="1400" dirty="0" smtClean="0"/>
              <a:t>    /* Free result */</a:t>
            </a:r>
            <a:br>
              <a:rPr lang="en-US" sz="1400" dirty="0" smtClean="0"/>
            </a:br>
            <a:r>
              <a:rPr lang="en-US" sz="1400" dirty="0" smtClean="0"/>
              <a:t>    mysqli_free_result($result);</a:t>
            </a:r>
            <a:br>
              <a:rPr lang="en-US" sz="1400" dirty="0" smtClean="0"/>
            </a:br>
            <a:r>
              <a:rPr lang="en-US" sz="1400" dirty="0" smtClean="0"/>
              <a:t>}</a:t>
            </a:r>
            <a:br>
              <a:rPr lang="en-US" sz="1400" dirty="0" smtClean="0"/>
            </a:br>
            <a:r>
              <a:rPr lang="en-US" sz="1400" dirty="0" smtClean="0"/>
              <a:t/>
            </a:r>
            <a:br>
              <a:rPr lang="en-US" sz="1400" dirty="0" smtClean="0"/>
            </a:br>
            <a:r>
              <a:rPr lang="en-US" sz="1400" b="1" i="1" dirty="0" smtClean="0"/>
              <a:t>/* Rollback */</a:t>
            </a:r>
            <a:br>
              <a:rPr lang="en-US" sz="1400" b="1" i="1" dirty="0" smtClean="0"/>
            </a:br>
            <a:r>
              <a:rPr lang="en-US" sz="1400" b="1" i="1" dirty="0" err="1" smtClean="0"/>
              <a:t>mysqli_rollback</a:t>
            </a:r>
            <a:r>
              <a:rPr lang="en-US" sz="1400" b="1" i="1" dirty="0" smtClean="0"/>
              <a:t>($link);</a:t>
            </a:r>
            <a:r>
              <a:rPr lang="en-US" sz="1400" dirty="0" smtClean="0"/>
              <a:t/>
            </a:r>
            <a:br>
              <a:rPr lang="en-US" sz="1400" dirty="0" smtClean="0"/>
            </a:br>
            <a:r>
              <a:rPr lang="en-US" sz="1400" dirty="0" smtClean="0"/>
              <a:t/>
            </a:r>
            <a:br>
              <a:rPr lang="en-US" sz="1400" dirty="0" smtClean="0"/>
            </a:br>
            <a:r>
              <a:rPr lang="en-US" sz="1400" dirty="0" smtClean="0"/>
              <a:t>if ($result = mysqli_query($link, "SELECT COUNT(*) FROM </a:t>
            </a:r>
            <a:r>
              <a:rPr lang="en-US" sz="1400" dirty="0" err="1" smtClean="0"/>
              <a:t>myCity</a:t>
            </a:r>
            <a:r>
              <a:rPr lang="en-US" sz="1400" dirty="0" smtClean="0"/>
              <a:t>")) {</a:t>
            </a:r>
            <a:br>
              <a:rPr lang="en-US" sz="1400" dirty="0" smtClean="0"/>
            </a:br>
            <a:r>
              <a:rPr lang="en-US" sz="1400" dirty="0" smtClean="0"/>
              <a:t>    $row = mysqli_fetch_row($result);</a:t>
            </a:r>
            <a:br>
              <a:rPr lang="en-US" sz="1400" dirty="0" smtClean="0"/>
            </a:br>
            <a:r>
              <a:rPr lang="en-US" sz="1400" dirty="0" smtClean="0"/>
              <a:t>    printf("%d rows in table </a:t>
            </a:r>
            <a:r>
              <a:rPr lang="en-US" sz="1400" dirty="0" err="1" smtClean="0"/>
              <a:t>myCity</a:t>
            </a:r>
            <a:r>
              <a:rPr lang="en-US" sz="1400" dirty="0" smtClean="0"/>
              <a:t> (after rollback).\n",      $row[0]);</a:t>
            </a:r>
            <a:br>
              <a:rPr lang="en-US" sz="1400" dirty="0" smtClean="0"/>
            </a:br>
            <a:r>
              <a:rPr lang="en-US" sz="1400" dirty="0" smtClean="0"/>
              <a:t>    /* Free result */</a:t>
            </a:r>
            <a:br>
              <a:rPr lang="en-US" sz="1400" dirty="0" smtClean="0"/>
            </a:br>
            <a:r>
              <a:rPr lang="en-US" sz="1400" dirty="0" smtClean="0"/>
              <a:t>    mysqli_free_result($result);</a:t>
            </a:r>
            <a:br>
              <a:rPr lang="en-US" sz="1400" dirty="0" smtClean="0"/>
            </a:br>
            <a:r>
              <a:rPr lang="en-US" sz="1400" dirty="0" smtClean="0"/>
              <a:t>}</a:t>
            </a:r>
            <a:br>
              <a:rPr lang="en-US" sz="1400" dirty="0" smtClean="0"/>
            </a:br>
            <a:r>
              <a:rPr lang="en-US" sz="1400" dirty="0" smtClean="0"/>
              <a:t/>
            </a:r>
            <a:br>
              <a:rPr lang="en-US" sz="1400" dirty="0" smtClean="0"/>
            </a:br>
            <a:r>
              <a:rPr lang="en-US" sz="1400" dirty="0" smtClean="0"/>
              <a:t>/* Drop table </a:t>
            </a:r>
            <a:r>
              <a:rPr lang="en-US" sz="1400" dirty="0" err="1" smtClean="0"/>
              <a:t>myCity</a:t>
            </a:r>
            <a:r>
              <a:rPr lang="en-US" sz="1400" dirty="0" smtClean="0"/>
              <a:t> */</a:t>
            </a:r>
            <a:br>
              <a:rPr lang="en-US" sz="1400" dirty="0" smtClean="0"/>
            </a:br>
            <a:r>
              <a:rPr lang="en-US" sz="1400" dirty="0" smtClean="0"/>
              <a:t>mysqli_query($link, "DROP TABLE </a:t>
            </a:r>
            <a:r>
              <a:rPr lang="en-US" sz="1400" dirty="0" err="1" smtClean="0"/>
              <a:t>myCity</a:t>
            </a:r>
            <a:r>
              <a:rPr lang="en-US" sz="1400" dirty="0" smtClean="0"/>
              <a:t>");</a:t>
            </a:r>
            <a:br>
              <a:rPr lang="en-US" sz="1400" dirty="0" smtClean="0"/>
            </a:br>
            <a:r>
              <a:rPr lang="en-US" sz="1400" dirty="0" smtClean="0"/>
              <a:t/>
            </a:r>
            <a:br>
              <a:rPr lang="en-US" sz="1400" dirty="0" smtClean="0"/>
            </a:br>
            <a:r>
              <a:rPr lang="en-US" sz="1400" dirty="0" smtClean="0"/>
              <a:t>mysqli_close($link);</a:t>
            </a:r>
            <a:br>
              <a:rPr lang="en-US" sz="1400" dirty="0" smtClean="0"/>
            </a:br>
            <a:r>
              <a:rPr lang="en-US" sz="1400" dirty="0" smtClean="0"/>
              <a:t>?&gt; </a:t>
            </a:r>
          </a:p>
        </p:txBody>
      </p:sp>
      <p:sp>
        <p:nvSpPr>
          <p:cNvPr id="5121" name="Rectangle 1"/>
          <p:cNvSpPr>
            <a:spLocks noChangeArrowheads="1"/>
          </p:cNvSpPr>
          <p:nvPr/>
        </p:nvSpPr>
        <p:spPr bwMode="auto">
          <a:xfrm>
            <a:off x="3649392" y="5861540"/>
            <a:ext cx="3505200" cy="8002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Unicode MS" pitchFamily="34" charset="-128"/>
                <a:cs typeface="Arial" pitchFamily="34" charset="0"/>
              </a:rPr>
              <a:t>Output: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Arial Unicode MS" pitchFamily="34" charset="-128"/>
                <a:cs typeface="Arial" pitchFamily="34" charset="0"/>
              </a:rPr>
              <a:t>0</a:t>
            </a:r>
            <a:r>
              <a:rPr kumimoji="0" lang="en-US" sz="1400" b="0" i="0" u="none" strike="noStrike" cap="none" normalizeH="0" baseline="0" dirty="0" smtClean="0">
                <a:ln>
                  <a:noFill/>
                </a:ln>
                <a:solidFill>
                  <a:schemeClr val="tx1"/>
                </a:solidFill>
                <a:effectLst/>
                <a:latin typeface="Arial Unicode MS" pitchFamily="34" charset="-128"/>
                <a:cs typeface="Arial" pitchFamily="34" charset="0"/>
              </a:rPr>
              <a:t> rows in table </a:t>
            </a:r>
            <a:r>
              <a:rPr kumimoji="0" lang="en-US" sz="1400" b="0" i="0" u="none" strike="noStrike" cap="none" normalizeH="0" baseline="0" dirty="0" err="1" smtClean="0">
                <a:ln>
                  <a:noFill/>
                </a:ln>
                <a:solidFill>
                  <a:schemeClr val="tx1"/>
                </a:solidFill>
                <a:effectLst/>
                <a:latin typeface="Arial Unicode MS" pitchFamily="34" charset="-128"/>
                <a:cs typeface="Arial" pitchFamily="34" charset="0"/>
              </a:rPr>
              <a:t>myCity</a:t>
            </a:r>
            <a:r>
              <a:rPr kumimoji="0" lang="en-US" sz="1400" b="0" i="0" u="none" strike="noStrike" cap="none" normalizeH="0" baseline="0" dirty="0" smtClean="0">
                <a:ln>
                  <a:noFill/>
                </a:ln>
                <a:solidFill>
                  <a:schemeClr val="tx1"/>
                </a:solidFill>
                <a:effectLst/>
                <a:latin typeface="Arial Unicode MS" pitchFamily="34" charset="-128"/>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cs typeface="Arial" pitchFamily="34" charset="0"/>
              </a:rPr>
              <a:t>50 rows in table </a:t>
            </a:r>
            <a:r>
              <a:rPr kumimoji="0" lang="en-US" sz="1400" b="0" i="0" u="none" strike="noStrike" cap="none" normalizeH="0" baseline="0" dirty="0" err="1" smtClean="0">
                <a:ln>
                  <a:noFill/>
                </a:ln>
                <a:solidFill>
                  <a:schemeClr val="tx1"/>
                </a:solidFill>
                <a:effectLst/>
                <a:latin typeface="Arial Unicode MS" pitchFamily="34" charset="-128"/>
                <a:cs typeface="Arial" pitchFamily="34" charset="0"/>
              </a:rPr>
              <a:t>myCity</a:t>
            </a:r>
            <a:r>
              <a:rPr kumimoji="0" lang="en-US" sz="1400" b="0" i="0" u="none" strike="noStrike" cap="none" normalizeH="0" baseline="0" dirty="0" smtClean="0">
                <a:ln>
                  <a:noFill/>
                </a:ln>
                <a:solidFill>
                  <a:schemeClr val="tx1"/>
                </a:solidFill>
                <a:effectLst/>
                <a:latin typeface="Arial Unicode MS" pitchFamily="34" charset="-128"/>
                <a:cs typeface="Arial" pitchFamily="34" charset="0"/>
              </a:rPr>
              <a:t> (after rollback).</a:t>
            </a:r>
            <a:r>
              <a:rPr kumimoji="0" lang="en-US" b="0" i="0" u="none" strike="noStrike" cap="none" normalizeH="0" baseline="0" dirty="0" smtClean="0">
                <a:ln>
                  <a:noFill/>
                </a:ln>
                <a:solidFill>
                  <a:schemeClr val="tx1"/>
                </a:solidFill>
                <a:effectLst/>
                <a:latin typeface="Arial" pitchFamily="34" charset="0"/>
                <a:cs typeface="Arial" pitchFamily="34" charset="0"/>
              </a:rPr>
              <a:t>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PHP and Web Forms</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In cases where you’re posting data back to the same script from which it originated, as in the preceding example</a:t>
            </a:r>
          </a:p>
          <a:p>
            <a:pPr lvl="1" algn="just"/>
            <a:r>
              <a:rPr lang="en-US" dirty="0" smtClean="0"/>
              <a:t>You can use the PHP superglobal variable $_SERVER['PHP_SELF']. </a:t>
            </a:r>
          </a:p>
          <a:p>
            <a:pPr lvl="1" algn="just"/>
            <a:r>
              <a:rPr lang="en-US" dirty="0" smtClean="0"/>
              <a:t>The name of the executing script is automatically assigned to this variable</a:t>
            </a:r>
          </a:p>
          <a:p>
            <a:pPr lvl="2" algn="just"/>
            <a:r>
              <a:rPr lang="en-US" dirty="0" smtClean="0"/>
              <a:t>Therefore, using it in place of the actual file name will save some additional code modification should the file name later change.</a:t>
            </a:r>
          </a:p>
          <a:p>
            <a:pPr algn="just"/>
            <a:r>
              <a:rPr lang="en-US" dirty="0" smtClean="0"/>
              <a:t>For example, the &lt;form&gt; tag in the preceding example could be modified as follows and still produce the same outcome:</a:t>
            </a:r>
          </a:p>
          <a:p>
            <a:pPr algn="just"/>
            <a:r>
              <a:rPr lang="en-US" dirty="0" smtClean="0">
                <a:solidFill>
                  <a:srgbClr val="7030A0"/>
                </a:solidFill>
                <a:effectLst>
                  <a:outerShdw blurRad="38100" dist="38100" dir="2700000" algn="tl">
                    <a:srgbClr val="000000">
                      <a:alpha val="43137"/>
                    </a:srgbClr>
                  </a:outerShdw>
                </a:effectLst>
              </a:rPr>
              <a:t>&lt;form action="&lt;?php echo $_SERVER['PHP_SELF']; ?&gt;" method="post"&gt;</a:t>
            </a:r>
            <a:endParaRPr lang="en-US" dirty="0">
              <a:solidFill>
                <a:srgbClr val="7030A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PHP and Web Forms</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The $_COOKIE superglobal stores information passed into the script through HTTP cookies. </a:t>
            </a:r>
          </a:p>
          <a:p>
            <a:pPr lvl="1" algn="just"/>
            <a:r>
              <a:rPr lang="en-US" dirty="0" smtClean="0"/>
              <a:t>Such cookies are typically set by a previously executed PHP script through the PHP function setcookie().</a:t>
            </a:r>
          </a:p>
          <a:p>
            <a:pPr algn="just"/>
            <a:r>
              <a:rPr lang="en-US" dirty="0" smtClean="0"/>
              <a:t>The $_FILES superglobal contains information regarding data uploaded to the server via the POST method.</a:t>
            </a:r>
          </a:p>
          <a:p>
            <a:pPr lvl="1" algn="just"/>
            <a:r>
              <a:rPr lang="en-US" dirty="0" smtClean="0"/>
              <a:t>This superglobal is a tad different from the others in that it is </a:t>
            </a:r>
            <a:r>
              <a:rPr lang="en-US" dirty="0" smtClean="0">
                <a:effectLst>
                  <a:outerShdw blurRad="38100" dist="38100" dir="2700000" algn="tl">
                    <a:srgbClr val="000000">
                      <a:alpha val="43137"/>
                    </a:srgbClr>
                  </a:outerShdw>
                </a:effectLst>
              </a:rPr>
              <a:t>a two-dimensional </a:t>
            </a:r>
            <a:r>
              <a:rPr lang="en-US" dirty="0" smtClean="0"/>
              <a:t>array containing five elements.</a:t>
            </a:r>
          </a:p>
          <a:p>
            <a:pPr lvl="2" algn="just"/>
            <a:r>
              <a:rPr lang="en-US" dirty="0" smtClean="0"/>
              <a:t>The </a:t>
            </a:r>
            <a:r>
              <a:rPr lang="en-US" dirty="0" smtClean="0">
                <a:effectLst>
                  <a:outerShdw blurRad="38100" dist="38100" dir="2700000" algn="tl">
                    <a:srgbClr val="000000">
                      <a:alpha val="43137"/>
                    </a:srgbClr>
                  </a:outerShdw>
                </a:effectLst>
              </a:rPr>
              <a:t>first</a:t>
            </a:r>
            <a:r>
              <a:rPr lang="en-US" dirty="0" smtClean="0"/>
              <a:t> subscript refers to the name of the form’s file-upload form element.</a:t>
            </a:r>
          </a:p>
          <a:p>
            <a:pPr lvl="2" algn="just"/>
            <a:r>
              <a:rPr lang="en-US" dirty="0" smtClean="0"/>
              <a:t>The </a:t>
            </a:r>
            <a:r>
              <a:rPr lang="en-US" dirty="0" smtClean="0">
                <a:effectLst>
                  <a:outerShdw blurRad="38100" dist="38100" dir="2700000" algn="tl">
                    <a:srgbClr val="000000">
                      <a:alpha val="43137"/>
                    </a:srgbClr>
                  </a:outerShdw>
                </a:effectLst>
              </a:rPr>
              <a:t>second</a:t>
            </a:r>
            <a:r>
              <a:rPr lang="en-US" dirty="0" smtClean="0"/>
              <a:t> is one of five predefined subscripts that describe a particular attribute of the uploaded file.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PHP and Web Forms</a:t>
            </a:r>
            <a:endParaRPr lang="en-US" dirty="0"/>
          </a:p>
        </p:txBody>
      </p:sp>
      <p:sp>
        <p:nvSpPr>
          <p:cNvPr id="3" name="Content Placeholder 2"/>
          <p:cNvSpPr>
            <a:spLocks noGrp="1"/>
          </p:cNvSpPr>
          <p:nvPr>
            <p:ph idx="1"/>
          </p:nvPr>
        </p:nvSpPr>
        <p:spPr/>
        <p:txBody>
          <a:bodyPr>
            <a:normAutofit/>
          </a:bodyPr>
          <a:lstStyle/>
          <a:p>
            <a:pPr algn="just"/>
            <a:r>
              <a:rPr lang="en-US" dirty="0" smtClean="0"/>
              <a:t>The $_SESSION superglobal contains information regarding all session variables. </a:t>
            </a:r>
          </a:p>
          <a:p>
            <a:pPr algn="just"/>
            <a:r>
              <a:rPr lang="en-US" dirty="0" smtClean="0"/>
              <a:t>Registering session information allows you the convenience of referring to it throughout your entire Web site, without the hassle of explicitly passing the data via GET or POST.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5394534</TotalTime>
  <Words>3893</Words>
  <Application>Microsoft Office PowerPoint</Application>
  <PresentationFormat>On-screen Show (4:3)</PresentationFormat>
  <Paragraphs>464</Paragraphs>
  <Slides>64</Slides>
  <Notes>0</Notes>
  <HiddenSlides>1</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Office Theme</vt:lpstr>
      <vt:lpstr>UNIT-IV</vt:lpstr>
      <vt:lpstr>PHP and Web Forms</vt:lpstr>
      <vt:lpstr>PHP and Web Forms</vt:lpstr>
      <vt:lpstr>PHP and Web Forms</vt:lpstr>
      <vt:lpstr>PHP and Web Forms</vt:lpstr>
      <vt:lpstr>PHP and Web Forms</vt:lpstr>
      <vt:lpstr>PHP and Web Forms</vt:lpstr>
      <vt:lpstr>PHP and Web Forms</vt:lpstr>
      <vt:lpstr>PHP and Web Forms</vt:lpstr>
      <vt:lpstr>Sending Form Data to a Server  (Passing Form Data to a Function)</vt:lpstr>
      <vt:lpstr>Sending Form Data to a Server  (Passing Form Data to a Function)</vt:lpstr>
      <vt:lpstr>Working with Multivalued Form Components (Topic Beyond Syllabus)</vt:lpstr>
      <vt:lpstr>Working with Multivalued Form Components (Topic Beyond Syllabus)</vt:lpstr>
      <vt:lpstr>Working with Multivalued Form Components (Topic Beyond Syllabus)</vt:lpstr>
      <vt:lpstr>Working with Cookies</vt:lpstr>
      <vt:lpstr>Working with Cookies</vt:lpstr>
      <vt:lpstr>Working with Cookies</vt:lpstr>
      <vt:lpstr>Working with Cookies - Example</vt:lpstr>
      <vt:lpstr>Working with Cookies - Example</vt:lpstr>
      <vt:lpstr>Working with Cookies - example</vt:lpstr>
      <vt:lpstr>Working with Cookies - Example</vt:lpstr>
      <vt:lpstr>Working with Session Handlers</vt:lpstr>
      <vt:lpstr>Working with Session Handlers</vt:lpstr>
      <vt:lpstr>Example</vt:lpstr>
      <vt:lpstr>Working with Session Handlers</vt:lpstr>
      <vt:lpstr>Example</vt:lpstr>
      <vt:lpstr>Example</vt:lpstr>
      <vt:lpstr>Working with Session Handlers</vt:lpstr>
      <vt:lpstr>Working with Session Handlers</vt:lpstr>
      <vt:lpstr>PHP with MySQL - Interacting with the Database</vt:lpstr>
      <vt:lpstr>PHP with MySQL - Interacting with the Database</vt:lpstr>
      <vt:lpstr>PHP with MySQL - Interacting with the Database</vt:lpstr>
      <vt:lpstr>PHP with MySQL - Interacting with the Database</vt:lpstr>
      <vt:lpstr>PHP with MySQL - Interacting with the Database</vt:lpstr>
      <vt:lpstr>PHP with MySQL - Interacting with the Database</vt:lpstr>
      <vt:lpstr>PHP with MySQL - Interacting with the Database</vt:lpstr>
      <vt:lpstr>PHP with MySQL - Interacting with the Database</vt:lpstr>
      <vt:lpstr>PHP with MySQL - Interacting with the Database</vt:lpstr>
      <vt:lpstr>PHP with MySQL - Interacting with the Database</vt:lpstr>
      <vt:lpstr>PHP with MySQL - Interacting with the Database</vt:lpstr>
      <vt:lpstr>PHP with MySQL - Interacting with the Database</vt:lpstr>
      <vt:lpstr>PHP with MySQL - Interacting with the Database</vt:lpstr>
      <vt:lpstr>PHP with MySQL - Interacting with the Database</vt:lpstr>
      <vt:lpstr>PHP with MySQL - Interacting with the Database</vt:lpstr>
      <vt:lpstr>PHP with MySQL - Interacting with the Database</vt:lpstr>
      <vt:lpstr>PHP with MySQL - Interacting with the Database</vt:lpstr>
      <vt:lpstr>PHP with MySQL - Interacting with the Database</vt:lpstr>
      <vt:lpstr>PHP with MySQL - Interacting with the Database</vt:lpstr>
      <vt:lpstr>PHP with MySQL - Interacting with the Database</vt:lpstr>
      <vt:lpstr>PHP with MySQL - Interacting with the Database</vt:lpstr>
      <vt:lpstr>PHP with MySQL - Interacting with the Database</vt:lpstr>
      <vt:lpstr>PHP with MySQL - Interacting with the Database</vt:lpstr>
      <vt:lpstr>PHP with MySQL - Interacting with the Database</vt:lpstr>
      <vt:lpstr>Prepared Statement</vt:lpstr>
      <vt:lpstr>Prepared Statement</vt:lpstr>
      <vt:lpstr>Prepared Statement</vt:lpstr>
      <vt:lpstr>Database Transaction</vt:lpstr>
      <vt:lpstr>Database Transaction – autocommit() </vt:lpstr>
      <vt:lpstr>Database Transaction</vt:lpstr>
      <vt:lpstr>Database Transaction - commit() </vt:lpstr>
      <vt:lpstr>Database Transaction - commit() </vt:lpstr>
      <vt:lpstr>Database Transaction - rollback()</vt:lpstr>
      <vt:lpstr>Database Transaction - rollback()</vt:lpstr>
      <vt:lpstr>Slide 64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UNIT-II</dc:title>
  <dc:creator>Jayakrishna</dc:creator>
  <cp:lastModifiedBy>JK</cp:lastModifiedBy>
  <cp:revision>977</cp:revision>
  <dcterms:created xsi:type="dcterms:W3CDTF">2012-05-24T07:42:48Z</dcterms:created>
  <dcterms:modified xsi:type="dcterms:W3CDTF">2017-04-24T15:48:47Z</dcterms:modified>
</cp:coreProperties>
</file>