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93" r:id="rId11"/>
    <p:sldId id="294" r:id="rId12"/>
    <p:sldId id="295" r:id="rId13"/>
    <p:sldId id="296" r:id="rId14"/>
    <p:sldId id="297" r:id="rId15"/>
    <p:sldId id="263" r:id="rId16"/>
    <p:sldId id="267" r:id="rId17"/>
    <p:sldId id="268" r:id="rId18"/>
    <p:sldId id="269" r:id="rId19"/>
    <p:sldId id="270" r:id="rId20"/>
    <p:sldId id="271" r:id="rId21"/>
    <p:sldId id="301" r:id="rId22"/>
    <p:sldId id="302" r:id="rId23"/>
    <p:sldId id="303" r:id="rId24"/>
    <p:sldId id="304" r:id="rId25"/>
    <p:sldId id="272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273" r:id="rId34"/>
    <p:sldId id="312" r:id="rId35"/>
    <p:sldId id="313" r:id="rId36"/>
    <p:sldId id="299" r:id="rId37"/>
    <p:sldId id="300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314" r:id="rId53"/>
    <p:sldId id="315" r:id="rId54"/>
    <p:sldId id="316" r:id="rId55"/>
    <p:sldId id="317" r:id="rId56"/>
    <p:sldId id="318" r:id="rId57"/>
    <p:sldId id="319" r:id="rId58"/>
    <p:sldId id="288" r:id="rId59"/>
    <p:sldId id="289" r:id="rId60"/>
    <p:sldId id="290" r:id="rId61"/>
    <p:sldId id="320" r:id="rId62"/>
    <p:sldId id="321" r:id="rId63"/>
    <p:sldId id="322" r:id="rId64"/>
    <p:sldId id="323" r:id="rId65"/>
    <p:sldId id="291" r:id="rId66"/>
    <p:sldId id="324" r:id="rId67"/>
    <p:sldId id="325" r:id="rId68"/>
    <p:sldId id="326" r:id="rId69"/>
    <p:sldId id="292" r:id="rId70"/>
    <p:sldId id="327" r:id="rId71"/>
    <p:sldId id="328" r:id="rId72"/>
    <p:sldId id="329" r:id="rId73"/>
    <p:sldId id="33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ABD86-589E-4220-95B0-B8F436D6C636}" type="datetimeFigureOut">
              <a:rPr lang="en-US" smtClean="0"/>
              <a:pPr/>
              <a:t>24/4/2017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B7D77-3F53-4092-920B-A020922E7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7D77-3F53-4092-920B-A020922E799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B7D77-3F53-4092-920B-A020922E7991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2000"/>
            <a:lum/>
          </a:blip>
          <a:srcRect/>
          <a:stretch>
            <a:fillRect l="3000" t="28000" r="1000" b="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41177-A577-4638-9E8D-163160342C18}" type="datetimeFigureOut">
              <a:rPr lang="en-US" smtClean="0"/>
              <a:pPr/>
              <a:t>24/4/2017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CDE1-D8E6-45B8-A1EB-D3892E01A8F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" Target="slide6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" Target="slide7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UNIT-V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XML</a:t>
            </a:r>
          </a:p>
          <a:p>
            <a:pPr algn="just"/>
            <a:r>
              <a:rPr lang="en-US" b="1" dirty="0" smtClean="0"/>
              <a:t>Introduction, Structure of XML Document, Document Type Definition, XML Namespaces, XML Schema, Working with DOM and SAX Parser, Working with XSLT.</a:t>
            </a:r>
          </a:p>
          <a:p>
            <a:r>
              <a:rPr lang="en-US" b="1" dirty="0" smtClean="0"/>
              <a:t>AJAX</a:t>
            </a:r>
          </a:p>
          <a:p>
            <a:pPr algn="just"/>
            <a:r>
              <a:rPr lang="en-US" b="1" dirty="0" smtClean="0"/>
              <a:t>Overview, Exploring AJAX, XMLHTTP Request object.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Topic Beyond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Markup, Character Data, and Parsing</a:t>
            </a:r>
          </a:p>
          <a:p>
            <a:pPr algn="just"/>
            <a:r>
              <a:rPr lang="en-US" dirty="0" smtClean="0"/>
              <a:t>An XML document contains text characters that fall into two categories: </a:t>
            </a:r>
          </a:p>
          <a:p>
            <a:pPr lvl="1" algn="just"/>
            <a:r>
              <a:rPr lang="en-US" dirty="0" smtClean="0"/>
              <a:t>Either</a:t>
            </a:r>
          </a:p>
          <a:p>
            <a:pPr lvl="2" algn="just"/>
            <a:r>
              <a:rPr lang="en-US" dirty="0" smtClean="0"/>
              <a:t>They are part of the document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markup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or </a:t>
            </a:r>
          </a:p>
          <a:p>
            <a:pPr lvl="2" algn="just"/>
            <a:r>
              <a:rPr lang="en-US" dirty="0" smtClean="0"/>
              <a:t>Part of the data content, usually called </a:t>
            </a:r>
            <a:r>
              <a:rPr lang="en-US" dirty="0" smtClean="0">
                <a:solidFill>
                  <a:srgbClr val="00B0F0"/>
                </a:solidFill>
              </a:rPr>
              <a:t>character data</a:t>
            </a:r>
          </a:p>
          <a:p>
            <a:pPr lvl="3" algn="just"/>
            <a:r>
              <a:rPr lang="en-US" dirty="0" smtClean="0"/>
              <a:t>Which simply means all text that is not part of the markup. </a:t>
            </a:r>
          </a:p>
          <a:p>
            <a:pPr algn="just"/>
            <a:r>
              <a:rPr lang="en-US" dirty="0" smtClean="0"/>
              <a:t>Example: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&lt;Address&gt;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&lt;Street&gt;</a:t>
            </a:r>
            <a:r>
              <a:rPr lang="en-US" dirty="0" smtClean="0">
                <a:solidFill>
                  <a:srgbClr val="00B0F0"/>
                </a:solidFill>
              </a:rPr>
              <a:t>123 Milky Way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&lt;/Street&gt;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&lt;City&gt;</a:t>
            </a:r>
            <a:r>
              <a:rPr lang="en-US" dirty="0" smtClean="0">
                <a:solidFill>
                  <a:srgbClr val="00B0F0"/>
                </a:solidFill>
              </a:rPr>
              <a:t>Columbia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&lt;/City&gt;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&lt;State&gt;</a:t>
            </a:r>
            <a:r>
              <a:rPr lang="en-US" dirty="0" smtClean="0">
                <a:solidFill>
                  <a:srgbClr val="00B0F0"/>
                </a:solidFill>
              </a:rPr>
              <a:t>MD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&lt;/State&gt;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&lt;Zip&gt;</a:t>
            </a:r>
            <a:r>
              <a:rPr lang="en-US" dirty="0" smtClean="0">
                <a:solidFill>
                  <a:srgbClr val="00B0F0"/>
                </a:solidFill>
              </a:rPr>
              <a:t>20777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&lt;/Zip&gt;</a:t>
            </a:r>
          </a:p>
          <a:p>
            <a:pPr lvl="1" algn="just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&lt;/Address&gt;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Topic Beyond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/>
              <a:t>The markup itself can be divided into a number of categories, as per section 2.4 of the XML 1.0 specification.</a:t>
            </a:r>
          </a:p>
          <a:p>
            <a:pPr lvl="1" algn="just"/>
            <a:r>
              <a:rPr lang="en-US" dirty="0" smtClean="0"/>
              <a:t>start tags and end tags (e.g., &lt;Address&gt; and &lt;/Address&gt; )</a:t>
            </a:r>
          </a:p>
          <a:p>
            <a:pPr lvl="1" algn="just"/>
            <a:r>
              <a:rPr lang="en-US" dirty="0" smtClean="0"/>
              <a:t>empty-element tags (e.g., &lt;Divider/&gt; )</a:t>
            </a:r>
          </a:p>
          <a:p>
            <a:pPr lvl="1" algn="just"/>
            <a:r>
              <a:rPr lang="en-US" dirty="0" smtClean="0"/>
              <a:t>entity references (e.g., &amp;footer; or %otherDTD; )</a:t>
            </a:r>
          </a:p>
          <a:p>
            <a:pPr lvl="1" algn="just"/>
            <a:r>
              <a:rPr lang="en-US" dirty="0" smtClean="0"/>
              <a:t>character references (e.g., &amp;lt; or &amp;gt; )</a:t>
            </a:r>
          </a:p>
          <a:p>
            <a:pPr lvl="1" algn="just"/>
            <a:r>
              <a:rPr lang="en-US" dirty="0" smtClean="0"/>
              <a:t>comments (e.g., &lt;!-- whatever --&gt; )</a:t>
            </a:r>
          </a:p>
          <a:p>
            <a:pPr lvl="1" algn="just"/>
            <a:r>
              <a:rPr lang="en-US" dirty="0" smtClean="0"/>
              <a:t>CDATA section delimiters (e.g., &lt;![CDATA[ insert code here ]]&gt; )</a:t>
            </a:r>
          </a:p>
          <a:p>
            <a:pPr lvl="1" algn="just"/>
            <a:r>
              <a:rPr lang="en-US" dirty="0" smtClean="0"/>
              <a:t>document type declarations (e.g., &lt;!DOCTYPE ....&gt; )</a:t>
            </a:r>
          </a:p>
          <a:p>
            <a:pPr lvl="1" algn="just"/>
            <a:r>
              <a:rPr lang="en-US" dirty="0" smtClean="0"/>
              <a:t>processing instructions </a:t>
            </a:r>
          </a:p>
          <a:p>
            <a:pPr lvl="2" algn="just"/>
            <a:r>
              <a:rPr lang="en-US" dirty="0" smtClean="0"/>
              <a:t>(e.g., &lt;?myJavaApp numEmployees="25" location="Columbia" .... ?&gt; )</a:t>
            </a:r>
          </a:p>
          <a:p>
            <a:pPr lvl="1" algn="just"/>
            <a:r>
              <a:rPr lang="en-US" dirty="0" smtClean="0"/>
              <a:t>XML declarations (e.g., &lt;?xml version=.... ?&gt; )</a:t>
            </a:r>
          </a:p>
          <a:p>
            <a:pPr lvl="1" algn="just"/>
            <a:r>
              <a:rPr lang="en-US" dirty="0" smtClean="0"/>
              <a:t>text declarations (e.g., &lt;?xml encoding=.... ?&gt; )</a:t>
            </a:r>
          </a:p>
          <a:p>
            <a:pPr lvl="1" algn="just"/>
            <a:r>
              <a:rPr lang="en-US" dirty="0" smtClean="0"/>
              <a:t>any white space at the top level (before or after the root element)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Topic Beyond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dirty="0" smtClean="0"/>
              <a:t>Parsing is the process of splitting up a stream of information into its constituent pieces (often called tokens). </a:t>
            </a:r>
          </a:p>
          <a:p>
            <a:pPr lvl="1" algn="just"/>
            <a:r>
              <a:rPr lang="en-US" dirty="0" smtClean="0"/>
              <a:t>In the context of XML, parsing refers to scanning an XML document (which need not be a physical file—it can be a data stream) in order to split it into its various markup and character data and more specifically, into elements and their attributes. </a:t>
            </a:r>
          </a:p>
          <a:p>
            <a:pPr lvl="1" algn="just"/>
            <a:r>
              <a:rPr lang="en-US" dirty="0" smtClean="0"/>
              <a:t>XML parsing reveals the structure of the information since the nesting of elements implies a hierarchy. </a:t>
            </a:r>
          </a:p>
          <a:p>
            <a:pPr lvl="1" algn="just"/>
            <a:r>
              <a:rPr lang="en-US" dirty="0" smtClean="0"/>
              <a:t>It is possible for an XML document to fail to parse completely if it does not follow the </a:t>
            </a:r>
            <a:r>
              <a:rPr lang="en-US" i="1" dirty="0" smtClean="0"/>
              <a:t>well-formedness rules</a:t>
            </a:r>
            <a:r>
              <a:rPr lang="en-US" dirty="0" smtClean="0"/>
              <a:t> described in the XML 1.0 Recommendation. </a:t>
            </a:r>
          </a:p>
          <a:p>
            <a:r>
              <a:rPr lang="en-US" dirty="0" smtClean="0"/>
              <a:t>A typical example would be:</a:t>
            </a:r>
          </a:p>
          <a:p>
            <a:pPr lvl="1"/>
            <a:r>
              <a:rPr lang="en-US" dirty="0" smtClean="0"/>
              <a:t>&lt;p&gt;</a:t>
            </a:r>
            <a:r>
              <a:rPr lang="en-US" b="1" dirty="0" smtClean="0"/>
              <a:t>&amp;quot;</a:t>
            </a:r>
            <a:r>
              <a:rPr lang="en-US" dirty="0" smtClean="0"/>
              <a:t>AT</a:t>
            </a:r>
            <a:r>
              <a:rPr lang="en-US" b="1" dirty="0" smtClean="0"/>
              <a:t>&amp;amp;</a:t>
            </a:r>
            <a:r>
              <a:rPr lang="en-US" dirty="0" smtClean="0"/>
              <a:t>T is a winning company,</a:t>
            </a:r>
            <a:r>
              <a:rPr lang="en-US" b="1" dirty="0" smtClean="0"/>
              <a:t>&amp;quot;</a:t>
            </a:r>
            <a:r>
              <a:rPr lang="en-US" dirty="0" smtClean="0"/>
              <a:t> he said.&lt;/p&gt;</a:t>
            </a:r>
          </a:p>
          <a:p>
            <a:r>
              <a:rPr lang="en-US" dirty="0" smtClean="0"/>
              <a:t> After the parser substitutes for the entities, the resultant character data is:</a:t>
            </a:r>
          </a:p>
          <a:p>
            <a:pPr lvl="1"/>
            <a:r>
              <a:rPr lang="en-US" dirty="0" smtClean="0"/>
              <a:t>"AT&amp;T is a winning company," he said.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Topic Beyond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3132" y="1614268"/>
            <a:ext cx="3505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sz="2400" b="1" dirty="0" smtClean="0"/>
              <a:t>Well-Formedness</a:t>
            </a:r>
          </a:p>
          <a:p>
            <a:pPr algn="just"/>
            <a:r>
              <a:rPr lang="en-US" sz="2400" dirty="0" smtClean="0"/>
              <a:t>Documents that follow these rules are called </a:t>
            </a:r>
            <a:r>
              <a:rPr lang="en-US" sz="2400" i="1" dirty="0" smtClean="0"/>
              <a:t>well-formed,</a:t>
            </a:r>
            <a:r>
              <a:rPr lang="en-US" sz="2400" dirty="0" smtClean="0"/>
              <a:t> but not necessarily </a:t>
            </a:r>
            <a:r>
              <a:rPr lang="en-US" sz="2400" i="1" dirty="0" smtClean="0"/>
              <a:t>valid.</a:t>
            </a:r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If your document breaks any of these rules, it will be rejected by most, if not all, XML parsers.</a:t>
            </a:r>
          </a:p>
          <a:p>
            <a:pPr algn="just"/>
            <a:r>
              <a:rPr lang="en-US" sz="2400" dirty="0" smtClean="0"/>
              <a:t>The </a:t>
            </a:r>
            <a:r>
              <a:rPr lang="en-US" sz="2400" i="1" dirty="0" smtClean="0"/>
              <a:t>minimal</a:t>
            </a:r>
            <a:r>
              <a:rPr lang="en-US" sz="2400" dirty="0" smtClean="0"/>
              <a:t> requirement for an XML document is that it be well-formed, meaning that it adheres to a small number of syntax rules mentioned in the </a:t>
            </a:r>
            <a:r>
              <a:rPr lang="en-US" sz="2400" b="1" dirty="0" smtClean="0"/>
              <a:t>table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123008" y="1599028"/>
          <a:ext cx="4800600" cy="49682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All attribute values must be quoted (single or double quotes).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White space in content, including line breaks, is significant by default.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All start tags must have corresponding end tags (exception: empty elements).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The root element must contain all others, which must nest properly by start/end tag pairing.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Each element except the root element must have exactly one parent element that contains it.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Element and attribute names are case-sensitive: Price and PRICE are different elements.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Keywords such as DOCTYPE and ENTITY must always appear in uppercase; similarly for other DTD keywords such as ELEMENT and ATTLIST.</a:t>
                      </a:r>
                    </a:p>
                  </a:txBody>
                  <a:tcPr marL="19050" marR="19050" marT="19050" marB="1905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buFont typeface="Arial"/>
                        <a:buChar char="•"/>
                      </a:pPr>
                      <a:r>
                        <a:rPr lang="en-US" b="0" dirty="0"/>
                        <a:t>Tags without content are called empty elements and must end in "/&gt;".</a:t>
                      </a: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– Topic Beyond Syllabus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/>
              <a:t>Legal XML Name Characters</a:t>
            </a:r>
          </a:p>
          <a:p>
            <a:pPr lvl="1" algn="just"/>
            <a:r>
              <a:rPr lang="en-US" dirty="0" smtClean="0"/>
              <a:t>An XML Name (sometimes called simply a Name) is a token that </a:t>
            </a:r>
          </a:p>
          <a:p>
            <a:pPr lvl="2" algn="just"/>
            <a:r>
              <a:rPr lang="en-US" dirty="0" smtClean="0"/>
              <a:t>begins with a letter, underscore, or colon (but not other punctuation) </a:t>
            </a:r>
          </a:p>
          <a:p>
            <a:pPr lvl="2" algn="just"/>
            <a:r>
              <a:rPr lang="en-US" dirty="0" smtClean="0"/>
              <a:t>continues with letters, digits, hyphens, underscores, colons, or full stops [periods], known as name characters.</a:t>
            </a:r>
          </a:p>
          <a:p>
            <a:pPr lvl="2" algn="just"/>
            <a:r>
              <a:rPr lang="en-US" dirty="0" smtClean="0"/>
              <a:t>Names beginning with the string "xml", or any string which would match (('</a:t>
            </a:r>
            <a:r>
              <a:rPr lang="en-US" dirty="0" err="1" smtClean="0"/>
              <a:t>X'|'x</a:t>
            </a:r>
            <a:r>
              <a:rPr lang="en-US" dirty="0" smtClean="0"/>
              <a:t>')('</a:t>
            </a:r>
            <a:r>
              <a:rPr lang="en-US" dirty="0" err="1" smtClean="0"/>
              <a:t>M'|'m</a:t>
            </a:r>
            <a:r>
              <a:rPr lang="en-US" dirty="0" smtClean="0"/>
              <a:t>')('</a:t>
            </a:r>
            <a:r>
              <a:rPr lang="en-US" dirty="0" err="1" smtClean="0"/>
              <a:t>L'|'l</a:t>
            </a:r>
            <a:r>
              <a:rPr lang="en-US" dirty="0" smtClean="0"/>
              <a:t>')), are reserved.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Definition (DTD)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 DTD defines the structure and the legal elements and attributes of an XML document.</a:t>
            </a:r>
          </a:p>
          <a:p>
            <a:pPr algn="just"/>
            <a:r>
              <a:rPr lang="en-US" dirty="0" smtClean="0"/>
              <a:t>Why to use DTD?</a:t>
            </a:r>
          </a:p>
          <a:p>
            <a:pPr lvl="1" algn="just"/>
            <a:r>
              <a:rPr lang="en-US" dirty="0" smtClean="0"/>
              <a:t>With a DTD, independent groups of people can agree on a standard DTD for interchanging data.</a:t>
            </a:r>
          </a:p>
          <a:p>
            <a:pPr lvl="1" algn="just"/>
            <a:r>
              <a:rPr lang="en-US" dirty="0" smtClean="0"/>
              <a:t>An application can use a DTD to verify that XML data is valid.</a:t>
            </a:r>
          </a:p>
          <a:p>
            <a:pPr algn="just"/>
            <a:r>
              <a:rPr lang="en-US" b="1" dirty="0" smtClean="0"/>
              <a:t>An Internal DTD Declaration</a:t>
            </a:r>
          </a:p>
          <a:p>
            <a:pPr algn="just"/>
            <a:r>
              <a:rPr lang="en-US" dirty="0" smtClean="0"/>
              <a:t>If the DTD is declared inside the XML file, it must be wrapped inside the &lt;!DOCTYPE&gt; definition: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Definition (DTD)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XML document with an internal DTD</a:t>
            </a:r>
          </a:p>
          <a:p>
            <a:r>
              <a:rPr lang="en-US" dirty="0" smtClean="0"/>
              <a:t>&lt;?xml version="1.0"?&gt;</a:t>
            </a:r>
            <a:br>
              <a:rPr lang="en-US" dirty="0" smtClean="0"/>
            </a:br>
            <a:r>
              <a:rPr lang="en-US" dirty="0" smtClean="0"/>
              <a:t>&lt;!DOCTYPE note [</a:t>
            </a:r>
            <a:br>
              <a:rPr lang="en-US" dirty="0" smtClean="0"/>
            </a:br>
            <a:r>
              <a:rPr lang="en-US" dirty="0" smtClean="0"/>
              <a:t>&lt;!ELEMENT note (to,from,heading,body)&gt;</a:t>
            </a:r>
            <a:br>
              <a:rPr lang="en-US" dirty="0" smtClean="0"/>
            </a:br>
            <a:r>
              <a:rPr lang="en-US" dirty="0" smtClean="0"/>
              <a:t>&lt;!ELEMENT to (#PCDATA)&gt;</a:t>
            </a:r>
            <a:br>
              <a:rPr lang="en-US" dirty="0" smtClean="0"/>
            </a:br>
            <a:r>
              <a:rPr lang="en-US" dirty="0" smtClean="0"/>
              <a:t>&lt;!ELEMENT from (#PCDATA)&gt;</a:t>
            </a:r>
            <a:br>
              <a:rPr lang="en-US" dirty="0" smtClean="0"/>
            </a:br>
            <a:r>
              <a:rPr lang="en-US" dirty="0" smtClean="0"/>
              <a:t>&lt;!ELEMENT heading (#PCDATA)&gt;</a:t>
            </a:r>
            <a:br>
              <a:rPr lang="en-US" dirty="0" smtClean="0"/>
            </a:br>
            <a:r>
              <a:rPr lang="en-US" dirty="0" smtClean="0"/>
              <a:t>&lt;!ELEMENT body (#PCDATA)&gt;</a:t>
            </a:r>
            <a:br>
              <a:rPr lang="en-US" dirty="0" smtClean="0"/>
            </a:br>
            <a:r>
              <a:rPr lang="en-US" dirty="0" smtClean="0"/>
              <a:t>]&gt;</a:t>
            </a:r>
            <a:br>
              <a:rPr lang="en-US" dirty="0" smtClean="0"/>
            </a:br>
            <a:r>
              <a:rPr lang="en-US" dirty="0" smtClean="0"/>
              <a:t>&lt;note&gt;</a:t>
            </a:r>
            <a:br>
              <a:rPr lang="en-US" dirty="0" smtClean="0"/>
            </a:br>
            <a:r>
              <a:rPr lang="en-US" dirty="0" smtClean="0"/>
              <a:t>&lt;to&gt;Tove&lt;/to&gt;</a:t>
            </a:r>
            <a:br>
              <a:rPr lang="en-US" dirty="0" smtClean="0"/>
            </a:br>
            <a:r>
              <a:rPr lang="en-US" dirty="0" smtClean="0"/>
              <a:t>&lt;from&gt;Jani&lt;/from&gt;</a:t>
            </a:r>
            <a:br>
              <a:rPr lang="en-US" dirty="0" smtClean="0"/>
            </a:br>
            <a:r>
              <a:rPr lang="en-US" dirty="0" smtClean="0"/>
              <a:t>&lt;heading&gt;Reminder&lt;/heading&gt;</a:t>
            </a:r>
            <a:br>
              <a:rPr lang="en-US" dirty="0" smtClean="0"/>
            </a:br>
            <a:r>
              <a:rPr lang="en-US" dirty="0" smtClean="0"/>
              <a:t>&lt;body&gt;Don't forget me this weekend&lt;/body&gt;</a:t>
            </a:r>
            <a:br>
              <a:rPr lang="en-US" dirty="0" smtClean="0"/>
            </a:br>
            <a:r>
              <a:rPr lang="en-US" dirty="0" smtClean="0"/>
              <a:t>&lt;/note&gt;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Definition (DTD)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DTD in the previous slide is interpreted like this:</a:t>
            </a:r>
          </a:p>
          <a:p>
            <a:pPr lvl="1" algn="just"/>
            <a:r>
              <a:rPr lang="en-US" b="1" dirty="0" smtClean="0"/>
              <a:t>!DOCTYPE note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that the root element of this document is note</a:t>
            </a:r>
          </a:p>
          <a:p>
            <a:pPr lvl="1" algn="just"/>
            <a:r>
              <a:rPr lang="en-US" b="1" dirty="0" smtClean="0"/>
              <a:t>!ELEMENT note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that the note element must contain four elements: "to,from,heading,body"</a:t>
            </a:r>
          </a:p>
          <a:p>
            <a:pPr lvl="1" algn="just"/>
            <a:r>
              <a:rPr lang="en-US" b="1" dirty="0" smtClean="0"/>
              <a:t>!ELEMENT to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the to element to be of type "#PCDATA"</a:t>
            </a:r>
          </a:p>
          <a:p>
            <a:pPr lvl="1" algn="just"/>
            <a:r>
              <a:rPr lang="en-US" b="1" dirty="0" smtClean="0"/>
              <a:t>!ELEMENT from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the from element to be of type "#PCDATA"</a:t>
            </a:r>
          </a:p>
          <a:p>
            <a:pPr lvl="1" algn="just"/>
            <a:r>
              <a:rPr lang="en-US" b="1" dirty="0" smtClean="0"/>
              <a:t>!ELEMENT heading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the heading element to be of type "#PCDATA"</a:t>
            </a:r>
          </a:p>
          <a:p>
            <a:pPr lvl="1" algn="just"/>
            <a:r>
              <a:rPr lang="en-US" b="1" dirty="0" smtClean="0"/>
              <a:t>!ELEMENT body</a:t>
            </a:r>
            <a:r>
              <a:rPr lang="en-US" dirty="0" smtClean="0"/>
              <a:t> </a:t>
            </a:r>
          </a:p>
          <a:p>
            <a:pPr lvl="2" algn="just"/>
            <a:r>
              <a:rPr lang="en-US" dirty="0" smtClean="0"/>
              <a:t>defines the body element to be of type "#PCDATA"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 Type Definition (DTD)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62200"/>
          </a:xfrm>
        </p:spPr>
        <p:txBody>
          <a:bodyPr/>
          <a:lstStyle/>
          <a:p>
            <a:pPr algn="just"/>
            <a:r>
              <a:rPr lang="en-US" b="1" dirty="0" smtClean="0"/>
              <a:t>An External DTD Declaration</a:t>
            </a:r>
          </a:p>
          <a:p>
            <a:pPr algn="just"/>
            <a:r>
              <a:rPr lang="en-US" dirty="0" smtClean="0"/>
              <a:t>If the DTD is declared in an external file, the &lt;!DOCTYPE&gt; definition must contain a reference to the DTD file: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95800" y="4114800"/>
            <a:ext cx="4191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&lt;!ELEMENT note (to,from,heading,body)&gt;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&lt;!ELEMENT to (#PCDATA)&gt;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&lt;!ELEMENT from (#PCDATA)&gt;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&lt;!ELEMENT heading (#PCDATA)&gt;</a:t>
            </a:r>
            <a:b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&lt;!ELEMENT body (#PCDATA)&gt;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1000" y="3657600"/>
            <a:ext cx="3962400" cy="2895600"/>
            <a:chOff x="381000" y="3657600"/>
            <a:chExt cx="3962400" cy="2895600"/>
          </a:xfrm>
        </p:grpSpPr>
        <p:sp>
          <p:nvSpPr>
            <p:cNvPr id="4" name="Rectangle 3"/>
            <p:cNvSpPr/>
            <p:nvPr/>
          </p:nvSpPr>
          <p:spPr>
            <a:xfrm>
              <a:off x="381000" y="3967877"/>
              <a:ext cx="3962400" cy="25853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dirty="0" smtClean="0"/>
                <a:t>&lt;?xml version="1.0"?&gt;</a:t>
              </a:r>
              <a:br>
                <a:rPr lang="en-US" dirty="0" smtClean="0"/>
              </a:br>
              <a:r>
                <a:rPr lang="en-US" dirty="0" smtClean="0"/>
                <a:t>&lt;!DOCTYPE note SYSTEM "</a:t>
              </a:r>
              <a:r>
                <a:rPr lang="en-US" dirty="0" smtClean="0">
                  <a:solidFill>
                    <a:schemeClr val="accent6">
                      <a:lumMod val="75000"/>
                    </a:schemeClr>
                  </a:solidFill>
                </a:rPr>
                <a:t>note.dtd</a:t>
              </a:r>
              <a:r>
                <a:rPr lang="en-US" dirty="0" smtClean="0"/>
                <a:t>"&gt;</a:t>
              </a:r>
              <a:br>
                <a:rPr lang="en-US" dirty="0" smtClean="0"/>
              </a:br>
              <a:r>
                <a:rPr lang="en-US" dirty="0" smtClean="0"/>
                <a:t>&lt;note&gt;</a:t>
              </a:r>
              <a:br>
                <a:rPr lang="en-US" dirty="0" smtClean="0"/>
              </a:br>
              <a:r>
                <a:rPr lang="en-US" dirty="0" smtClean="0"/>
                <a:t>  &lt;to&gt;Tove&lt;/to&gt;</a:t>
              </a:r>
              <a:br>
                <a:rPr lang="en-US" dirty="0" smtClean="0"/>
              </a:br>
              <a:r>
                <a:rPr lang="en-US" dirty="0" smtClean="0"/>
                <a:t>  &lt;from&gt;Jani&lt;/from&gt;</a:t>
              </a:r>
              <a:br>
                <a:rPr lang="en-US" dirty="0" smtClean="0"/>
              </a:br>
              <a:r>
                <a:rPr lang="en-US" dirty="0" smtClean="0"/>
                <a:t>  &lt;heading&gt;Reminder&lt;/heading&gt;</a:t>
              </a:r>
              <a:br>
                <a:rPr lang="en-US" dirty="0" smtClean="0"/>
              </a:br>
              <a:r>
                <a:rPr lang="en-US" dirty="0" smtClean="0"/>
                <a:t>  &lt;body&gt;Don't forget me this weekend!&lt;/body&gt;</a:t>
              </a:r>
              <a:br>
                <a:rPr lang="en-US" dirty="0" smtClean="0"/>
              </a:br>
              <a:r>
                <a:rPr lang="en-US" dirty="0" smtClean="0"/>
                <a:t>&lt;/note&gt; 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3657600"/>
              <a:ext cx="10668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b="1" dirty="0" smtClean="0"/>
                <a:t>XML File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Building Blocks of XML Documents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Elements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Attributes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Entities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PCDATA</a:t>
            </a:r>
          </a:p>
          <a:p>
            <a:pPr lvl="1"/>
            <a:r>
              <a:rPr lang="fr-FR" dirty="0" smtClean="0">
                <a:solidFill>
                  <a:srgbClr val="7030A0"/>
                </a:solidFill>
              </a:rPr>
              <a:t>CDATA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XML stands for eXtensible Markup Language.</a:t>
            </a:r>
          </a:p>
          <a:p>
            <a:pPr algn="just"/>
            <a:r>
              <a:rPr lang="en-US" dirty="0" smtClean="0"/>
              <a:t>XML is a markup language much like HTML.</a:t>
            </a:r>
          </a:p>
          <a:p>
            <a:pPr algn="just"/>
            <a:r>
              <a:rPr lang="en-US" dirty="0" smtClean="0"/>
              <a:t>XML was designed to store and transport data.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XML was designed to be self-descriptive</a:t>
            </a:r>
          </a:p>
          <a:p>
            <a:pPr algn="just"/>
            <a:r>
              <a:rPr lang="en-US" dirty="0" smtClean="0"/>
              <a:t>XML was designed to be both human- and machine-readable.</a:t>
            </a:r>
          </a:p>
          <a:p>
            <a:pPr algn="just"/>
            <a:r>
              <a:rPr lang="en-US" dirty="0" smtClean="0"/>
              <a:t>XML is a software- and hardware-independent tool for storing and transporting data.</a:t>
            </a:r>
          </a:p>
          <a:p>
            <a:pPr algn="just"/>
            <a:r>
              <a:rPr lang="en-US" dirty="0" smtClean="0">
                <a:solidFill>
                  <a:srgbClr val="7030A0"/>
                </a:solidFill>
              </a:rPr>
              <a:t>XML Does Not DO Anything</a:t>
            </a:r>
          </a:p>
          <a:p>
            <a:pPr lvl="2" algn="just"/>
            <a:r>
              <a:rPr lang="en-US" dirty="0" smtClean="0"/>
              <a:t>This note is a note to Tove from Jani, stored as XML:</a:t>
            </a:r>
          </a:p>
          <a:p>
            <a:pPr lvl="2"/>
            <a:r>
              <a:rPr lang="en-US" dirty="0" smtClean="0"/>
              <a:t>&lt;note&gt;</a:t>
            </a:r>
            <a:br>
              <a:rPr lang="en-US" dirty="0" smtClean="0"/>
            </a:br>
            <a:r>
              <a:rPr lang="en-US" dirty="0" smtClean="0"/>
              <a:t>  &lt;to&gt;Tove&lt;/to&gt;</a:t>
            </a:r>
            <a:br>
              <a:rPr lang="en-US" dirty="0" smtClean="0"/>
            </a:br>
            <a:r>
              <a:rPr lang="en-US" dirty="0" smtClean="0"/>
              <a:t>  &lt;from&gt;Jani&lt;/from&gt;</a:t>
            </a:r>
            <a:br>
              <a:rPr lang="en-US" dirty="0" smtClean="0"/>
            </a:br>
            <a:r>
              <a:rPr lang="en-US" dirty="0" smtClean="0"/>
              <a:t> 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&lt;heading&gt;Reminder&lt;/heading&gt;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&lt;body&gt;Don't forget me this weekend!&lt;/body&gt;</a:t>
            </a:r>
            <a:br>
              <a:rPr lang="en-US" dirty="0" smtClean="0"/>
            </a:br>
            <a:r>
              <a:rPr lang="en-US" dirty="0" smtClean="0"/>
              <a:t>&lt;/note&gt; </a:t>
            </a:r>
          </a:p>
          <a:p>
            <a:r>
              <a:rPr lang="en-US" dirty="0" smtClean="0"/>
              <a:t>The XML above is quite self-descriptive:</a:t>
            </a:r>
          </a:p>
          <a:p>
            <a:pPr lvl="1"/>
            <a:r>
              <a:rPr lang="en-US" dirty="0" smtClean="0"/>
              <a:t>It has sender information.</a:t>
            </a:r>
          </a:p>
          <a:p>
            <a:pPr lvl="1"/>
            <a:r>
              <a:rPr lang="en-US" dirty="0" smtClean="0"/>
              <a:t>It has receiver information</a:t>
            </a:r>
          </a:p>
          <a:p>
            <a:pPr lvl="1"/>
            <a:r>
              <a:rPr lang="en-US" dirty="0" smtClean="0"/>
              <a:t>It has a heading</a:t>
            </a:r>
          </a:p>
          <a:p>
            <a:pPr lvl="1"/>
            <a:r>
              <a:rPr lang="en-US" dirty="0" smtClean="0"/>
              <a:t>It has a message body.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Elements</a:t>
            </a:r>
          </a:p>
          <a:p>
            <a:pPr algn="just"/>
            <a:r>
              <a:rPr lang="en-US" dirty="0" smtClean="0"/>
              <a:t>Elements are the </a:t>
            </a:r>
            <a:r>
              <a:rPr lang="en-US" b="1" dirty="0" smtClean="0"/>
              <a:t>main building blocks</a:t>
            </a:r>
            <a:r>
              <a:rPr lang="en-US" dirty="0" smtClean="0"/>
              <a:t> of both XML and HTML documents.</a:t>
            </a:r>
          </a:p>
          <a:p>
            <a:r>
              <a:rPr lang="en-US" dirty="0" smtClean="0"/>
              <a:t>Examples:</a:t>
            </a:r>
          </a:p>
          <a:p>
            <a:pPr lvl="1">
              <a:buNone/>
            </a:pPr>
            <a:r>
              <a:rPr lang="en-US" dirty="0" smtClean="0"/>
              <a:t>	&lt;body&gt;some text&lt;/body&gt;</a:t>
            </a:r>
            <a:br>
              <a:rPr lang="en-US" dirty="0" smtClean="0"/>
            </a:br>
            <a:r>
              <a:rPr lang="en-US" dirty="0" smtClean="0"/>
              <a:t>&lt;message&gt;some text&lt;/message&gt;</a:t>
            </a:r>
          </a:p>
          <a:p>
            <a:pPr lvl="1"/>
            <a:r>
              <a:rPr lang="en-US" dirty="0" smtClean="0"/>
              <a:t>In a DTD, elements are declared with an ELEMENT declaration.</a:t>
            </a:r>
          </a:p>
          <a:p>
            <a:pPr lvl="2">
              <a:buNone/>
            </a:pPr>
            <a:r>
              <a:rPr lang="en-US" dirty="0" smtClean="0"/>
              <a:t>	&lt;!ELEMENT element-name category&gt;</a:t>
            </a:r>
            <a:br>
              <a:rPr lang="en-US" dirty="0" smtClean="0"/>
            </a:br>
            <a:r>
              <a:rPr lang="en-US" dirty="0" smtClean="0"/>
              <a:t>or</a:t>
            </a:r>
            <a:br>
              <a:rPr lang="en-US" dirty="0" smtClean="0"/>
            </a:br>
            <a:r>
              <a:rPr lang="en-US" dirty="0" smtClean="0"/>
              <a:t>&lt;!ELEMENT element-name (element-content)&gt; </a:t>
            </a:r>
          </a:p>
          <a:p>
            <a:r>
              <a:rPr lang="en-US" b="1" dirty="0" smtClean="0"/>
              <a:t>Empty Elements</a:t>
            </a:r>
          </a:p>
          <a:p>
            <a:pPr lvl="1"/>
            <a:r>
              <a:rPr lang="en-US" dirty="0" smtClean="0"/>
              <a:t>Empty elements are declared with the category keyword EMPTY: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&lt;!ELEMENT element-name EMPTY&gt;</a:t>
            </a:r>
          </a:p>
          <a:p>
            <a:pPr lvl="1"/>
            <a:r>
              <a:rPr lang="en-US" dirty="0" smtClean="0"/>
              <a:t>Example:	&lt;!ELEMENT br EMPTY&gt;</a:t>
            </a:r>
          </a:p>
          <a:p>
            <a:pPr lvl="1"/>
            <a:r>
              <a:rPr lang="en-US" dirty="0" smtClean="0"/>
              <a:t>XML example:		&lt;br /&gt;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Elements with Parsed Character Data</a:t>
            </a:r>
          </a:p>
          <a:p>
            <a:pPr lvl="1" algn="just"/>
            <a:r>
              <a:rPr lang="en-US" dirty="0" smtClean="0"/>
              <a:t>Elements with only parsed character data are declared with #PCDATA inside parentheses:</a:t>
            </a:r>
          </a:p>
          <a:p>
            <a:pPr lvl="2" algn="ctr">
              <a:buNone/>
            </a:pPr>
            <a:r>
              <a:rPr lang="en-US" b="1" dirty="0" smtClean="0"/>
              <a:t>&lt;!ELEMENT </a:t>
            </a:r>
            <a:r>
              <a:rPr lang="en-US" b="1" dirty="0" err="1" smtClean="0"/>
              <a:t>element</a:t>
            </a:r>
            <a:r>
              <a:rPr lang="en-US" b="1" dirty="0" smtClean="0"/>
              <a:t>-name (#PCDATA)&gt;</a:t>
            </a:r>
          </a:p>
          <a:p>
            <a:pPr lvl="1"/>
            <a:r>
              <a:rPr lang="en-US" dirty="0" smtClean="0"/>
              <a:t>Example: &lt;!ELEMENT from (#PCDATA)&gt; </a:t>
            </a:r>
          </a:p>
          <a:p>
            <a:r>
              <a:rPr lang="en-US" b="1" dirty="0" smtClean="0"/>
              <a:t>Elements with any Contents</a:t>
            </a:r>
          </a:p>
          <a:p>
            <a:pPr lvl="1"/>
            <a:r>
              <a:rPr lang="en-US" dirty="0" smtClean="0"/>
              <a:t>Elements declared with the category keyword ANY, can contain any combination of </a:t>
            </a:r>
            <a:r>
              <a:rPr lang="en-US" dirty="0" err="1" smtClean="0"/>
              <a:t>parsable</a:t>
            </a:r>
            <a:r>
              <a:rPr lang="en-US" dirty="0" smtClean="0"/>
              <a:t> data:</a:t>
            </a:r>
          </a:p>
          <a:p>
            <a:pPr lvl="2" algn="ctr">
              <a:buNone/>
            </a:pPr>
            <a:r>
              <a:rPr lang="en-US" b="1" dirty="0" smtClean="0"/>
              <a:t>&lt;!ELEMENT </a:t>
            </a:r>
            <a:r>
              <a:rPr lang="en-US" b="1" dirty="0" err="1" smtClean="0"/>
              <a:t>element</a:t>
            </a:r>
            <a:r>
              <a:rPr lang="en-US" b="1" dirty="0" smtClean="0"/>
              <a:t>-name ANY&gt;</a:t>
            </a:r>
          </a:p>
          <a:p>
            <a:pPr lvl="1"/>
            <a:r>
              <a:rPr lang="en-US" dirty="0" smtClean="0"/>
              <a:t>Example: &lt;!ELEMENT note ANY&gt;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Elements with Children (sequences)</a:t>
            </a:r>
          </a:p>
          <a:p>
            <a:pPr algn="just"/>
            <a:r>
              <a:rPr lang="en-US" dirty="0" smtClean="0"/>
              <a:t>Elements with one or more children are declared with the name of the children elements inside parentheses:</a:t>
            </a:r>
          </a:p>
          <a:p>
            <a:pPr lvl="2">
              <a:buNone/>
            </a:pPr>
            <a:r>
              <a:rPr lang="en-US" dirty="0" smtClean="0"/>
              <a:t>	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(child1)&gt;</a:t>
            </a:r>
          </a:p>
          <a:p>
            <a:pPr lvl="2" algn="ctr">
              <a:buNone/>
            </a:pPr>
            <a:r>
              <a:rPr lang="en-US" dirty="0" smtClean="0"/>
              <a:t>Or</a:t>
            </a:r>
          </a:p>
          <a:p>
            <a:pPr lvl="2">
              <a:buNone/>
            </a:pPr>
            <a:r>
              <a:rPr lang="en-US" dirty="0" smtClean="0"/>
              <a:t>	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(child1,child2,...)&gt;</a:t>
            </a:r>
          </a:p>
          <a:p>
            <a:pPr lvl="1"/>
            <a:r>
              <a:rPr lang="en-US" dirty="0" smtClean="0"/>
              <a:t>Example: </a:t>
            </a:r>
            <a:r>
              <a:rPr lang="en-US" sz="2400" dirty="0" smtClean="0"/>
              <a:t>&lt;!ELEMENT note (to,from,heading,body)&gt;</a:t>
            </a:r>
            <a:endParaRPr lang="en-US" dirty="0" smtClean="0"/>
          </a:p>
          <a:p>
            <a:pPr algn="just"/>
            <a:r>
              <a:rPr lang="en-US" dirty="0" smtClean="0"/>
              <a:t>When children are declared in a sequence separated by commas, the children must appear in the same sequence in the document.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In a full declaration, the children must also be declared, and the children can also have children. The full declaration of the "note" element is: </a:t>
            </a:r>
          </a:p>
          <a:p>
            <a:r>
              <a:rPr lang="en-US" dirty="0" smtClean="0"/>
              <a:t>&lt;!ELEMENT note (to,from,heading,body)&gt;</a:t>
            </a:r>
            <a:br>
              <a:rPr lang="en-US" dirty="0" smtClean="0"/>
            </a:br>
            <a:r>
              <a:rPr lang="en-US" dirty="0" smtClean="0"/>
              <a:t>&lt;!ELEMENT to (#PCDATA)&gt;</a:t>
            </a:r>
            <a:br>
              <a:rPr lang="en-US" dirty="0" smtClean="0"/>
            </a:br>
            <a:r>
              <a:rPr lang="en-US" dirty="0" smtClean="0"/>
              <a:t>&lt;!ELEMENT from (#PCDATA)&gt;</a:t>
            </a:r>
            <a:br>
              <a:rPr lang="en-US" dirty="0" smtClean="0"/>
            </a:br>
            <a:r>
              <a:rPr lang="en-US" dirty="0" smtClean="0"/>
              <a:t>&lt;!ELEMENT heading (#PCDATA)&gt;</a:t>
            </a:r>
            <a:br>
              <a:rPr lang="en-US" dirty="0" smtClean="0"/>
            </a:br>
            <a:r>
              <a:rPr lang="en-US" dirty="0" smtClean="0"/>
              <a:t>&lt;!ELEMENT body (#PCDATA)&gt; </a:t>
            </a:r>
          </a:p>
          <a:p>
            <a:r>
              <a:rPr lang="en-US" b="1" dirty="0" smtClean="0"/>
              <a:t>Declaring Only One Occurrence of an Element</a:t>
            </a:r>
          </a:p>
          <a:p>
            <a:pPr lvl="1"/>
            <a:r>
              <a:rPr lang="en-US" dirty="0" smtClean="0"/>
              <a:t>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(child-name)&gt;</a:t>
            </a:r>
          </a:p>
          <a:p>
            <a:pPr lvl="1"/>
            <a:r>
              <a:rPr lang="en-US" dirty="0" smtClean="0"/>
              <a:t>Example:	&lt;!ELEMENT note (message)&gt;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/>
              <a:t>Declaring Minimum One Occurrence of an Element</a:t>
            </a:r>
          </a:p>
          <a:p>
            <a:pPr lvl="1" algn="just"/>
            <a:r>
              <a:rPr lang="en-US" dirty="0" smtClean="0"/>
              <a:t>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(child-name+)&gt;</a:t>
            </a:r>
          </a:p>
          <a:p>
            <a:pPr lvl="1" algn="just"/>
            <a:r>
              <a:rPr lang="en-US" dirty="0" smtClean="0"/>
              <a:t>Example:	&lt;!ELEMENT note (message+)&gt; </a:t>
            </a:r>
          </a:p>
          <a:p>
            <a:pPr algn="just"/>
            <a:r>
              <a:rPr lang="en-US" b="1" dirty="0" smtClean="0"/>
              <a:t>Declaring Zero or More Occurrences of an Element</a:t>
            </a:r>
          </a:p>
          <a:p>
            <a:pPr lvl="1" algn="just"/>
            <a:r>
              <a:rPr lang="en-US" dirty="0" smtClean="0"/>
              <a:t>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(child-name*)&gt;</a:t>
            </a:r>
          </a:p>
          <a:p>
            <a:pPr lvl="1"/>
            <a:r>
              <a:rPr lang="en-US" dirty="0" smtClean="0"/>
              <a:t>Example:	&lt;!ELEMENT note (message*)&gt; </a:t>
            </a:r>
          </a:p>
          <a:p>
            <a:r>
              <a:rPr lang="en-US" b="1" dirty="0" smtClean="0"/>
              <a:t>Declaring Zero or One Occurrences of an Element </a:t>
            </a:r>
          </a:p>
          <a:p>
            <a:pPr lvl="1"/>
            <a:r>
              <a:rPr lang="en-US" dirty="0" smtClean="0"/>
              <a:t>&lt;!ELEMENT </a:t>
            </a:r>
            <a:r>
              <a:rPr lang="en-US" dirty="0" err="1" smtClean="0"/>
              <a:t>element</a:t>
            </a:r>
            <a:r>
              <a:rPr lang="en-US" dirty="0" smtClean="0"/>
              <a:t>-name (child-name?)&gt;</a:t>
            </a:r>
          </a:p>
          <a:p>
            <a:pPr lvl="1"/>
            <a:r>
              <a:rPr lang="en-US" dirty="0" smtClean="0"/>
              <a:t>Example:	&lt;!ELEMENT note (message?)&gt; </a:t>
            </a:r>
          </a:p>
          <a:p>
            <a:r>
              <a:rPr lang="en-US" b="1" dirty="0" smtClean="0"/>
              <a:t>Declaring either/or Content</a:t>
            </a:r>
          </a:p>
          <a:p>
            <a:pPr lvl="1"/>
            <a:r>
              <a:rPr lang="en-US" dirty="0" smtClean="0"/>
              <a:t>&lt;!ELEMENT note (</a:t>
            </a:r>
            <a:r>
              <a:rPr lang="en-US" dirty="0" err="1" smtClean="0"/>
              <a:t>to,from,header</a:t>
            </a:r>
            <a:r>
              <a:rPr lang="en-US" dirty="0" smtClean="0"/>
              <a:t>,(</a:t>
            </a:r>
            <a:r>
              <a:rPr lang="en-US" dirty="0" err="1" smtClean="0"/>
              <a:t>message|body</a:t>
            </a:r>
            <a:r>
              <a:rPr lang="en-US" dirty="0" smtClean="0"/>
              <a:t>))&gt; </a:t>
            </a:r>
          </a:p>
          <a:p>
            <a:r>
              <a:rPr lang="en-US" b="1" dirty="0" smtClean="0"/>
              <a:t>Declaring Mixed Content</a:t>
            </a:r>
          </a:p>
          <a:p>
            <a:pPr lvl="1"/>
            <a:r>
              <a:rPr lang="en-US" dirty="0" smtClean="0"/>
              <a:t>&lt;!ELEMENT note (#</a:t>
            </a:r>
            <a:r>
              <a:rPr lang="en-US" dirty="0" err="1" smtClean="0"/>
              <a:t>PCDATA|to|from|header|message</a:t>
            </a:r>
            <a:r>
              <a:rPr lang="en-US" dirty="0" smtClean="0"/>
              <a:t>)*&gt; </a:t>
            </a:r>
          </a:p>
          <a:p>
            <a:pPr lvl="1" algn="just"/>
            <a:r>
              <a:rPr lang="en-US" dirty="0" smtClean="0"/>
              <a:t>The example above declares that the "note" element can contain zero or more occurrences of parsed character data, "to", "from", "header", or "message" elements.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Attributes</a:t>
            </a:r>
          </a:p>
          <a:p>
            <a:pPr lvl="1" algn="just"/>
            <a:r>
              <a:rPr lang="en-US" dirty="0" smtClean="0"/>
              <a:t>Attributes provide </a:t>
            </a:r>
            <a:r>
              <a:rPr lang="en-US" b="1" dirty="0" smtClean="0"/>
              <a:t>extra information about elements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Attributes are always placed inside the opening tag of an element. </a:t>
            </a:r>
          </a:p>
          <a:p>
            <a:pPr lvl="1" algn="just"/>
            <a:r>
              <a:rPr lang="en-US" dirty="0" smtClean="0"/>
              <a:t>Attributes always come in name/value pairs. </a:t>
            </a:r>
          </a:p>
          <a:p>
            <a:pPr lvl="1" algn="just"/>
            <a:r>
              <a:rPr lang="en-US" dirty="0" smtClean="0"/>
              <a:t>The following "img" element has additional information about a source file:</a:t>
            </a:r>
          </a:p>
          <a:p>
            <a:pPr lvl="2" algn="just"/>
            <a:r>
              <a:rPr lang="en-US" dirty="0" smtClean="0"/>
              <a:t>&lt;img src="computer.gif" /&gt; </a:t>
            </a:r>
          </a:p>
          <a:p>
            <a:pPr lvl="1" algn="just"/>
            <a:r>
              <a:rPr lang="en-US" dirty="0" smtClean="0"/>
              <a:t>The name of the element is "img".</a:t>
            </a:r>
          </a:p>
          <a:p>
            <a:pPr lvl="1" algn="just"/>
            <a:r>
              <a:rPr lang="en-US" dirty="0" smtClean="0"/>
              <a:t>The name of the attribute is "src“.</a:t>
            </a:r>
          </a:p>
          <a:p>
            <a:pPr lvl="1" algn="just"/>
            <a:r>
              <a:rPr lang="en-US" dirty="0" smtClean="0"/>
              <a:t>The value of the attribute is "computer.gif".</a:t>
            </a:r>
          </a:p>
          <a:p>
            <a:pPr lvl="1" algn="just"/>
            <a:r>
              <a:rPr lang="en-US" dirty="0" smtClean="0"/>
              <a:t>Since the element itself is empty it is closed by a " /“.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In a DTD, attributes are declared with an ATTLIST declaration.</a:t>
            </a:r>
          </a:p>
          <a:p>
            <a:r>
              <a:rPr lang="en-US" b="1" dirty="0" smtClean="0"/>
              <a:t>Declaring Attributes</a:t>
            </a:r>
          </a:p>
          <a:p>
            <a:r>
              <a:rPr lang="en-US" dirty="0" smtClean="0"/>
              <a:t>An attribute declaration has the following syntax:</a:t>
            </a:r>
          </a:p>
          <a:p>
            <a:pPr lvl="1" algn="just"/>
            <a:r>
              <a:rPr lang="en-US" dirty="0" smtClean="0"/>
              <a:t>&lt;!ATTLIST element-name attribute-name attribute-type attribute-value&gt;</a:t>
            </a:r>
          </a:p>
          <a:p>
            <a:r>
              <a:rPr lang="en-US" dirty="0" smtClean="0"/>
              <a:t>DTD example:</a:t>
            </a:r>
            <a:br>
              <a:rPr lang="en-US" dirty="0" smtClean="0"/>
            </a:br>
            <a:r>
              <a:rPr lang="en-US" dirty="0" smtClean="0"/>
              <a:t>	&lt;!ATTLIST payment type CDATA "check"&gt;</a:t>
            </a:r>
            <a:br>
              <a:rPr lang="en-US" dirty="0" smtClean="0"/>
            </a:br>
            <a:r>
              <a:rPr lang="en-US" dirty="0" smtClean="0"/>
              <a:t>XML example:</a:t>
            </a:r>
            <a:br>
              <a:rPr lang="en-US" dirty="0" smtClean="0"/>
            </a:br>
            <a:r>
              <a:rPr lang="en-US" dirty="0" smtClean="0"/>
              <a:t>	&lt;payment type="check" /&gt;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22656" t="22916" r="26563" b="15625"/>
          <a:stretch>
            <a:fillRect/>
          </a:stretch>
        </p:blipFill>
        <p:spPr bwMode="auto">
          <a:xfrm>
            <a:off x="1981200" y="19050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85336" y="1524000"/>
            <a:ext cx="4952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attribute-type</a:t>
            </a:r>
            <a:r>
              <a:rPr lang="en-US" dirty="0" smtClean="0"/>
              <a:t> can be one of the following: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1340" y="1524000"/>
            <a:ext cx="5029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attribute-value</a:t>
            </a:r>
            <a:r>
              <a:rPr lang="en-US" dirty="0" smtClean="0"/>
              <a:t> can be one of the following: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656" t="47917" r="36719" b="26042"/>
          <a:stretch>
            <a:fillRect/>
          </a:stretch>
        </p:blipFill>
        <p:spPr bwMode="auto">
          <a:xfrm>
            <a:off x="2133600" y="2743200"/>
            <a:ext cx="491337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b="1" dirty="0" smtClean="0"/>
              <a:t>A Default Attribute Value</a:t>
            </a:r>
          </a:p>
          <a:p>
            <a:r>
              <a:rPr lang="en-US" dirty="0" smtClean="0"/>
              <a:t>DTD:</a:t>
            </a:r>
            <a:br>
              <a:rPr lang="en-US" dirty="0" smtClean="0"/>
            </a:br>
            <a:r>
              <a:rPr lang="en-US" dirty="0" smtClean="0"/>
              <a:t>&lt;!ELEMENT square EMPTY&gt;</a:t>
            </a:r>
            <a:br>
              <a:rPr lang="en-US" dirty="0" smtClean="0"/>
            </a:br>
            <a:r>
              <a:rPr lang="en-US" dirty="0" smtClean="0"/>
              <a:t>&lt;!ATTLIST square width CDATA "0"&gt;</a:t>
            </a:r>
            <a:br>
              <a:rPr lang="en-US" dirty="0" smtClean="0"/>
            </a:br>
            <a:r>
              <a:rPr lang="en-US" dirty="0" smtClean="0"/>
              <a:t>Valid XML:</a:t>
            </a:r>
            <a:br>
              <a:rPr lang="en-US" dirty="0" smtClean="0"/>
            </a:br>
            <a:r>
              <a:rPr lang="en-US" dirty="0" smtClean="0"/>
              <a:t>&lt;square width="100" /&gt; </a:t>
            </a:r>
          </a:p>
          <a:p>
            <a:pPr algn="just"/>
            <a:r>
              <a:rPr lang="en-US" dirty="0" smtClean="0"/>
              <a:t>The "square" element is defined to be an empty element with a "width" attribute of  type CDATA. </a:t>
            </a:r>
          </a:p>
          <a:p>
            <a:pPr lvl="1" algn="just"/>
            <a:r>
              <a:rPr lang="en-US" dirty="0" smtClean="0"/>
              <a:t>If no width is specified, it has a default value of 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400" b="1" dirty="0" smtClean="0"/>
              <a:t>The Difference Between XML and HTML</a:t>
            </a:r>
          </a:p>
          <a:p>
            <a:pPr algn="just"/>
            <a:r>
              <a:rPr lang="en-US" sz="2400" dirty="0" smtClean="0"/>
              <a:t>XML and HTML were designed with different goals:</a:t>
            </a:r>
          </a:p>
          <a:p>
            <a:pPr lvl="1" algn="just"/>
            <a:r>
              <a:rPr lang="en-US" sz="2000" dirty="0" smtClean="0"/>
              <a:t>XML was designed to carry data - with focus on what data is</a:t>
            </a:r>
          </a:p>
          <a:p>
            <a:pPr lvl="1" algn="just"/>
            <a:r>
              <a:rPr lang="en-US" sz="2000" dirty="0" smtClean="0"/>
              <a:t>HTML was designed to display data - with focus on how data looks</a:t>
            </a:r>
          </a:p>
          <a:p>
            <a:pPr lvl="1" algn="just"/>
            <a:r>
              <a:rPr lang="en-US" sz="2000" dirty="0" smtClean="0"/>
              <a:t>XML tags are not predefined like HTML tags are</a:t>
            </a:r>
          </a:p>
          <a:p>
            <a:pPr lvl="2" algn="just"/>
            <a:r>
              <a:rPr lang="en-US" sz="1600" dirty="0" smtClean="0"/>
              <a:t>The tags in the example (like &lt;to&gt; and &lt;from&gt;) are not defined in any XML standard.</a:t>
            </a:r>
          </a:p>
          <a:p>
            <a:pPr lvl="2" algn="just"/>
            <a:r>
              <a:rPr lang="en-US" sz="1600" dirty="0" smtClean="0"/>
              <a:t>These tags are "invented" by the author of the XML document.</a:t>
            </a:r>
          </a:p>
          <a:p>
            <a:pPr lvl="1" algn="just"/>
            <a:r>
              <a:rPr lang="en-US" sz="2000" dirty="0" smtClean="0"/>
              <a:t>HTML works with predefined tags like &lt;p&gt;, &lt;h1&gt;, &lt;table&gt;, etc.</a:t>
            </a:r>
          </a:p>
          <a:p>
            <a:pPr lvl="1" algn="just"/>
            <a:r>
              <a:rPr lang="en-US" sz="2000" dirty="0" smtClean="0"/>
              <a:t>With XML, the author must define both the tags and the document structure.</a:t>
            </a:r>
          </a:p>
          <a:p>
            <a:pPr lvl="1" algn="just"/>
            <a:r>
              <a:rPr lang="en-US" sz="2000" dirty="0" smtClean="0"/>
              <a:t>XML is Extensible</a:t>
            </a:r>
          </a:p>
          <a:p>
            <a:pPr lvl="2" algn="just"/>
            <a:r>
              <a:rPr lang="en-US" sz="1600" dirty="0" smtClean="0"/>
              <a:t>Most XML applications will work as expected even if new data is added (or removed).</a:t>
            </a:r>
          </a:p>
          <a:p>
            <a:pPr lvl="2" algn="just"/>
            <a:r>
              <a:rPr lang="en-US" sz="1600" dirty="0" smtClean="0"/>
              <a:t>Imagine an application designed to display the original version of note.xml (&lt;to&gt; &lt;from&gt; &lt;heading&gt; &lt;data&gt;).</a:t>
            </a:r>
          </a:p>
          <a:p>
            <a:pPr lvl="2" algn="just"/>
            <a:r>
              <a:rPr lang="en-US" sz="1600" dirty="0" smtClean="0"/>
              <a:t>Then imagine a newer version of note.xml with added &lt;date&gt; and &lt;hour&gt; elements, and a removed &lt;heading&gt;.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/>
              <a:t>#REQUIRED</a:t>
            </a:r>
          </a:p>
          <a:p>
            <a:pPr algn="just">
              <a:buNone/>
            </a:pPr>
            <a:r>
              <a:rPr lang="en-US" b="1" dirty="0" smtClean="0"/>
              <a:t>	Syntax</a:t>
            </a:r>
          </a:p>
          <a:p>
            <a:pPr lvl="1" algn="just">
              <a:buNone/>
            </a:pPr>
            <a:r>
              <a:rPr lang="en-US" dirty="0" smtClean="0"/>
              <a:t>	&lt;!ATTLIST element-name attribute-name attribute-type #REQUIRED&gt; </a:t>
            </a:r>
          </a:p>
          <a:p>
            <a:pPr algn="just"/>
            <a:r>
              <a:rPr lang="en-US" b="1" dirty="0" smtClean="0"/>
              <a:t>Example</a:t>
            </a:r>
          </a:p>
          <a:p>
            <a:r>
              <a:rPr lang="en-US" i="1" dirty="0" smtClean="0"/>
              <a:t>DTD: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&lt;!ATTLIST person number CDATA #REQUIRED&gt;</a:t>
            </a:r>
          </a:p>
          <a:p>
            <a:r>
              <a:rPr lang="en-US" i="1" dirty="0" smtClean="0"/>
              <a:t>Valid XML: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&lt;person number="5677" /&gt;</a:t>
            </a:r>
          </a:p>
          <a:p>
            <a:r>
              <a:rPr lang="en-US" i="1" dirty="0" smtClean="0"/>
              <a:t>Invalid XML: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&lt;person /&gt; </a:t>
            </a:r>
          </a:p>
          <a:p>
            <a:pPr algn="just"/>
            <a:r>
              <a:rPr lang="en-US" dirty="0" smtClean="0"/>
              <a:t>Use the #REQUIRED keyword if you don't have an option for a default value, but still want to force the attribute to be present.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#IMPLIED</a:t>
            </a:r>
          </a:p>
          <a:p>
            <a:pPr>
              <a:buNone/>
            </a:pPr>
            <a:r>
              <a:rPr lang="en-US" b="1" dirty="0" smtClean="0"/>
              <a:t>	Syntax</a:t>
            </a:r>
          </a:p>
          <a:p>
            <a:pPr lvl="1" algn="just">
              <a:buNone/>
            </a:pPr>
            <a:r>
              <a:rPr lang="en-US" dirty="0" smtClean="0"/>
              <a:t>	&lt;!ATTLIST element-name attribute-name attribute-type #IMPLIED&gt; </a:t>
            </a:r>
          </a:p>
          <a:p>
            <a:r>
              <a:rPr lang="en-US" b="1" dirty="0" smtClean="0"/>
              <a:t>Example</a:t>
            </a:r>
          </a:p>
          <a:p>
            <a:r>
              <a:rPr lang="en-US" i="1" dirty="0" smtClean="0"/>
              <a:t>DTD:</a:t>
            </a:r>
            <a:br>
              <a:rPr lang="en-US" i="1" dirty="0" smtClean="0"/>
            </a:br>
            <a:r>
              <a:rPr lang="en-US" dirty="0" smtClean="0"/>
              <a:t>&lt;!ATTLIST contact fax CDATA #IMPLIED&gt;</a:t>
            </a:r>
          </a:p>
          <a:p>
            <a:r>
              <a:rPr lang="en-US" i="1" dirty="0" smtClean="0"/>
              <a:t>Valid XML:</a:t>
            </a:r>
            <a:br>
              <a:rPr lang="en-US" i="1" dirty="0" smtClean="0"/>
            </a:br>
            <a:r>
              <a:rPr lang="en-US" dirty="0" smtClean="0"/>
              <a:t>&lt;contact fax="555-667788" /&gt;</a:t>
            </a:r>
          </a:p>
          <a:p>
            <a:r>
              <a:rPr lang="en-US" i="1" dirty="0" smtClean="0"/>
              <a:t>Valid XML:</a:t>
            </a:r>
            <a:br>
              <a:rPr lang="en-US" i="1" dirty="0" smtClean="0"/>
            </a:br>
            <a:r>
              <a:rPr lang="en-US" dirty="0" smtClean="0"/>
              <a:t>&lt;contact /&gt;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b="1" dirty="0" smtClean="0"/>
              <a:t>#FIXED</a:t>
            </a:r>
          </a:p>
          <a:p>
            <a:pPr algn="just">
              <a:buNone/>
            </a:pPr>
            <a:r>
              <a:rPr lang="en-US" b="1" dirty="0" smtClean="0"/>
              <a:t>	Syntax</a:t>
            </a:r>
          </a:p>
          <a:p>
            <a:pPr lvl="1" algn="just">
              <a:buNone/>
            </a:pPr>
            <a:r>
              <a:rPr lang="en-US" dirty="0" smtClean="0"/>
              <a:t>	&lt;!ATTLIST element-name attribute-name attribute-type #FIXED "value"&gt; </a:t>
            </a:r>
          </a:p>
          <a:p>
            <a:r>
              <a:rPr lang="en-US" b="1" dirty="0" smtClean="0"/>
              <a:t>Example</a:t>
            </a:r>
          </a:p>
          <a:p>
            <a:r>
              <a:rPr lang="en-US" i="1" dirty="0" smtClean="0"/>
              <a:t>DTD: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&lt;!ATTLIST sender company CDATA #FIXED "Microsoft"&gt;</a:t>
            </a:r>
          </a:p>
          <a:p>
            <a:r>
              <a:rPr lang="en-US" i="1" dirty="0" smtClean="0"/>
              <a:t>Valid XML:</a:t>
            </a:r>
            <a:br>
              <a:rPr lang="en-US" i="1" dirty="0" smtClean="0"/>
            </a:br>
            <a:r>
              <a:rPr lang="en-US" dirty="0" smtClean="0"/>
              <a:t>&lt;sender company="Microsoft" /&gt;</a:t>
            </a:r>
          </a:p>
          <a:p>
            <a:r>
              <a:rPr lang="en-US" i="1" dirty="0" smtClean="0"/>
              <a:t>Invalid XML:</a:t>
            </a:r>
            <a:br>
              <a:rPr lang="en-US" i="1" dirty="0" smtClean="0"/>
            </a:br>
            <a:r>
              <a:rPr lang="en-US" dirty="0" smtClean="0"/>
              <a:t>&lt;sender company="W3Schools" /&gt;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Entities</a:t>
            </a:r>
          </a:p>
          <a:p>
            <a:pPr lvl="1" algn="just"/>
            <a:r>
              <a:rPr lang="en-US" sz="1800" dirty="0" smtClean="0"/>
              <a:t>Some characters have a special meaning in XML, like the less than sign (&lt;) that defines the start of an XML tag.</a:t>
            </a:r>
          </a:p>
          <a:p>
            <a:pPr lvl="1" algn="just"/>
            <a:r>
              <a:rPr lang="en-US" sz="1800" dirty="0" smtClean="0"/>
              <a:t>Most of you know the HTML entity: "&amp;</a:t>
            </a:r>
            <a:r>
              <a:rPr lang="en-US" sz="1800" dirty="0" err="1" smtClean="0"/>
              <a:t>nbsp</a:t>
            </a:r>
            <a:r>
              <a:rPr lang="en-US" sz="1800" dirty="0" smtClean="0"/>
              <a:t>;". </a:t>
            </a:r>
          </a:p>
          <a:p>
            <a:pPr lvl="1" algn="just"/>
            <a:r>
              <a:rPr lang="en-US" sz="1800" dirty="0" smtClean="0"/>
              <a:t>This "no-breaking-space" entity is used in HTML to insert an extra space in a document. </a:t>
            </a:r>
          </a:p>
          <a:p>
            <a:pPr lvl="1" algn="just"/>
            <a:r>
              <a:rPr lang="en-US" sz="1800" dirty="0" smtClean="0"/>
              <a:t>Entities are expanded when a document is parsed by an XML parser.</a:t>
            </a:r>
          </a:p>
          <a:p>
            <a:pPr lvl="1" algn="just"/>
            <a:r>
              <a:rPr lang="en-US" sz="1800" dirty="0" smtClean="0"/>
              <a:t>The following entities are predefined in XML:</a:t>
            </a:r>
            <a:endParaRPr lang="en-US" sz="20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 l="22656" t="41667" r="28125" b="27083"/>
          <a:stretch>
            <a:fillRect/>
          </a:stretch>
        </p:blipFill>
        <p:spPr bwMode="auto">
          <a:xfrm>
            <a:off x="4724400" y="1967982"/>
            <a:ext cx="3886200" cy="228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An Internal Entity Declaration</a:t>
            </a:r>
          </a:p>
          <a:p>
            <a:pPr algn="just">
              <a:buNone/>
            </a:pPr>
            <a:r>
              <a:rPr lang="en-US" b="1" dirty="0" smtClean="0"/>
              <a:t>	Syntax</a:t>
            </a:r>
          </a:p>
          <a:p>
            <a:pPr lvl="1" algn="just">
              <a:buNone/>
            </a:pPr>
            <a:r>
              <a:rPr lang="en-US" dirty="0" smtClean="0"/>
              <a:t>	&lt;!ENTITY </a:t>
            </a:r>
            <a:r>
              <a:rPr lang="en-US" dirty="0" err="1" smtClean="0"/>
              <a:t>entity</a:t>
            </a:r>
            <a:r>
              <a:rPr lang="en-US" dirty="0" smtClean="0"/>
              <a:t>-name "entity-value"&gt; </a:t>
            </a:r>
          </a:p>
          <a:p>
            <a:r>
              <a:rPr lang="en-US" i="1" dirty="0" smtClean="0"/>
              <a:t>DTD Example: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&lt;!ENTITY writer "Donald Duck."&gt;</a:t>
            </a:r>
            <a:br>
              <a:rPr lang="en-US" dirty="0" smtClean="0"/>
            </a:br>
            <a:r>
              <a:rPr lang="en-US" dirty="0" smtClean="0"/>
              <a:t>&lt;!ENTITY copyright "Copyright W3Schools."&gt;</a:t>
            </a:r>
          </a:p>
          <a:p>
            <a:r>
              <a:rPr lang="en-US" i="1" dirty="0" smtClean="0"/>
              <a:t>XML example: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&lt;author&gt;&amp;writer;&amp;copyright;&lt;/author&gt;</a:t>
            </a:r>
          </a:p>
          <a:p>
            <a:pPr algn="just"/>
            <a:r>
              <a:rPr lang="en-US" b="1" dirty="0" smtClean="0"/>
              <a:t>Note:</a:t>
            </a:r>
            <a:r>
              <a:rPr lang="en-US" dirty="0" smtClean="0"/>
              <a:t> An entity has three parts: an ampersand (&amp;), an entity name, and a semicolon (;).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b="1" dirty="0" smtClean="0"/>
              <a:t>An External Entity Declaration</a:t>
            </a:r>
          </a:p>
          <a:p>
            <a:pPr algn="just">
              <a:buNone/>
            </a:pPr>
            <a:r>
              <a:rPr lang="en-US" b="1" dirty="0" smtClean="0"/>
              <a:t>	Syntax</a:t>
            </a:r>
          </a:p>
          <a:p>
            <a:pPr lvl="1" algn="just">
              <a:buNone/>
            </a:pPr>
            <a:r>
              <a:rPr lang="en-US" dirty="0" smtClean="0"/>
              <a:t>	&lt;!ENTITY </a:t>
            </a:r>
            <a:r>
              <a:rPr lang="en-US" dirty="0" err="1" smtClean="0"/>
              <a:t>entity</a:t>
            </a:r>
            <a:r>
              <a:rPr lang="en-US" dirty="0" smtClean="0"/>
              <a:t>-name SYSTEM "URI/URL"&gt; </a:t>
            </a:r>
          </a:p>
          <a:p>
            <a:r>
              <a:rPr lang="en-US" i="1" dirty="0" smtClean="0"/>
              <a:t>DTD Example:</a:t>
            </a:r>
          </a:p>
          <a:p>
            <a:pPr>
              <a:buNone/>
            </a:pPr>
            <a:r>
              <a:rPr lang="en-US" dirty="0" smtClean="0"/>
              <a:t>	&lt;!ENTITY writer SYSTEM "entities.dtd"&gt;</a:t>
            </a:r>
            <a:br>
              <a:rPr lang="en-US" dirty="0" smtClean="0"/>
            </a:br>
            <a:r>
              <a:rPr lang="en-US" dirty="0" smtClean="0"/>
              <a:t>&lt;!ENTITY copyright SYSTEM “entities.dtd"&gt;</a:t>
            </a:r>
          </a:p>
          <a:p>
            <a:r>
              <a:rPr lang="en-US" dirty="0" smtClean="0"/>
              <a:t>XML example:</a:t>
            </a:r>
            <a:br>
              <a:rPr lang="en-US" dirty="0" smtClean="0"/>
            </a:br>
            <a:r>
              <a:rPr lang="en-US" dirty="0" smtClean="0"/>
              <a:t>&lt;author&gt;&amp;writer;&amp;copyright;&lt;/author&gt;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PCDATA</a:t>
            </a:r>
          </a:p>
          <a:p>
            <a:pPr lvl="1" algn="just"/>
            <a:r>
              <a:rPr lang="en-US" dirty="0" smtClean="0"/>
              <a:t>PCDATA means parsed character data.</a:t>
            </a:r>
          </a:p>
          <a:p>
            <a:pPr lvl="1" algn="just"/>
            <a:r>
              <a:rPr lang="en-US" b="1" dirty="0" smtClean="0"/>
              <a:t>PCDATA is text that WILL be parsed by a parser</a:t>
            </a:r>
            <a:r>
              <a:rPr lang="en-US" dirty="0" smtClean="0"/>
              <a:t>. </a:t>
            </a:r>
            <a:r>
              <a:rPr lang="en-US" b="1" dirty="0" smtClean="0"/>
              <a:t>The text will be examined by the parser for entities and markup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Tags inside the text will be treated as markup and entities will be expanded.</a:t>
            </a:r>
          </a:p>
          <a:p>
            <a:pPr lvl="1" algn="just"/>
            <a:r>
              <a:rPr lang="en-US" dirty="0" smtClean="0"/>
              <a:t>However, parsed character data should not contain any &amp;, &lt;, or &gt; characters; these need to be represented by the &amp;amp; &amp;lt; and &amp;gt; entities, respectively.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DTD - XML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rgbClr val="7030A0"/>
                </a:solidFill>
              </a:rPr>
              <a:t>CDATA</a:t>
            </a:r>
          </a:p>
          <a:p>
            <a:pPr lvl="1" algn="just"/>
            <a:r>
              <a:rPr lang="en-US" dirty="0" smtClean="0"/>
              <a:t>CDATA means character data.</a:t>
            </a:r>
          </a:p>
          <a:p>
            <a:pPr lvl="1" algn="just"/>
            <a:r>
              <a:rPr lang="en-US" dirty="0" smtClean="0"/>
              <a:t>Think of character data as the text found between the start tag and the end tag of an XML element.</a:t>
            </a:r>
          </a:p>
          <a:p>
            <a:pPr lvl="1" algn="just"/>
            <a:r>
              <a:rPr lang="en-US" b="1" dirty="0" smtClean="0"/>
              <a:t>CDATA is text that will NOT be parsed by a parser</a:t>
            </a:r>
            <a:r>
              <a:rPr lang="en-US" dirty="0" smtClean="0"/>
              <a:t>. </a:t>
            </a:r>
          </a:p>
          <a:p>
            <a:pPr lvl="1" algn="just"/>
            <a:r>
              <a:rPr lang="en-US" dirty="0" smtClean="0"/>
              <a:t>Tags inside the text will NOT be treated as markup and entities will not be expanded.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2000" dirty="0" smtClean="0"/>
              <a:t>XML Namespaces provide a method to avoid element name conflicts.</a:t>
            </a:r>
          </a:p>
          <a:p>
            <a:r>
              <a:rPr lang="en-US" sz="2000" b="1" dirty="0" smtClean="0"/>
              <a:t>Name Conflicts:</a:t>
            </a:r>
          </a:p>
          <a:p>
            <a:pPr algn="just"/>
            <a:r>
              <a:rPr lang="en-US" sz="2000" dirty="0" smtClean="0"/>
              <a:t>In XML, element names are defined by the developer. </a:t>
            </a:r>
          </a:p>
          <a:p>
            <a:pPr lvl="1" algn="just"/>
            <a:r>
              <a:rPr lang="en-US" sz="1600" dirty="0" smtClean="0"/>
              <a:t>This often results in a conflict when trying to mix XML documents from different XML applications. </a:t>
            </a:r>
            <a:r>
              <a:rPr lang="en-US" sz="1600" i="1" dirty="0" smtClean="0"/>
              <a:t>The following XML carries HTML table information:</a:t>
            </a:r>
          </a:p>
          <a:p>
            <a:pPr lvl="2">
              <a:buNone/>
            </a:pPr>
            <a:r>
              <a:rPr lang="en-US" sz="1400" dirty="0" smtClean="0"/>
              <a:t>&lt;table&gt;</a:t>
            </a:r>
            <a:br>
              <a:rPr lang="en-US" sz="1400" dirty="0" smtClean="0"/>
            </a:br>
            <a:r>
              <a:rPr lang="en-US" sz="1400" dirty="0" smtClean="0"/>
              <a:t>  &lt;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    &lt;td&gt;Apples&lt;/td&gt;</a:t>
            </a:r>
            <a:br>
              <a:rPr lang="en-US" sz="1400" dirty="0" smtClean="0"/>
            </a:br>
            <a:r>
              <a:rPr lang="en-US" sz="1400" dirty="0" smtClean="0"/>
              <a:t>    &lt;td&gt;Bananas&lt;/td&gt;</a:t>
            </a:r>
            <a:br>
              <a:rPr lang="en-US" sz="1400" dirty="0" smtClean="0"/>
            </a:br>
            <a:r>
              <a:rPr lang="en-US" sz="1400" dirty="0" smtClean="0"/>
              <a:t>  &lt;/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&lt;/table&gt;</a:t>
            </a:r>
          </a:p>
          <a:p>
            <a:pPr algn="just"/>
            <a:r>
              <a:rPr lang="en-US" sz="2000" i="1" dirty="0" smtClean="0"/>
              <a:t>The following XML carries information about a table (a piece of furniture):</a:t>
            </a:r>
          </a:p>
          <a:p>
            <a:pPr lvl="2">
              <a:buNone/>
            </a:pPr>
            <a:r>
              <a:rPr lang="en-US" sz="1400" dirty="0" smtClean="0"/>
              <a:t>&lt;table&gt;</a:t>
            </a:r>
            <a:br>
              <a:rPr lang="en-US" sz="1400" dirty="0" smtClean="0"/>
            </a:br>
            <a:r>
              <a:rPr lang="en-US" sz="1400" dirty="0" smtClean="0"/>
              <a:t>  &lt;name&gt;African Coffee Table&lt;/name&gt;</a:t>
            </a:r>
            <a:br>
              <a:rPr lang="en-US" sz="1400" dirty="0" smtClean="0"/>
            </a:br>
            <a:r>
              <a:rPr lang="en-US" sz="1400" dirty="0" smtClean="0"/>
              <a:t>  &lt;width&gt;80&lt;/width&gt;</a:t>
            </a:r>
            <a:br>
              <a:rPr lang="en-US" sz="1400" dirty="0" smtClean="0"/>
            </a:br>
            <a:r>
              <a:rPr lang="en-US" sz="1400" dirty="0" smtClean="0"/>
              <a:t>  &lt;length&gt;120&lt;/length&gt;</a:t>
            </a:r>
            <a:br>
              <a:rPr lang="en-US" sz="1400" dirty="0" smtClean="0"/>
            </a:br>
            <a:r>
              <a:rPr lang="en-US" sz="1400" dirty="0" smtClean="0"/>
              <a:t>&lt;/table&gt;</a:t>
            </a:r>
          </a:p>
          <a:p>
            <a:r>
              <a:rPr lang="en-US" sz="2000" dirty="0" smtClean="0"/>
              <a:t>If these XML fragments were added together, there would be a name conflict. </a:t>
            </a:r>
          </a:p>
          <a:p>
            <a:pPr lvl="1"/>
            <a:r>
              <a:rPr lang="en-US" sz="1600" dirty="0" smtClean="0"/>
              <a:t>Both contain a &lt;table&gt; element, but the elements have different content and meaning.</a:t>
            </a:r>
          </a:p>
          <a:p>
            <a:pPr lvl="1"/>
            <a:r>
              <a:rPr lang="en-US" sz="1600" dirty="0" smtClean="0"/>
              <a:t>A user or an XML application will not know how to handle these differences.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b="1" dirty="0" smtClean="0"/>
              <a:t>Solving the Name Conflict Using a Prefix</a:t>
            </a:r>
          </a:p>
          <a:p>
            <a:pPr algn="just"/>
            <a:r>
              <a:rPr lang="en-US" dirty="0" smtClean="0"/>
              <a:t>Name conflicts in XML can easily be avoided using a name prefix.</a:t>
            </a:r>
          </a:p>
          <a:p>
            <a:pPr algn="just"/>
            <a:r>
              <a:rPr lang="en-US" i="1" dirty="0" smtClean="0"/>
              <a:t>This XML carries information about an HTML table, and a piece of furniture:</a:t>
            </a:r>
          </a:p>
          <a:p>
            <a:r>
              <a:rPr lang="en-US" dirty="0" smtClean="0"/>
              <a:t>&lt;h:table&gt;</a:t>
            </a:r>
            <a:br>
              <a:rPr lang="en-US" dirty="0" smtClean="0"/>
            </a:br>
            <a:r>
              <a:rPr lang="en-US" dirty="0" smtClean="0"/>
              <a:t>  &lt;h:tr&gt;</a:t>
            </a:r>
            <a:br>
              <a:rPr lang="en-US" dirty="0" smtClean="0"/>
            </a:br>
            <a:r>
              <a:rPr lang="en-US" dirty="0" smtClean="0"/>
              <a:t>    &lt;h:td&gt;Apples&lt;/h:td&gt;</a:t>
            </a:r>
            <a:br>
              <a:rPr lang="en-US" dirty="0" smtClean="0"/>
            </a:br>
            <a:r>
              <a:rPr lang="en-US" dirty="0" smtClean="0"/>
              <a:t>    &lt;h:td&gt;Bananas&lt;/h:td&gt;</a:t>
            </a:r>
            <a:br>
              <a:rPr lang="en-US" dirty="0" smtClean="0"/>
            </a:br>
            <a:r>
              <a:rPr lang="en-US" dirty="0" smtClean="0"/>
              <a:t>  &lt;/h:tr&gt;</a:t>
            </a:r>
            <a:br>
              <a:rPr lang="en-US" dirty="0" smtClean="0"/>
            </a:br>
            <a:r>
              <a:rPr lang="en-US" dirty="0" smtClean="0"/>
              <a:t>&lt;/h:table&gt;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&lt;f:table&gt;</a:t>
            </a:r>
            <a:br>
              <a:rPr lang="en-US" dirty="0" smtClean="0"/>
            </a:br>
            <a:r>
              <a:rPr lang="en-US" dirty="0" smtClean="0"/>
              <a:t>  &lt;f:name&gt;African Coffee Table&lt;/f:name&gt;</a:t>
            </a:r>
            <a:br>
              <a:rPr lang="en-US" dirty="0" smtClean="0"/>
            </a:br>
            <a:r>
              <a:rPr lang="en-US" dirty="0" smtClean="0"/>
              <a:t>  &lt;f:width&gt;80&lt;/f:width&gt;</a:t>
            </a:r>
            <a:br>
              <a:rPr lang="en-US" dirty="0" smtClean="0"/>
            </a:br>
            <a:r>
              <a:rPr lang="en-US" dirty="0" smtClean="0"/>
              <a:t>  &lt;f:length&gt;120&lt;/f:length&gt;</a:t>
            </a:r>
            <a:br>
              <a:rPr lang="en-US" dirty="0" smtClean="0"/>
            </a:br>
            <a:r>
              <a:rPr lang="en-US" dirty="0" smtClean="0"/>
              <a:t>&lt;/f:table&gt; </a:t>
            </a:r>
          </a:p>
          <a:p>
            <a:pPr algn="just"/>
            <a:r>
              <a:rPr lang="en-US" dirty="0" smtClean="0"/>
              <a:t>In the example above, there will be no conflict because the two &lt;table&gt; elements have different names.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/>
              <a:t>The way XML is constructed, older version of the application can still work:</a:t>
            </a:r>
          </a:p>
          <a:p>
            <a:r>
              <a:rPr lang="en-US" dirty="0" smtClean="0"/>
              <a:t>&lt;note&gt;</a:t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&lt;date&gt;2015-09-01&lt;/date&gt;</a:t>
            </a:r>
            <a:b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  &lt;hour&gt;08:30&lt;/hour&gt;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&lt;to&gt;Tove&lt;/to&gt;</a:t>
            </a:r>
            <a:br>
              <a:rPr lang="en-US" dirty="0" smtClean="0"/>
            </a:br>
            <a:r>
              <a:rPr lang="en-US" dirty="0" smtClean="0"/>
              <a:t>  &lt;from&gt;Jani&lt;/from&gt;</a:t>
            </a:r>
            <a:br>
              <a:rPr lang="en-US" dirty="0" smtClean="0"/>
            </a:br>
            <a:r>
              <a:rPr lang="en-US" dirty="0" smtClean="0"/>
              <a:t>  &lt;body&gt;Don't forget me this weekend!&lt;/body&gt;</a:t>
            </a:r>
            <a:br>
              <a:rPr lang="en-US" dirty="0" smtClean="0"/>
            </a:br>
            <a:r>
              <a:rPr lang="en-US" dirty="0" smtClean="0"/>
              <a:t>&lt;/note&gt;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XML Namespaces - The </a:t>
            </a:r>
            <a:r>
              <a:rPr lang="en-US" b="1" dirty="0" err="1" smtClean="0"/>
              <a:t>xmlns</a:t>
            </a:r>
            <a:r>
              <a:rPr lang="en-US" b="1" dirty="0" smtClean="0"/>
              <a:t> Attribute</a:t>
            </a:r>
          </a:p>
          <a:p>
            <a:pPr lvl="1" algn="just"/>
            <a:r>
              <a:rPr lang="en-US" dirty="0" smtClean="0"/>
              <a:t>When using prefixes in XML, a </a:t>
            </a:r>
            <a:r>
              <a:rPr lang="en-US" b="1" dirty="0" smtClean="0"/>
              <a:t>namespace</a:t>
            </a:r>
            <a:r>
              <a:rPr lang="en-US" dirty="0" smtClean="0"/>
              <a:t> for the prefix must be defined.</a:t>
            </a:r>
          </a:p>
          <a:p>
            <a:pPr lvl="1" algn="just"/>
            <a:r>
              <a:rPr lang="en-US" dirty="0" smtClean="0"/>
              <a:t>The namespace can be defined by an </a:t>
            </a:r>
            <a:r>
              <a:rPr lang="en-US" b="1" dirty="0" err="1" smtClean="0"/>
              <a:t>xmlns</a:t>
            </a:r>
            <a:r>
              <a:rPr lang="en-US" dirty="0" smtClean="0"/>
              <a:t> attribute in the start tag of an element.</a:t>
            </a:r>
          </a:p>
          <a:p>
            <a:pPr lvl="1" algn="just"/>
            <a:r>
              <a:rPr lang="en-US" dirty="0" smtClean="0"/>
              <a:t>The namespace declaration has the following syntax. </a:t>
            </a:r>
            <a:r>
              <a:rPr lang="en-US" b="1" i="1" dirty="0" err="1" smtClean="0"/>
              <a:t>xmlns:prefix</a:t>
            </a:r>
            <a:r>
              <a:rPr lang="en-US" b="1" i="1" dirty="0" smtClean="0"/>
              <a:t>=“URI”</a:t>
            </a:r>
          </a:p>
          <a:p>
            <a:pPr algn="just"/>
            <a:r>
              <a:rPr lang="en-US" b="1" dirty="0" smtClean="0"/>
              <a:t>Uniform Resource Identifier (URI)</a:t>
            </a:r>
          </a:p>
          <a:p>
            <a:pPr lvl="1" algn="just"/>
            <a:r>
              <a:rPr lang="en-US" dirty="0" smtClean="0"/>
              <a:t>A </a:t>
            </a:r>
            <a:r>
              <a:rPr lang="en-US" b="1" dirty="0" smtClean="0"/>
              <a:t>Uniform Resource Identifier</a:t>
            </a:r>
            <a:r>
              <a:rPr lang="en-US" dirty="0" smtClean="0"/>
              <a:t> (URI) is a string of characters which identifies an Internet Resource.</a:t>
            </a:r>
          </a:p>
          <a:p>
            <a:pPr lvl="1" algn="just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>
            <a:noAutofit/>
          </a:bodyPr>
          <a:lstStyle/>
          <a:p>
            <a:r>
              <a:rPr lang="en-US" sz="1600" dirty="0" smtClean="0"/>
              <a:t>&lt;root&gt;</a:t>
            </a:r>
            <a:br>
              <a:rPr lang="en-US" sz="1600" dirty="0" smtClean="0"/>
            </a:br>
            <a:r>
              <a:rPr lang="en-US" sz="1600" dirty="0" smtClean="0"/>
              <a:t>&lt;h:table </a:t>
            </a:r>
            <a:r>
              <a:rPr lang="en-US" sz="1600" dirty="0" err="1" smtClean="0"/>
              <a:t>xmlns:h</a:t>
            </a:r>
            <a:r>
              <a:rPr lang="en-US" sz="1600" dirty="0" smtClean="0"/>
              <a:t>="http://www.w3.org/TR/html4/"&gt;</a:t>
            </a:r>
            <a:br>
              <a:rPr lang="en-US" sz="1600" dirty="0" smtClean="0"/>
            </a:br>
            <a:r>
              <a:rPr lang="en-US" sz="1600" dirty="0" smtClean="0"/>
              <a:t>  &lt;h:tr&gt;</a:t>
            </a:r>
            <a:br>
              <a:rPr lang="en-US" sz="1600" dirty="0" smtClean="0"/>
            </a:br>
            <a:r>
              <a:rPr lang="en-US" sz="1600" dirty="0" smtClean="0"/>
              <a:t>    &lt;h:td&gt;Apples&lt;/h:td&gt;</a:t>
            </a:r>
            <a:br>
              <a:rPr lang="en-US" sz="1600" dirty="0" smtClean="0"/>
            </a:br>
            <a:r>
              <a:rPr lang="en-US" sz="1600" dirty="0" smtClean="0"/>
              <a:t>    &lt;h:td&gt;Bananas&lt;/h:td&gt;</a:t>
            </a:r>
            <a:br>
              <a:rPr lang="en-US" sz="1600" dirty="0" smtClean="0"/>
            </a:br>
            <a:r>
              <a:rPr lang="en-US" sz="1600" dirty="0" smtClean="0"/>
              <a:t>  &lt;/h:tr&gt;</a:t>
            </a:r>
            <a:br>
              <a:rPr lang="en-US" sz="1600" dirty="0" smtClean="0"/>
            </a:br>
            <a:r>
              <a:rPr lang="en-US" sz="1600" dirty="0" smtClean="0"/>
              <a:t>&lt;/h:table&gt;</a:t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&lt;f:table </a:t>
            </a:r>
            <a:r>
              <a:rPr lang="en-US" sz="1600" dirty="0" err="1" smtClean="0"/>
              <a:t>xmlns:f</a:t>
            </a:r>
            <a:r>
              <a:rPr lang="en-US" sz="1600" dirty="0" smtClean="0"/>
              <a:t>="https://www.xyz.com/furniture"&gt;</a:t>
            </a:r>
            <a:br>
              <a:rPr lang="en-US" sz="1600" dirty="0" smtClean="0"/>
            </a:br>
            <a:r>
              <a:rPr lang="en-US" sz="1600" dirty="0" smtClean="0"/>
              <a:t>  &lt;f:name&gt;African Coffee Table&lt;/f:name&gt;</a:t>
            </a:r>
            <a:br>
              <a:rPr lang="en-US" sz="1600" dirty="0" smtClean="0"/>
            </a:br>
            <a:r>
              <a:rPr lang="en-US" sz="1600" dirty="0" smtClean="0"/>
              <a:t>  &lt;f:width&gt;80&lt;/f:width&gt;</a:t>
            </a:r>
            <a:br>
              <a:rPr lang="en-US" sz="1600" dirty="0" smtClean="0"/>
            </a:br>
            <a:r>
              <a:rPr lang="en-US" sz="1600" dirty="0" smtClean="0"/>
              <a:t>  &lt;f:length&gt;120&lt;/f:length&gt;</a:t>
            </a:r>
            <a:br>
              <a:rPr lang="en-US" sz="1600" dirty="0" smtClean="0"/>
            </a:br>
            <a:r>
              <a:rPr lang="en-US" sz="1600" dirty="0" smtClean="0"/>
              <a:t>&lt;/f:table&gt;</a:t>
            </a:r>
            <a:br>
              <a:rPr lang="en-US" sz="1600" dirty="0" smtClean="0"/>
            </a:br>
            <a:r>
              <a:rPr lang="en-US" sz="1600" dirty="0" smtClean="0"/>
              <a:t>&lt;/root&gt;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Namespaces can also be declared in the XML root element:</a:t>
            </a:r>
          </a:p>
          <a:p>
            <a:r>
              <a:rPr lang="en-US" dirty="0" smtClean="0"/>
              <a:t>&lt;root </a:t>
            </a:r>
            <a:br>
              <a:rPr lang="en-US" dirty="0" smtClean="0"/>
            </a:br>
            <a:r>
              <a:rPr lang="en-US" dirty="0" err="1" smtClean="0"/>
              <a:t>xmlns:h</a:t>
            </a:r>
            <a:r>
              <a:rPr lang="en-US" dirty="0" smtClean="0"/>
              <a:t>="http://www.w3.org/TR/html4/"</a:t>
            </a:r>
            <a:br>
              <a:rPr lang="en-US" dirty="0" smtClean="0"/>
            </a:br>
            <a:r>
              <a:rPr lang="en-US" dirty="0" err="1" smtClean="0"/>
              <a:t>xmlns:f</a:t>
            </a:r>
            <a:r>
              <a:rPr lang="en-US" dirty="0" smtClean="0"/>
              <a:t>="https://www.xyz.com/furniture"&gt;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&lt;h:table&gt;</a:t>
            </a:r>
            <a:br>
              <a:rPr lang="en-US" dirty="0" smtClean="0"/>
            </a:br>
            <a:r>
              <a:rPr lang="en-US" dirty="0" smtClean="0"/>
              <a:t>  &lt;h:tr&gt;</a:t>
            </a:r>
            <a:br>
              <a:rPr lang="en-US" dirty="0" smtClean="0"/>
            </a:br>
            <a:r>
              <a:rPr lang="en-US" dirty="0" smtClean="0"/>
              <a:t>    &lt;h:td&gt;Apples&lt;/h:td&gt;</a:t>
            </a:r>
            <a:br>
              <a:rPr lang="en-US" dirty="0" smtClean="0"/>
            </a:br>
            <a:r>
              <a:rPr lang="en-US" dirty="0" smtClean="0"/>
              <a:t>    &lt;h:td&gt;Bananas&lt;/h:td&gt;</a:t>
            </a:r>
            <a:br>
              <a:rPr lang="en-US" dirty="0" smtClean="0"/>
            </a:br>
            <a:r>
              <a:rPr lang="en-US" dirty="0" smtClean="0"/>
              <a:t>  &lt;/h:tr&gt;</a:t>
            </a:r>
            <a:br>
              <a:rPr lang="en-US" dirty="0" smtClean="0"/>
            </a:br>
            <a:r>
              <a:rPr lang="en-US" dirty="0" smtClean="0"/>
              <a:t>&lt;/h:table&gt;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&lt;f:table&gt;</a:t>
            </a:r>
            <a:br>
              <a:rPr lang="en-US" dirty="0" smtClean="0"/>
            </a:br>
            <a:r>
              <a:rPr lang="en-US" dirty="0" smtClean="0"/>
              <a:t>  &lt;f:name&gt;African Coffee Table&lt;/f:name&gt;</a:t>
            </a:r>
            <a:br>
              <a:rPr lang="en-US" dirty="0" smtClean="0"/>
            </a:br>
            <a:r>
              <a:rPr lang="en-US" dirty="0" smtClean="0"/>
              <a:t>  &lt;f:width&gt;80&lt;/f:width&gt;</a:t>
            </a:r>
            <a:br>
              <a:rPr lang="en-US" dirty="0" smtClean="0"/>
            </a:br>
            <a:r>
              <a:rPr lang="en-US" dirty="0" smtClean="0"/>
              <a:t>  &lt;f:length&gt;120&lt;/f:length&gt;</a:t>
            </a:r>
            <a:br>
              <a:rPr lang="en-US" dirty="0" smtClean="0"/>
            </a:br>
            <a:r>
              <a:rPr lang="en-US" dirty="0" smtClean="0"/>
              <a:t>&lt;/f:table&gt;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&lt;/root&gt;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b="1" dirty="0" smtClean="0"/>
              <a:t>Default Namespaces</a:t>
            </a:r>
          </a:p>
          <a:p>
            <a:pPr lvl="1" algn="just"/>
            <a:r>
              <a:rPr lang="en-US" dirty="0" smtClean="0"/>
              <a:t>Defining a default namespace for an element saves us from using prefixes in all the child elements. </a:t>
            </a:r>
          </a:p>
          <a:p>
            <a:pPr lvl="1" algn="just"/>
            <a:r>
              <a:rPr lang="en-US" dirty="0" smtClean="0"/>
              <a:t>It has the following syntax:</a:t>
            </a:r>
          </a:p>
          <a:p>
            <a:pPr lvl="2" algn="just">
              <a:buNone/>
            </a:pPr>
            <a:r>
              <a:rPr lang="en-US" b="1" dirty="0" err="1" smtClean="0"/>
              <a:t>xmlns</a:t>
            </a:r>
            <a:r>
              <a:rPr lang="en-US" b="1" dirty="0" smtClean="0"/>
              <a:t>="</a:t>
            </a:r>
            <a:r>
              <a:rPr lang="en-US" b="1" i="1" dirty="0" err="1" smtClean="0"/>
              <a:t>namespaceURI</a:t>
            </a:r>
            <a:r>
              <a:rPr lang="en-US" b="1" dirty="0" smtClean="0"/>
              <a:t>" </a:t>
            </a:r>
          </a:p>
          <a:p>
            <a:pPr algn="just"/>
            <a:r>
              <a:rPr lang="en-US" dirty="0" smtClean="0"/>
              <a:t>This XML carries HTML table information:</a:t>
            </a:r>
          </a:p>
          <a:p>
            <a:pPr lvl="1">
              <a:buNone/>
            </a:pPr>
            <a:r>
              <a:rPr lang="en-US" dirty="0" smtClean="0"/>
              <a:t>&lt;table </a:t>
            </a:r>
            <a:r>
              <a:rPr lang="en-US" dirty="0" err="1" smtClean="0"/>
              <a:t>xmlns</a:t>
            </a:r>
            <a:r>
              <a:rPr lang="en-US" dirty="0" smtClean="0"/>
              <a:t>="http://www.w3.org/TR/html4/"&gt;</a:t>
            </a:r>
            <a:br>
              <a:rPr lang="en-US" dirty="0" smtClean="0"/>
            </a:br>
            <a:r>
              <a:rPr lang="en-US" dirty="0" smtClean="0"/>
              <a:t>  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    &lt;td&gt;Apples&lt;/td&gt;</a:t>
            </a:r>
            <a:br>
              <a:rPr lang="en-US" dirty="0" smtClean="0"/>
            </a:br>
            <a:r>
              <a:rPr lang="en-US" dirty="0" smtClean="0"/>
              <a:t>    &lt;td&gt;Bananas&lt;/td&gt;</a:t>
            </a:r>
            <a:br>
              <a:rPr lang="en-US" dirty="0" smtClean="0"/>
            </a:br>
            <a:r>
              <a:rPr lang="en-US" dirty="0" smtClean="0"/>
              <a:t>  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&lt;/table&gt; 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Name Spaces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Namespaces in Real Use</a:t>
            </a:r>
          </a:p>
          <a:p>
            <a:pPr lvl="1" algn="just"/>
            <a:r>
              <a:rPr lang="en-US" dirty="0" smtClean="0"/>
              <a:t>XSLT is a language that can be used to transform XML documents into other formats.</a:t>
            </a:r>
          </a:p>
          <a:p>
            <a:pPr lvl="1" algn="just"/>
            <a:r>
              <a:rPr lang="en-US" dirty="0" smtClean="0"/>
              <a:t>The XML document below, is a document used to transform XML into HTML.</a:t>
            </a:r>
          </a:p>
          <a:p>
            <a:pPr lvl="1" algn="just"/>
            <a:r>
              <a:rPr lang="en-US" dirty="0" smtClean="0"/>
              <a:t>The namespace </a:t>
            </a:r>
            <a:r>
              <a:rPr lang="en-US" sz="2000" dirty="0" smtClean="0"/>
              <a:t>"http://www.w3.org/1999/XSL/Transform" </a:t>
            </a:r>
            <a:r>
              <a:rPr lang="en-US" dirty="0" smtClean="0"/>
              <a:t>identifies XSLT elements inside an HTML document: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 smtClean="0"/>
              <a:t>&lt;?xml version="1.0" encoding="UTF-8</a:t>
            </a:r>
            <a:r>
              <a:rPr lang="en-US" sz="1400" b="1" dirty="0" smtClean="0"/>
              <a:t>"</a:t>
            </a:r>
            <a:r>
              <a:rPr lang="en-US" sz="1400" dirty="0" smtClean="0"/>
              <a:t>?&gt;</a:t>
            </a:r>
            <a:br>
              <a:rPr lang="en-US" sz="1400" dirty="0" smtClean="0"/>
            </a:br>
            <a:r>
              <a:rPr lang="en-US" sz="1400" dirty="0" smtClean="0"/>
              <a:t>&lt;xsl:stylesheet version="1.0" xmlns:xsl="http://www.w3.org/1999/XSL/Transform"&gt;</a:t>
            </a:r>
            <a:br>
              <a:rPr lang="en-US" sz="1400" dirty="0" smtClean="0"/>
            </a:br>
            <a:r>
              <a:rPr lang="en-US" sz="1400" dirty="0" smtClean="0"/>
              <a:t>&lt;xsl:template match="/"&gt;</a:t>
            </a:r>
            <a:br>
              <a:rPr lang="en-US" sz="1400" dirty="0" smtClean="0"/>
            </a:br>
            <a:r>
              <a:rPr lang="en-US" sz="1400" dirty="0" smtClean="0"/>
              <a:t>&lt;html&gt;</a:t>
            </a:r>
            <a:br>
              <a:rPr lang="en-US" sz="1400" dirty="0" smtClean="0"/>
            </a:br>
            <a:r>
              <a:rPr lang="en-US" sz="1400" dirty="0" smtClean="0"/>
              <a:t>&lt;body&gt;</a:t>
            </a:r>
            <a:br>
              <a:rPr lang="en-US" sz="1400" dirty="0" smtClean="0"/>
            </a:br>
            <a:r>
              <a:rPr lang="en-US" sz="1400" dirty="0" smtClean="0"/>
              <a:t>  &lt;h2&gt;My CD Collection&lt;/h2&gt;</a:t>
            </a:r>
            <a:br>
              <a:rPr lang="en-US" sz="1400" dirty="0" smtClean="0"/>
            </a:br>
            <a:r>
              <a:rPr lang="en-US" sz="1400" dirty="0" smtClean="0"/>
              <a:t>  &lt;table border="1"&gt;</a:t>
            </a:r>
            <a:br>
              <a:rPr lang="en-US" sz="1400" dirty="0" smtClean="0"/>
            </a:br>
            <a:r>
              <a:rPr lang="en-US" sz="1400" dirty="0" smtClean="0"/>
              <a:t>    &lt;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      &lt;th style="text-</a:t>
            </a:r>
            <a:r>
              <a:rPr lang="en-US" sz="1400" dirty="0" err="1" smtClean="0"/>
              <a:t>align:left</a:t>
            </a:r>
            <a:r>
              <a:rPr lang="en-US" sz="1400" dirty="0" smtClean="0"/>
              <a:t>"&gt;Title&lt;/th&gt;</a:t>
            </a:r>
            <a:br>
              <a:rPr lang="en-US" sz="1400" dirty="0" smtClean="0"/>
            </a:br>
            <a:r>
              <a:rPr lang="en-US" sz="1400" dirty="0" smtClean="0"/>
              <a:t>      &lt;th style="text-</a:t>
            </a:r>
            <a:r>
              <a:rPr lang="en-US" sz="1400" dirty="0" err="1" smtClean="0"/>
              <a:t>align:left</a:t>
            </a:r>
            <a:r>
              <a:rPr lang="en-US" sz="1400" dirty="0" smtClean="0"/>
              <a:t>"&gt;Artist&lt;/th&gt;</a:t>
            </a:r>
            <a:br>
              <a:rPr lang="en-US" sz="1400" dirty="0" smtClean="0"/>
            </a:br>
            <a:r>
              <a:rPr lang="en-US" sz="1400" dirty="0" smtClean="0"/>
              <a:t>    &lt;/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    &lt;</a:t>
            </a:r>
            <a:r>
              <a:rPr lang="en-US" sz="1400" dirty="0" err="1" smtClean="0"/>
              <a:t>xsl:for</a:t>
            </a:r>
            <a:r>
              <a:rPr lang="en-US" sz="1400" dirty="0" smtClean="0"/>
              <a:t>-each select="catalog/cd"&gt;</a:t>
            </a:r>
            <a:br>
              <a:rPr lang="en-US" sz="1400" dirty="0" smtClean="0"/>
            </a:br>
            <a:r>
              <a:rPr lang="en-US" sz="1400" dirty="0" smtClean="0"/>
              <a:t>    &lt;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      &lt;td&gt;&lt;</a:t>
            </a:r>
            <a:r>
              <a:rPr lang="en-US" sz="1400" dirty="0" err="1" smtClean="0"/>
              <a:t>xsl:value</a:t>
            </a:r>
            <a:r>
              <a:rPr lang="en-US" sz="1400" dirty="0" smtClean="0"/>
              <a:t>-of select="title"/&gt;&lt;/td&gt;</a:t>
            </a:r>
            <a:br>
              <a:rPr lang="en-US" sz="1400" dirty="0" smtClean="0"/>
            </a:br>
            <a:r>
              <a:rPr lang="en-US" sz="1400" dirty="0" smtClean="0"/>
              <a:t>      &lt;td&gt;&lt;</a:t>
            </a:r>
            <a:r>
              <a:rPr lang="en-US" sz="1400" dirty="0" err="1" smtClean="0"/>
              <a:t>xsl:value</a:t>
            </a:r>
            <a:r>
              <a:rPr lang="en-US" sz="1400" dirty="0" smtClean="0"/>
              <a:t>-of select="artist"/&gt;&lt;/td&gt;</a:t>
            </a:r>
            <a:br>
              <a:rPr lang="en-US" sz="1400" dirty="0" smtClean="0"/>
            </a:br>
            <a:r>
              <a:rPr lang="en-US" sz="1400" dirty="0" smtClean="0"/>
              <a:t>    &lt;/</a:t>
            </a:r>
            <a:r>
              <a:rPr lang="en-US" sz="1400" dirty="0" err="1" smtClean="0"/>
              <a:t>tr</a:t>
            </a:r>
            <a:r>
              <a:rPr lang="en-US" sz="1400" dirty="0" smtClean="0"/>
              <a:t>&gt;</a:t>
            </a:r>
            <a:br>
              <a:rPr lang="en-US" sz="1400" dirty="0" smtClean="0"/>
            </a:br>
            <a:r>
              <a:rPr lang="en-US" sz="1400" dirty="0" smtClean="0"/>
              <a:t>    &lt;/</a:t>
            </a:r>
            <a:r>
              <a:rPr lang="en-US" sz="1400" dirty="0" err="1" smtClean="0"/>
              <a:t>xsl:for</a:t>
            </a:r>
            <a:r>
              <a:rPr lang="en-US" sz="1400" dirty="0" smtClean="0"/>
              <a:t>-each&gt;</a:t>
            </a:r>
            <a:br>
              <a:rPr lang="en-US" sz="1400" dirty="0" smtClean="0"/>
            </a:br>
            <a:r>
              <a:rPr lang="en-US" sz="1400" dirty="0" smtClean="0"/>
              <a:t>  &lt;/table&gt;</a:t>
            </a:r>
            <a:br>
              <a:rPr lang="en-US" sz="1400" dirty="0" smtClean="0"/>
            </a:br>
            <a:r>
              <a:rPr lang="en-US" sz="1400" dirty="0" smtClean="0"/>
              <a:t>&lt;/body&gt;</a:t>
            </a:r>
            <a:br>
              <a:rPr lang="en-US" sz="1400" dirty="0" smtClean="0"/>
            </a:br>
            <a:r>
              <a:rPr lang="en-US" sz="1400" dirty="0" smtClean="0"/>
              <a:t>&lt;/html&gt;</a:t>
            </a:r>
            <a:br>
              <a:rPr lang="en-US" sz="1400" dirty="0" smtClean="0"/>
            </a:br>
            <a:r>
              <a:rPr lang="en-US" sz="1400" dirty="0" smtClean="0"/>
              <a:t>&lt;/xsl:template&gt;</a:t>
            </a:r>
            <a:br>
              <a:rPr lang="en-US" sz="1400" dirty="0" smtClean="0"/>
            </a:br>
            <a:r>
              <a:rPr lang="en-US" sz="1400" dirty="0" smtClean="0"/>
              <a:t>&lt;/xsl:stylesheet&gt; 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An XML Schema describes the structure of an XML document, just like a DTD.</a:t>
            </a:r>
          </a:p>
          <a:p>
            <a:pPr algn="just"/>
            <a:r>
              <a:rPr lang="en-US" dirty="0" smtClean="0"/>
              <a:t>XML Schema is an XML-based alternative to DTD: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name="note"&gt;</a:t>
            </a:r>
            <a:br>
              <a:rPr lang="en-US" dirty="0" smtClean="0"/>
            </a:br>
            <a:r>
              <a:rPr lang="en-US" dirty="0" smtClean="0"/>
              <a:t>&lt;</a:t>
            </a:r>
            <a:r>
              <a:rPr lang="en-US" dirty="0" err="1" smtClean="0"/>
              <a:t>xs:complexType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  &lt;</a:t>
            </a:r>
            <a:r>
              <a:rPr lang="en-US" dirty="0" err="1" smtClean="0"/>
              <a:t>xs:sequence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    &lt;</a:t>
            </a:r>
            <a:r>
              <a:rPr lang="en-US" dirty="0" err="1" smtClean="0"/>
              <a:t>xs:element</a:t>
            </a:r>
            <a:r>
              <a:rPr lang="en-US" dirty="0" smtClean="0"/>
              <a:t> name="to" type="</a:t>
            </a:r>
            <a:r>
              <a:rPr lang="en-US" dirty="0" err="1" smtClean="0"/>
              <a:t>xs:string</a:t>
            </a:r>
            <a:r>
              <a:rPr lang="en-US" dirty="0" smtClean="0"/>
              <a:t>"/&gt;</a:t>
            </a:r>
            <a:br>
              <a:rPr lang="en-US" dirty="0" smtClean="0"/>
            </a:br>
            <a:r>
              <a:rPr lang="en-US" dirty="0" smtClean="0"/>
              <a:t>    &lt;</a:t>
            </a:r>
            <a:r>
              <a:rPr lang="en-US" dirty="0" err="1" smtClean="0"/>
              <a:t>xs:element</a:t>
            </a:r>
            <a:r>
              <a:rPr lang="en-US" dirty="0" smtClean="0"/>
              <a:t> name="from" type="</a:t>
            </a:r>
            <a:r>
              <a:rPr lang="en-US" dirty="0" err="1" smtClean="0"/>
              <a:t>xs:string</a:t>
            </a:r>
            <a:r>
              <a:rPr lang="en-US" dirty="0" smtClean="0"/>
              <a:t>"/&gt;</a:t>
            </a:r>
            <a:br>
              <a:rPr lang="en-US" dirty="0" smtClean="0"/>
            </a:br>
            <a:r>
              <a:rPr lang="en-US" dirty="0" smtClean="0"/>
              <a:t>    &lt;</a:t>
            </a:r>
            <a:r>
              <a:rPr lang="en-US" dirty="0" err="1" smtClean="0"/>
              <a:t>xs:element</a:t>
            </a:r>
            <a:r>
              <a:rPr lang="en-US" dirty="0" smtClean="0"/>
              <a:t> name="heading" type="</a:t>
            </a:r>
            <a:r>
              <a:rPr lang="en-US" dirty="0" err="1" smtClean="0"/>
              <a:t>xs:string</a:t>
            </a:r>
            <a:r>
              <a:rPr lang="en-US" dirty="0" smtClean="0"/>
              <a:t>"/&gt;</a:t>
            </a:r>
            <a:br>
              <a:rPr lang="en-US" dirty="0" smtClean="0"/>
            </a:br>
            <a:r>
              <a:rPr lang="en-US" dirty="0" smtClean="0"/>
              <a:t>    &lt;</a:t>
            </a:r>
            <a:r>
              <a:rPr lang="en-US" dirty="0" err="1" smtClean="0"/>
              <a:t>xs:element</a:t>
            </a:r>
            <a:r>
              <a:rPr lang="en-US" dirty="0" smtClean="0"/>
              <a:t> name="body" type="</a:t>
            </a:r>
            <a:r>
              <a:rPr lang="en-US" dirty="0" err="1" smtClean="0"/>
              <a:t>xs:string</a:t>
            </a:r>
            <a:r>
              <a:rPr lang="en-US" dirty="0" smtClean="0"/>
              <a:t>"/&gt;</a:t>
            </a:r>
            <a:br>
              <a:rPr lang="en-US" dirty="0" smtClean="0"/>
            </a:br>
            <a:r>
              <a:rPr lang="en-US" dirty="0" smtClean="0"/>
              <a:t>  &lt;/</a:t>
            </a:r>
            <a:r>
              <a:rPr lang="en-US" dirty="0" err="1" smtClean="0"/>
              <a:t>xs:sequence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xs:complexType</a:t>
            </a:r>
            <a:r>
              <a:rPr lang="en-US" dirty="0" smtClean="0"/>
              <a:t>&gt;</a:t>
            </a:r>
            <a:br>
              <a:rPr lang="en-US" dirty="0" smtClean="0"/>
            </a:br>
            <a:r>
              <a:rPr lang="en-US" dirty="0" smtClean="0"/>
              <a:t>&lt;/</a:t>
            </a:r>
            <a:r>
              <a:rPr lang="en-US" dirty="0" err="1" smtClean="0"/>
              <a:t>xs:element</a:t>
            </a:r>
            <a:r>
              <a:rPr lang="en-US" dirty="0" smtClean="0"/>
              <a:t>&gt;</a:t>
            </a:r>
          </a:p>
          <a:p>
            <a:pPr algn="just"/>
            <a:r>
              <a:rPr lang="en-US" dirty="0" smtClean="0"/>
              <a:t>The Schema above is interpreted like this: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name="note"&gt; defines the element called "note"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xs:complexType</a:t>
            </a:r>
            <a:r>
              <a:rPr lang="en-US" dirty="0" smtClean="0"/>
              <a:t>&gt; the "note" element is a complex type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xs:sequence</a:t>
            </a:r>
            <a:r>
              <a:rPr lang="en-US" dirty="0" smtClean="0"/>
              <a:t>&gt; the complex type is a sequence of elements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name="to" type="</a:t>
            </a:r>
            <a:r>
              <a:rPr lang="en-US" dirty="0" err="1" smtClean="0"/>
              <a:t>xs:string</a:t>
            </a:r>
            <a:r>
              <a:rPr lang="en-US" dirty="0" smtClean="0"/>
              <a:t>"&gt; the element "to" is of type string (text)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name="from" type="</a:t>
            </a:r>
            <a:r>
              <a:rPr lang="en-US" dirty="0" err="1" smtClean="0"/>
              <a:t>xs:string</a:t>
            </a:r>
            <a:r>
              <a:rPr lang="en-US" dirty="0" smtClean="0"/>
              <a:t>"&gt; the element "from" is of type string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name="heading" type="</a:t>
            </a:r>
            <a:r>
              <a:rPr lang="en-US" dirty="0" err="1" smtClean="0"/>
              <a:t>xs:string</a:t>
            </a:r>
            <a:r>
              <a:rPr lang="en-US" dirty="0" smtClean="0"/>
              <a:t>"&gt; the element "heading" is of type string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xs:element</a:t>
            </a:r>
            <a:r>
              <a:rPr lang="en-US" dirty="0" smtClean="0"/>
              <a:t> name="body" type="</a:t>
            </a:r>
            <a:r>
              <a:rPr lang="en-US" dirty="0" err="1" smtClean="0"/>
              <a:t>xs:string</a:t>
            </a:r>
            <a:r>
              <a:rPr lang="en-US" dirty="0" smtClean="0"/>
              <a:t>"&gt; the element "body" is of type string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/>
              <a:t>XML Schemas are More Powerful than DTD</a:t>
            </a:r>
          </a:p>
          <a:p>
            <a:pPr lvl="1" algn="just"/>
            <a:r>
              <a:rPr lang="en-US" dirty="0" smtClean="0"/>
              <a:t>XML Schemas are written in XML</a:t>
            </a:r>
          </a:p>
          <a:p>
            <a:pPr lvl="1" algn="just"/>
            <a:r>
              <a:rPr lang="en-US" dirty="0" smtClean="0"/>
              <a:t>XML Schemas are extensible to additions</a:t>
            </a:r>
          </a:p>
          <a:p>
            <a:pPr lvl="1" algn="just"/>
            <a:r>
              <a:rPr lang="en-US" dirty="0" smtClean="0"/>
              <a:t>XML Schemas support data types</a:t>
            </a:r>
          </a:p>
          <a:p>
            <a:pPr lvl="1" algn="just"/>
            <a:r>
              <a:rPr lang="en-US" dirty="0" smtClean="0"/>
              <a:t>XML Schemas support namespaces</a:t>
            </a:r>
          </a:p>
          <a:p>
            <a:pPr algn="just"/>
            <a:r>
              <a:rPr lang="en-US" dirty="0" smtClean="0"/>
              <a:t>With XML Schema</a:t>
            </a:r>
          </a:p>
          <a:p>
            <a:pPr lvl="1" algn="just"/>
            <a:r>
              <a:rPr lang="en-US" dirty="0" smtClean="0"/>
              <a:t>Your XML files can carry a description of its own format.</a:t>
            </a:r>
          </a:p>
          <a:p>
            <a:pPr lvl="1" algn="just"/>
            <a:r>
              <a:rPr lang="en-US" dirty="0" smtClean="0"/>
              <a:t>Independent groups of people can agree on a standard for interchanging data.</a:t>
            </a:r>
          </a:p>
          <a:p>
            <a:pPr lvl="1" algn="just"/>
            <a:r>
              <a:rPr lang="en-US" dirty="0" smtClean="0"/>
              <a:t>You can verify data.</a:t>
            </a:r>
          </a:p>
          <a:p>
            <a:r>
              <a:rPr lang="en-US" b="1" dirty="0" smtClean="0"/>
              <a:t>XML Schemas Support Data Types</a:t>
            </a:r>
          </a:p>
          <a:p>
            <a:pPr lvl="1"/>
            <a:r>
              <a:rPr lang="en-US" dirty="0" smtClean="0"/>
              <a:t>One of the greatest strength of XML Schemas is the support for data types:</a:t>
            </a:r>
          </a:p>
          <a:p>
            <a:pPr lvl="1"/>
            <a:r>
              <a:rPr lang="en-US" dirty="0" smtClean="0"/>
              <a:t>It is easier to describe document content</a:t>
            </a:r>
          </a:p>
          <a:p>
            <a:pPr lvl="1"/>
            <a:r>
              <a:rPr lang="en-US" dirty="0" smtClean="0"/>
              <a:t>It is easier to define restrictions on data</a:t>
            </a:r>
          </a:p>
          <a:p>
            <a:pPr lvl="1"/>
            <a:r>
              <a:rPr lang="en-US" dirty="0" smtClean="0"/>
              <a:t>It is easier to validate the correctness of data</a:t>
            </a:r>
          </a:p>
          <a:p>
            <a:pPr lvl="1"/>
            <a:r>
              <a:rPr lang="en-US" dirty="0" smtClean="0"/>
              <a:t>It is easier to convert data between different data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Another great strength about XML Schemas is that they are written in XML:</a:t>
            </a:r>
          </a:p>
          <a:p>
            <a:pPr lvl="1" algn="just"/>
            <a:r>
              <a:rPr lang="en-US" dirty="0" smtClean="0"/>
              <a:t>You don't have to learn a new language</a:t>
            </a:r>
          </a:p>
          <a:p>
            <a:pPr lvl="1" algn="just"/>
            <a:r>
              <a:rPr lang="en-US" dirty="0" smtClean="0"/>
              <a:t>You can use your XML editor to edit your Schema files</a:t>
            </a:r>
          </a:p>
          <a:p>
            <a:pPr lvl="1" algn="just"/>
            <a:r>
              <a:rPr lang="en-US" dirty="0" smtClean="0"/>
              <a:t>You can use your XML parser to parse your Schema files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Working with DOM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625" t="22917" r="30893" b="41667"/>
          <a:stretch>
            <a:fillRect/>
          </a:stretch>
        </p:blipFill>
        <p:spPr bwMode="auto">
          <a:xfrm>
            <a:off x="1752600" y="2133600"/>
            <a:ext cx="616771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Working with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The DOM defines a standard for accessing and manipulating documents:</a:t>
            </a:r>
          </a:p>
          <a:p>
            <a:pPr lvl="1" algn="just"/>
            <a:r>
              <a:rPr lang="en-US" dirty="0" smtClean="0"/>
              <a:t>The HTML DOM defines a standard way for accessing and manipulating HTML documents.</a:t>
            </a:r>
          </a:p>
          <a:p>
            <a:pPr lvl="2" algn="just"/>
            <a:r>
              <a:rPr lang="en-US" dirty="0" smtClean="0"/>
              <a:t> It presents an HTML document as a tree-structure.</a:t>
            </a:r>
          </a:p>
          <a:p>
            <a:pPr lvl="1" algn="just"/>
            <a:r>
              <a:rPr lang="en-US" dirty="0" smtClean="0"/>
              <a:t>The XML DOM defines a standard way for accessing and manipulating XML documents. </a:t>
            </a:r>
          </a:p>
          <a:p>
            <a:pPr lvl="2" algn="just"/>
            <a:r>
              <a:rPr lang="en-US" dirty="0" smtClean="0"/>
              <a:t>It presents an XML document as a tree-structure.</a:t>
            </a:r>
          </a:p>
          <a:p>
            <a:pPr algn="just"/>
            <a:r>
              <a:rPr lang="en-US" dirty="0" smtClean="0"/>
              <a:t>All XML elements can be accessed through the XML DOM.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Working with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b="1" dirty="0" smtClean="0"/>
              <a:t>Books.xml</a:t>
            </a:r>
          </a:p>
          <a:p>
            <a:r>
              <a:rPr lang="en-US" dirty="0" smtClean="0"/>
              <a:t>&lt;?xml version="1.0" encoding="UTF-8"?&gt;</a:t>
            </a:r>
            <a:br>
              <a:rPr lang="en-US" dirty="0" smtClean="0"/>
            </a:br>
            <a:r>
              <a:rPr lang="en-US" dirty="0" smtClean="0"/>
              <a:t>&lt;bookstore&gt;</a:t>
            </a:r>
            <a:br>
              <a:rPr lang="en-US" dirty="0" smtClean="0"/>
            </a:br>
            <a:r>
              <a:rPr lang="en-US" dirty="0" smtClean="0"/>
              <a:t>  &lt;book category="cooking"&gt;</a:t>
            </a:r>
            <a:br>
              <a:rPr lang="en-US" dirty="0" smtClean="0"/>
            </a:br>
            <a:r>
              <a:rPr lang="en-US" dirty="0" smtClean="0"/>
              <a:t>    &lt;title lang="en"&gt;Everyday Italian&lt;/title&gt;</a:t>
            </a:r>
            <a:br>
              <a:rPr lang="en-US" dirty="0" smtClean="0"/>
            </a:br>
            <a:r>
              <a:rPr lang="en-US" dirty="0" smtClean="0"/>
              <a:t>    &lt;author&gt;</a:t>
            </a:r>
            <a:r>
              <a:rPr lang="en-US" dirty="0" err="1" smtClean="0"/>
              <a:t>Giada</a:t>
            </a:r>
            <a:r>
              <a:rPr lang="en-US" dirty="0" smtClean="0"/>
              <a:t> De </a:t>
            </a:r>
            <a:r>
              <a:rPr lang="en-US" dirty="0" err="1" smtClean="0"/>
              <a:t>Laurentiis</a:t>
            </a:r>
            <a:r>
              <a:rPr lang="en-US" dirty="0" smtClean="0"/>
              <a:t>&lt;/author&gt;</a:t>
            </a:r>
            <a:br>
              <a:rPr lang="en-US" dirty="0" smtClean="0"/>
            </a:br>
            <a:r>
              <a:rPr lang="en-US" dirty="0" smtClean="0"/>
              <a:t>    &lt;year&gt;2005&lt;/year&gt;</a:t>
            </a:r>
            <a:br>
              <a:rPr lang="en-US" dirty="0" smtClean="0"/>
            </a:br>
            <a:r>
              <a:rPr lang="en-US" dirty="0" smtClean="0"/>
              <a:t>    &lt;price&gt;30.00&lt;/price&gt;</a:t>
            </a:r>
            <a:br>
              <a:rPr lang="en-US" dirty="0" smtClean="0"/>
            </a:br>
            <a:r>
              <a:rPr lang="en-US" dirty="0" smtClean="0"/>
              <a:t>  &lt;/book&gt;</a:t>
            </a:r>
            <a:br>
              <a:rPr lang="en-US" dirty="0" smtClean="0"/>
            </a:br>
            <a:r>
              <a:rPr lang="en-US" dirty="0" smtClean="0"/>
              <a:t>  &lt;book category="children"&gt;</a:t>
            </a:r>
            <a:br>
              <a:rPr lang="en-US" dirty="0" smtClean="0"/>
            </a:br>
            <a:r>
              <a:rPr lang="en-US" dirty="0" smtClean="0"/>
              <a:t>    &lt;title lang="en"&gt;Harry Potter&lt;/title&gt;</a:t>
            </a:r>
            <a:br>
              <a:rPr lang="en-US" dirty="0" smtClean="0"/>
            </a:br>
            <a:r>
              <a:rPr lang="en-US" dirty="0" smtClean="0"/>
              <a:t>    &lt;author&gt;J K. Rowling&lt;/author&gt;</a:t>
            </a:r>
            <a:br>
              <a:rPr lang="en-US" dirty="0" smtClean="0"/>
            </a:br>
            <a:r>
              <a:rPr lang="en-US" dirty="0" smtClean="0"/>
              <a:t>    &lt;year&gt;2005&lt;/year&gt;</a:t>
            </a:r>
            <a:br>
              <a:rPr lang="en-US" dirty="0" smtClean="0"/>
            </a:br>
            <a:r>
              <a:rPr lang="en-US" dirty="0" smtClean="0"/>
              <a:t>    &lt;price&gt;29.99&lt;/price&gt;</a:t>
            </a:r>
            <a:br>
              <a:rPr lang="en-US" dirty="0" smtClean="0"/>
            </a:br>
            <a:r>
              <a:rPr lang="en-US" dirty="0" smtClean="0"/>
              <a:t>  &lt;/book&gt;</a:t>
            </a:r>
            <a:br>
              <a:rPr lang="en-US" dirty="0" smtClean="0"/>
            </a:br>
            <a:r>
              <a:rPr lang="en-US" dirty="0" smtClean="0"/>
              <a:t>&lt;/bookstore&gt; </a:t>
            </a:r>
          </a:p>
          <a:p>
            <a:pPr algn="just"/>
            <a:r>
              <a:rPr lang="en-US" dirty="0" smtClean="0"/>
              <a:t>The following code retrieves the text value of the first &lt;title&gt; element in an XML document: </a:t>
            </a:r>
            <a:r>
              <a:rPr lang="en-US" sz="2900" b="1" dirty="0" smtClean="0"/>
              <a:t>txt = </a:t>
            </a:r>
            <a:r>
              <a:rPr lang="en-US" sz="2900" b="1" dirty="0" err="1" smtClean="0"/>
              <a:t>xmlDoc.getElementsByTagName</a:t>
            </a:r>
            <a:r>
              <a:rPr lang="en-US" sz="2900" b="1" dirty="0" smtClean="0"/>
              <a:t>("title")[0].</a:t>
            </a:r>
            <a:r>
              <a:rPr lang="en-US" sz="2900" b="1" dirty="0" err="1" smtClean="0"/>
              <a:t>childNodes</a:t>
            </a:r>
            <a:r>
              <a:rPr lang="en-US" sz="2900" b="1" dirty="0" smtClean="0"/>
              <a:t>[0].</a:t>
            </a:r>
            <a:r>
              <a:rPr lang="en-US" sz="2900" b="1" dirty="0" err="1" smtClean="0"/>
              <a:t>nodeValue</a:t>
            </a:r>
            <a:r>
              <a:rPr lang="en-US" sz="2900" b="1" dirty="0" smtClean="0"/>
              <a:t>;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XML - Structure of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An XML document consists of three parts, in the order given:</a:t>
            </a:r>
          </a:p>
          <a:p>
            <a:pPr lvl="1" algn="just"/>
            <a:r>
              <a:rPr lang="en-US" dirty="0" smtClean="0"/>
              <a:t>An </a:t>
            </a:r>
            <a:r>
              <a:rPr lang="en-US" dirty="0" smtClean="0">
                <a:solidFill>
                  <a:srgbClr val="7030A0"/>
                </a:solidFill>
              </a:rPr>
              <a:t>XML declaration </a:t>
            </a:r>
            <a:r>
              <a:rPr lang="en-US" dirty="0" smtClean="0"/>
              <a:t>(which is technically optional, but recommended in most normal cases)</a:t>
            </a:r>
          </a:p>
          <a:p>
            <a:pPr lvl="1" algn="just"/>
            <a:r>
              <a:rPr lang="en-US" dirty="0" smtClean="0"/>
              <a:t>A </a:t>
            </a:r>
            <a:r>
              <a:rPr lang="en-US" dirty="0" smtClean="0">
                <a:solidFill>
                  <a:srgbClr val="00B0F0"/>
                </a:solidFill>
              </a:rPr>
              <a:t>document type declaration </a:t>
            </a:r>
            <a:r>
              <a:rPr lang="en-US" dirty="0" smtClean="0"/>
              <a:t>that refers to a DTD (which is optional, but required if you want validation)</a:t>
            </a:r>
          </a:p>
          <a:p>
            <a:pPr lvl="1" algn="just"/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body or document instance </a:t>
            </a:r>
            <a:r>
              <a:rPr lang="en-US" dirty="0" smtClean="0"/>
              <a:t>(which is required)</a:t>
            </a:r>
          </a:p>
          <a:p>
            <a:pPr algn="just"/>
            <a:r>
              <a:rPr lang="en-US" dirty="0" smtClean="0"/>
              <a:t>Collectively, the XML declaration and the document type declaration are called the XML prolog.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Working with 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en-US" dirty="0" smtClean="0"/>
              <a:t>The following example loads a text string into an XML DOM object, and extracts the info from it with JavaScript:</a:t>
            </a:r>
          </a:p>
          <a:p>
            <a:pPr>
              <a:buNone/>
            </a:pPr>
            <a:r>
              <a:rPr lang="en-US" dirty="0" smtClean="0"/>
              <a:t>	&lt;html&gt;</a:t>
            </a:r>
            <a:br>
              <a:rPr lang="en-US" dirty="0" smtClean="0"/>
            </a:br>
            <a:r>
              <a:rPr lang="en-US" dirty="0" smtClean="0"/>
              <a:t>&lt;body&gt;</a:t>
            </a:r>
            <a:br>
              <a:rPr lang="en-US" dirty="0" smtClean="0"/>
            </a:br>
            <a:r>
              <a:rPr lang="en-US" dirty="0" smtClean="0"/>
              <a:t>&lt;p id="demo"&gt;&lt;/p&gt;</a:t>
            </a:r>
            <a:br>
              <a:rPr lang="en-US" dirty="0" smtClean="0"/>
            </a:br>
            <a:r>
              <a:rPr lang="en-US" dirty="0" smtClean="0"/>
              <a:t>&lt;script&gt;</a:t>
            </a:r>
            <a:br>
              <a:rPr lang="en-US" dirty="0" smtClean="0"/>
            </a:br>
            <a:r>
              <a:rPr lang="en-US" dirty="0" smtClean="0"/>
              <a:t>var text, parser, xmlDoc;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text = "&lt;bookstore&gt;&lt;book&gt;" +</a:t>
            </a:r>
            <a:br>
              <a:rPr lang="en-US" dirty="0" smtClean="0"/>
            </a:br>
            <a:r>
              <a:rPr lang="en-US" dirty="0" smtClean="0"/>
              <a:t>"&lt;title&gt;Everyday Italian&lt;/title&gt;" +</a:t>
            </a:r>
            <a:br>
              <a:rPr lang="en-US" dirty="0" smtClean="0"/>
            </a:br>
            <a:r>
              <a:rPr lang="en-US" dirty="0" smtClean="0"/>
              <a:t>"&lt;author&gt;</a:t>
            </a:r>
            <a:r>
              <a:rPr lang="en-US" dirty="0" err="1" smtClean="0"/>
              <a:t>Giada</a:t>
            </a:r>
            <a:r>
              <a:rPr lang="en-US" dirty="0" smtClean="0"/>
              <a:t> De </a:t>
            </a:r>
            <a:r>
              <a:rPr lang="en-US" dirty="0" err="1" smtClean="0"/>
              <a:t>Laurentiis</a:t>
            </a:r>
            <a:r>
              <a:rPr lang="en-US" dirty="0" smtClean="0"/>
              <a:t>&lt;/author&gt;" +</a:t>
            </a:r>
            <a:br>
              <a:rPr lang="en-US" dirty="0" smtClean="0"/>
            </a:br>
            <a:r>
              <a:rPr lang="en-US" dirty="0" smtClean="0"/>
              <a:t>"&lt;year&gt;2005&lt;/year&gt;" +</a:t>
            </a:r>
            <a:br>
              <a:rPr lang="en-US" dirty="0" smtClean="0"/>
            </a:br>
            <a:r>
              <a:rPr lang="en-US" dirty="0" smtClean="0"/>
              <a:t>"&lt;/book&gt;&lt;/bookstore&gt;";</a:t>
            </a:r>
            <a:br>
              <a:rPr lang="en-US" dirty="0" smtClean="0"/>
            </a:br>
            <a:r>
              <a:rPr lang="en-US" dirty="0" smtClean="0"/>
              <a:t>parser = new </a:t>
            </a:r>
            <a:r>
              <a:rPr lang="en-US" dirty="0" err="1" smtClean="0"/>
              <a:t>DOMParser</a:t>
            </a:r>
            <a:r>
              <a:rPr lang="en-US" dirty="0" smtClean="0"/>
              <a:t>();</a:t>
            </a:r>
            <a:br>
              <a:rPr lang="en-US" dirty="0" smtClean="0"/>
            </a:br>
            <a:r>
              <a:rPr lang="en-US" b="1" dirty="0" smtClean="0"/>
              <a:t>xmlDoc = parser.parseFromString(</a:t>
            </a:r>
            <a:r>
              <a:rPr lang="en-US" b="1" dirty="0" err="1" smtClean="0"/>
              <a:t>text,"text</a:t>
            </a:r>
            <a:r>
              <a:rPr lang="en-US" b="1" dirty="0" smtClean="0"/>
              <a:t>/xml");</a:t>
            </a:r>
            <a:br>
              <a:rPr lang="en-US" b="1" dirty="0" smtClean="0"/>
            </a:br>
            <a:r>
              <a:rPr lang="en-US" dirty="0" smtClean="0"/>
              <a:t>document.getElementById("demo").innerHTML =</a:t>
            </a:r>
            <a:br>
              <a:rPr lang="en-US" dirty="0" smtClean="0"/>
            </a:br>
            <a:r>
              <a:rPr lang="en-US" b="1" dirty="0" err="1" smtClean="0"/>
              <a:t>xmlDoc.getElementsByTagName</a:t>
            </a:r>
            <a:r>
              <a:rPr lang="en-US" b="1" dirty="0" smtClean="0"/>
              <a:t>("title")[0].</a:t>
            </a:r>
            <a:r>
              <a:rPr lang="en-US" b="1" dirty="0" err="1" smtClean="0"/>
              <a:t>childNodes</a:t>
            </a:r>
            <a:r>
              <a:rPr lang="en-US" b="1" dirty="0" smtClean="0"/>
              <a:t>[0].</a:t>
            </a:r>
            <a:r>
              <a:rPr lang="en-US" b="1" dirty="0" err="1" smtClean="0"/>
              <a:t>nodeValue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&lt;/script&gt;	&lt;/body&gt;	&lt;/html&gt;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2030" y="2630269"/>
            <a:ext cx="16575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Output:</a:t>
            </a:r>
          </a:p>
          <a:p>
            <a:r>
              <a:rPr lang="en-US" dirty="0" smtClean="0"/>
              <a:t>Everyday Italian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Working with SAX Parser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smtClean="0"/>
              <a:t>All major browsers have a built-in XML parser to access and manipulate XML.</a:t>
            </a:r>
          </a:p>
          <a:p>
            <a:pPr lvl="1" algn="just"/>
            <a:r>
              <a:rPr lang="en-US" sz="2000" b="1" dirty="0" smtClean="0"/>
              <a:t>SAX</a:t>
            </a:r>
            <a:r>
              <a:rPr lang="en-US" sz="2000" dirty="0" smtClean="0"/>
              <a:t> (</a:t>
            </a:r>
            <a:r>
              <a:rPr lang="en-US" sz="2000" b="1" dirty="0" smtClean="0"/>
              <a:t>Simple API for XML</a:t>
            </a:r>
            <a:r>
              <a:rPr lang="en-US" sz="2000" dirty="0" smtClean="0"/>
              <a:t>) is an event-driven online algorithm for parsing XML documents, with an API developed by the XML-DEV mailing list.</a:t>
            </a:r>
          </a:p>
          <a:p>
            <a:pPr lvl="1" algn="just"/>
            <a:r>
              <a:rPr lang="en-US" sz="2000" dirty="0" smtClean="0"/>
              <a:t>SAX provides a mechanism for reading data from an XML document that is an alternative to that provided by the Document Object Model (DOM). </a:t>
            </a:r>
          </a:p>
          <a:p>
            <a:pPr lvl="2" algn="just"/>
            <a:r>
              <a:rPr lang="en-US" sz="1600" dirty="0" smtClean="0"/>
              <a:t>Where the DOM operates on the document as a whole, SAX parsers operate on each piece of the XML document sequentially.</a:t>
            </a:r>
          </a:p>
          <a:p>
            <a:pPr lvl="2" algn="just"/>
            <a:r>
              <a:rPr lang="en-US" sz="1600" dirty="0" smtClean="0"/>
              <a:t>Unlike DOM, there is no formal specification for SAX.</a:t>
            </a:r>
          </a:p>
          <a:p>
            <a:pPr lvl="2" algn="just"/>
            <a:r>
              <a:rPr lang="en-US" sz="1600" dirty="0" smtClean="0"/>
              <a:t>SAX processes documents state-independently, in contrast to DOM which is used for state-dependent processing of XML documents.</a:t>
            </a:r>
          </a:p>
          <a:p>
            <a:pPr lvl="1" algn="just"/>
            <a:r>
              <a:rPr lang="en-US" sz="2000" dirty="0" smtClean="0"/>
              <a:t> Benefits:</a:t>
            </a:r>
          </a:p>
          <a:p>
            <a:pPr lvl="2" algn="just"/>
            <a:r>
              <a:rPr lang="en-US" sz="1600" dirty="0" smtClean="0"/>
              <a:t>A SAX parser only needs to report each parsing event as it happens, and normally discards almost all of that information once reported. Thus, the minimum memory is required for a SAX parser.</a:t>
            </a:r>
          </a:p>
          <a:p>
            <a:pPr lvl="2" algn="just"/>
            <a:r>
              <a:rPr lang="en-US" sz="1600" dirty="0" smtClean="0"/>
              <a:t>Because of the event-driven nature of SAX, processing documents is generally far faster than DOM-style parsers, so long as the processing can be done in a start-to-end pass. 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XML processing with SAX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 parser that implements SAX functions as a stream parser, with an event-driven API.</a:t>
            </a:r>
          </a:p>
          <a:p>
            <a:pPr lvl="1" algn="just"/>
            <a:r>
              <a:rPr lang="en-US" dirty="0" smtClean="0"/>
              <a:t>The user defines a number of callback methods that will be called when events occur during parsing. </a:t>
            </a:r>
          </a:p>
          <a:p>
            <a:pPr lvl="1" algn="just"/>
            <a:r>
              <a:rPr lang="en-US" dirty="0" smtClean="0"/>
              <a:t>The SAX events include:</a:t>
            </a:r>
          </a:p>
          <a:p>
            <a:pPr lvl="2" algn="just"/>
            <a:r>
              <a:rPr lang="en-US" dirty="0" smtClean="0"/>
              <a:t>XML Text nodes</a:t>
            </a:r>
          </a:p>
          <a:p>
            <a:pPr lvl="2" algn="just"/>
            <a:r>
              <a:rPr lang="en-US" dirty="0" smtClean="0"/>
              <a:t>XML Element Starts and Ends</a:t>
            </a:r>
          </a:p>
          <a:p>
            <a:pPr lvl="2" algn="just"/>
            <a:r>
              <a:rPr lang="en-US" dirty="0" smtClean="0"/>
              <a:t>XML Processing Instructions</a:t>
            </a:r>
          </a:p>
          <a:p>
            <a:pPr lvl="2" algn="just"/>
            <a:r>
              <a:rPr lang="en-US" dirty="0" smtClean="0"/>
              <a:t>XML Comments</a:t>
            </a:r>
          </a:p>
          <a:p>
            <a:r>
              <a:rPr lang="en-US" sz="1900" dirty="0" smtClean="0">
                <a:solidFill>
                  <a:srgbClr val="222222"/>
                </a:solidFill>
                <a:latin typeface="Arial"/>
              </a:rPr>
              <a:t>Given the following </a:t>
            </a:r>
            <a:r>
              <a:rPr lang="en-US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</a:rPr>
              <a:t>XML document</a:t>
            </a:r>
            <a:r>
              <a:rPr lang="en-US" sz="1900" dirty="0" smtClean="0">
                <a:solidFill>
                  <a:srgbClr val="222222"/>
                </a:solidFill>
                <a:latin typeface="Arial"/>
              </a:rPr>
              <a:t>:</a:t>
            </a:r>
          </a:p>
          <a:p>
            <a:pPr lvl="1">
              <a:buNone/>
            </a:pPr>
            <a:r>
              <a:rPr lang="en-US" sz="1600" dirty="0" smtClean="0">
                <a:solidFill>
                  <a:srgbClr val="BC7A00"/>
                </a:solidFill>
                <a:latin typeface="Arial"/>
              </a:rPr>
              <a:t>&lt;?xml version="1.0" encoding="UTF-8"?&gt;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&lt;DocumentElement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7D9029"/>
                </a:solidFill>
                <a:latin typeface="Arial"/>
              </a:rPr>
              <a:t>param=</a:t>
            </a:r>
            <a:r>
              <a:rPr lang="en-US" sz="1600" dirty="0" smtClean="0">
                <a:solidFill>
                  <a:srgbClr val="BA2121"/>
                </a:solidFill>
                <a:latin typeface="Arial"/>
              </a:rPr>
              <a:t>"value“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&gt;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&lt;FirstElement&gt;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999999"/>
                </a:solidFill>
                <a:latin typeface="Arial"/>
              </a:rPr>
              <a:t>&amp;#xb6;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Some Text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&lt;/FirstElement&gt;</a:t>
            </a:r>
            <a:endParaRPr lang="en-US" sz="1600" dirty="0" smtClean="0">
              <a:solidFill>
                <a:srgbClr val="222222"/>
              </a:solidFill>
              <a:latin typeface="Arial"/>
            </a:endParaRPr>
          </a:p>
          <a:p>
            <a:pPr lvl="1">
              <a:buNone/>
            </a:pPr>
            <a:r>
              <a:rPr lang="en-US" sz="1600" dirty="0" smtClean="0">
                <a:solidFill>
                  <a:srgbClr val="BC7A00"/>
                </a:solidFill>
                <a:latin typeface="Arial"/>
              </a:rPr>
              <a:t>&lt;?some_pi some_attr="some_value"?&gt;</a:t>
            </a:r>
            <a:endParaRPr lang="en-US" sz="1600" dirty="0" smtClean="0">
              <a:solidFill>
                <a:srgbClr val="222222"/>
              </a:solidFill>
              <a:latin typeface="Arial"/>
            </a:endParaRPr>
          </a:p>
          <a:p>
            <a:pPr lvl="1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&lt;SecondElement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600" dirty="0" smtClean="0">
                <a:solidFill>
                  <a:srgbClr val="7D9029"/>
                </a:solidFill>
                <a:latin typeface="Arial"/>
              </a:rPr>
              <a:t>param2=</a:t>
            </a:r>
            <a:r>
              <a:rPr lang="en-US" sz="1600" dirty="0" smtClean="0">
                <a:solidFill>
                  <a:srgbClr val="BA2121"/>
                </a:solidFill>
                <a:latin typeface="Arial"/>
              </a:rPr>
              <a:t>"something"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&gt;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Pre-Text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&lt;Inline&gt;</a:t>
            </a:r>
            <a:r>
              <a:rPr lang="en-US" sz="1600" dirty="0" err="1" smtClean="0">
                <a:solidFill>
                  <a:srgbClr val="222222"/>
                </a:solidFill>
                <a:latin typeface="Arial"/>
              </a:rPr>
              <a:t>Inlined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text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&lt;/Inline&gt;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Post-text.</a:t>
            </a:r>
          </a:p>
          <a:p>
            <a:pPr lvl="1">
              <a:buNone/>
            </a:pP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&lt;/SecondElement&gt;</a:t>
            </a:r>
            <a:r>
              <a:rPr lang="en-US" sz="16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600" b="1" dirty="0" smtClean="0">
                <a:solidFill>
                  <a:srgbClr val="008000"/>
                </a:solidFill>
                <a:latin typeface="Arial"/>
              </a:rPr>
              <a:t>&lt;/DocumentElement&gt;</a:t>
            </a:r>
            <a:endParaRPr lang="en-US" sz="4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processing with SAX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XML document</a:t>
            </a:r>
            <a:r>
              <a:rPr lang="en-US" sz="1600" dirty="0" smtClean="0"/>
              <a:t>, when passed through a SAX parser, will generate a sequence of events like the following:</a:t>
            </a:r>
          </a:p>
          <a:p>
            <a:pPr lvl="1" algn="just"/>
            <a:r>
              <a:rPr lang="en-US" sz="1600" dirty="0" smtClean="0"/>
              <a:t>XML Element start, named </a:t>
            </a:r>
            <a:r>
              <a:rPr lang="en-US" sz="1600" i="1" dirty="0" smtClean="0"/>
              <a:t>DocumentElement</a:t>
            </a:r>
            <a:r>
              <a:rPr lang="en-US" sz="1600" dirty="0" smtClean="0"/>
              <a:t>, with an attribute </a:t>
            </a:r>
            <a:r>
              <a:rPr lang="en-US" sz="1600" i="1" dirty="0" smtClean="0"/>
              <a:t>param</a:t>
            </a:r>
            <a:r>
              <a:rPr lang="en-US" sz="1600" dirty="0" smtClean="0"/>
              <a:t> equal to "value"</a:t>
            </a:r>
          </a:p>
          <a:p>
            <a:pPr lvl="1" algn="just"/>
            <a:r>
              <a:rPr lang="en-US" sz="1600" dirty="0" smtClean="0"/>
              <a:t>XML Element start, named </a:t>
            </a:r>
            <a:r>
              <a:rPr lang="en-US" sz="1600" i="1" dirty="0" smtClean="0"/>
              <a:t>FirstElement</a:t>
            </a:r>
            <a:endParaRPr lang="en-US" sz="1600" dirty="0" smtClean="0"/>
          </a:p>
          <a:p>
            <a:pPr lvl="1" algn="just"/>
            <a:r>
              <a:rPr lang="en-US" sz="1600" dirty="0" smtClean="0"/>
              <a:t>XML Text node, with data equal to "&amp;#xb6; Some Text" (note: certain white spaces can be changed)</a:t>
            </a:r>
          </a:p>
          <a:p>
            <a:pPr lvl="1" algn="just"/>
            <a:r>
              <a:rPr lang="en-US" sz="1600" dirty="0" smtClean="0"/>
              <a:t>XML Element end, named </a:t>
            </a:r>
            <a:r>
              <a:rPr lang="en-US" sz="1600" i="1" dirty="0" smtClean="0"/>
              <a:t>FirstElement</a:t>
            </a:r>
          </a:p>
          <a:p>
            <a:pPr lvl="1" algn="just"/>
            <a:r>
              <a:rPr lang="en-US" sz="1600" dirty="0" smtClean="0"/>
              <a:t>Processing Instruction event, with the target </a:t>
            </a:r>
            <a:r>
              <a:rPr lang="en-US" sz="1600" i="1" dirty="0" smtClean="0"/>
              <a:t>some_pi</a:t>
            </a:r>
            <a:r>
              <a:rPr lang="en-US" sz="1600" dirty="0" smtClean="0"/>
              <a:t> and data </a:t>
            </a:r>
            <a:r>
              <a:rPr lang="en-US" sz="1600" i="1" dirty="0" smtClean="0"/>
              <a:t>some_attr="some_value“</a:t>
            </a:r>
          </a:p>
          <a:p>
            <a:pPr lvl="1" algn="just"/>
            <a:r>
              <a:rPr lang="en-US" sz="1600" dirty="0" smtClean="0"/>
              <a:t>XML Element start, named SecondElement, with an attribute param2 equal to "something"</a:t>
            </a:r>
          </a:p>
          <a:p>
            <a:pPr lvl="1" algn="just"/>
            <a:r>
              <a:rPr lang="en-US" sz="1600" dirty="0" smtClean="0"/>
              <a:t>XML Text node, with data equal to "Pre-Text"</a:t>
            </a:r>
          </a:p>
          <a:p>
            <a:pPr lvl="1" algn="just"/>
            <a:r>
              <a:rPr lang="en-US" sz="1600" dirty="0" smtClean="0"/>
              <a:t>XML Element start, named Inline</a:t>
            </a:r>
          </a:p>
          <a:p>
            <a:pPr lvl="1" algn="just"/>
            <a:r>
              <a:rPr lang="en-US" sz="1600" dirty="0" smtClean="0"/>
              <a:t>XML Text node, with data equal to "</a:t>
            </a:r>
            <a:r>
              <a:rPr lang="en-US" sz="1600" dirty="0" err="1" smtClean="0"/>
              <a:t>Inlined</a:t>
            </a:r>
            <a:r>
              <a:rPr lang="en-US" sz="1600" dirty="0" smtClean="0"/>
              <a:t> text"</a:t>
            </a:r>
          </a:p>
          <a:p>
            <a:pPr lvl="1" algn="just"/>
            <a:r>
              <a:rPr lang="en-US" sz="1600" dirty="0" smtClean="0"/>
              <a:t>XML Element end, named Inline</a:t>
            </a:r>
          </a:p>
          <a:p>
            <a:pPr lvl="1" algn="just"/>
            <a:r>
              <a:rPr lang="en-US" sz="1600" dirty="0" smtClean="0"/>
              <a:t>XML Text node, with data equal to "Post-text."</a:t>
            </a:r>
          </a:p>
          <a:p>
            <a:pPr lvl="1" algn="just"/>
            <a:r>
              <a:rPr lang="en-US" sz="1600" dirty="0" smtClean="0"/>
              <a:t>XML Element end, named SecondElement</a:t>
            </a:r>
          </a:p>
          <a:p>
            <a:pPr lvl="1" algn="just"/>
            <a:r>
              <a:rPr lang="en-US" sz="1600" dirty="0" smtClean="0"/>
              <a:t>XML Element end, named DocumentElement</a:t>
            </a:r>
          </a:p>
          <a:p>
            <a:pPr algn="just"/>
            <a:r>
              <a:rPr lang="en-US" sz="2000" b="1" dirty="0" smtClean="0"/>
              <a:t>Note</a:t>
            </a:r>
            <a:r>
              <a:rPr lang="en-US" sz="2000" dirty="0" smtClean="0"/>
              <a:t>: The first line of the </a:t>
            </a: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XML document </a:t>
            </a:r>
            <a:r>
              <a:rPr lang="en-US" sz="2000" dirty="0" smtClean="0"/>
              <a:t>is XML Declaration and not a processing instruction.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XSLT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XSL (EXtensible Stylesheet Language) is a styling language for XML.</a:t>
            </a:r>
          </a:p>
          <a:p>
            <a:pPr algn="just"/>
            <a:r>
              <a:rPr lang="en-US" sz="2000" dirty="0" smtClean="0"/>
              <a:t>To learn XSL one should have a basic knowledge about HTML and XML</a:t>
            </a:r>
          </a:p>
          <a:p>
            <a:pPr algn="just"/>
            <a:r>
              <a:rPr lang="en-US" sz="2000" dirty="0" smtClean="0"/>
              <a:t>XSLT is a language for transforming XML documents.</a:t>
            </a:r>
          </a:p>
          <a:p>
            <a:pPr lvl="1" algn="just"/>
            <a:r>
              <a:rPr lang="en-US" sz="1600" dirty="0" smtClean="0"/>
              <a:t>XML does not use predefined tags, and therefore the meaning of each tag is not well understood.</a:t>
            </a:r>
          </a:p>
          <a:p>
            <a:pPr lvl="1" algn="just"/>
            <a:r>
              <a:rPr lang="en-US" sz="1600" dirty="0" smtClean="0"/>
              <a:t>A &lt;table&gt; element could indicate an HTML table, a piece of furniture, or something else - and browsers do not know how to display it!</a:t>
            </a:r>
          </a:p>
          <a:p>
            <a:pPr lvl="1" algn="just"/>
            <a:r>
              <a:rPr lang="en-US" sz="1600" dirty="0" smtClean="0"/>
              <a:t>So, XSL describes how the XML elements should be displayed.</a:t>
            </a:r>
          </a:p>
          <a:p>
            <a:r>
              <a:rPr lang="en-US" sz="2000" dirty="0" smtClean="0"/>
              <a:t>XSL consists of four parts:</a:t>
            </a:r>
          </a:p>
          <a:p>
            <a:pPr lvl="1"/>
            <a:r>
              <a:rPr lang="en-US" sz="1600" dirty="0" smtClean="0"/>
              <a:t>XSLT - a language for transforming XML documents</a:t>
            </a:r>
          </a:p>
          <a:p>
            <a:pPr lvl="1"/>
            <a:r>
              <a:rPr lang="en-US" sz="1600" dirty="0" smtClean="0"/>
              <a:t>XPath - a language for navigating in XML documents</a:t>
            </a:r>
          </a:p>
          <a:p>
            <a:pPr lvl="1"/>
            <a:r>
              <a:rPr lang="en-US" sz="1600" dirty="0" smtClean="0"/>
              <a:t>XSL-FO - a language for formatting XML documents (discontinued in 2013)</a:t>
            </a:r>
          </a:p>
          <a:p>
            <a:pPr lvl="1"/>
            <a:r>
              <a:rPr lang="en-US" sz="1600" dirty="0" smtClean="0"/>
              <a:t>XQuery - a language for querying XML documents</a:t>
            </a:r>
            <a:endParaRPr lang="en-US" sz="16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XSLT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sz="2000" dirty="0" smtClean="0"/>
              <a:t>XSLT stands for XSL Transformations</a:t>
            </a:r>
          </a:p>
          <a:p>
            <a:pPr lvl="1" algn="just"/>
            <a:r>
              <a:rPr lang="en-US" sz="1600" dirty="0" smtClean="0"/>
              <a:t>XSLT is the most important part of XSL</a:t>
            </a:r>
          </a:p>
          <a:p>
            <a:pPr lvl="1" algn="just"/>
            <a:r>
              <a:rPr lang="en-US" sz="1600" dirty="0" smtClean="0"/>
              <a:t>XSLT transforms an XML document into another XML document</a:t>
            </a:r>
          </a:p>
          <a:p>
            <a:pPr lvl="1" algn="just"/>
            <a:r>
              <a:rPr lang="en-US" sz="1600" dirty="0" smtClean="0"/>
              <a:t>XSLT uses XPath to navigate in XML documents</a:t>
            </a:r>
          </a:p>
          <a:p>
            <a:pPr lvl="1" algn="just"/>
            <a:r>
              <a:rPr lang="en-US" sz="1600" dirty="0" smtClean="0"/>
              <a:t>XSLT is a W3C Recommendation</a:t>
            </a:r>
          </a:p>
          <a:p>
            <a:pPr algn="just"/>
            <a:r>
              <a:rPr lang="en-US" sz="2000" dirty="0" smtClean="0"/>
              <a:t>XSLT is the most important part of XSL.</a:t>
            </a:r>
          </a:p>
          <a:p>
            <a:pPr lvl="1" algn="just"/>
            <a:r>
              <a:rPr lang="en-US" sz="1600" dirty="0" smtClean="0"/>
              <a:t>XSLT is used to transform an XML document into another XML document, or another type of document that is recognized by a browser, like HTML and XHTML. </a:t>
            </a:r>
          </a:p>
          <a:p>
            <a:pPr lvl="1" algn="just"/>
            <a:r>
              <a:rPr lang="en-US" sz="1600" dirty="0" smtClean="0"/>
              <a:t>Normally XSLT does this by transforming each XML element into an (X)HTML element.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With XSLT you can add/remove elements and attributes to or from the output file. </a:t>
            </a:r>
          </a:p>
          <a:p>
            <a:pPr lvl="1" algn="just"/>
            <a:r>
              <a:rPr lang="en-US" sz="1600" dirty="0" smtClean="0"/>
              <a:t>You can also rearrange and sort elements, perform tests and make decisions about which elements to hide and display, and a lot more.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000" dirty="0" smtClean="0"/>
              <a:t>XSLT uses XPath to find information in an XML document. XPath is used to navigate through elements and attributes in XML documents.</a:t>
            </a:r>
            <a:endParaRPr lang="en-US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Working with XSLT </a:t>
            </a:r>
            <a:r>
              <a:rPr lang="en-US" dirty="0" smtClean="0"/>
              <a:t>- 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/>
              <a:t>We will see an </a:t>
            </a:r>
            <a:r>
              <a:rPr lang="en-US" dirty="0" smtClean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- How to transform XML into XHTML using XSLT?</a:t>
            </a:r>
          </a:p>
          <a:p>
            <a:pPr algn="just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Correct Style Sheet Declaration</a:t>
            </a:r>
          </a:p>
          <a:p>
            <a:pPr lvl="1" algn="just"/>
            <a:r>
              <a:rPr lang="en-US" dirty="0" smtClean="0"/>
              <a:t>The root element that declares the document to be an XSL style sheet is &lt;xsl:stylesheet&gt; or &lt;xsl:transform&gt;.</a:t>
            </a:r>
          </a:p>
          <a:p>
            <a:pPr lvl="2" algn="just"/>
            <a:r>
              <a:rPr lang="en-US" b="1" dirty="0" smtClean="0"/>
              <a:t>Note: </a:t>
            </a:r>
            <a:r>
              <a:rPr lang="en-US" dirty="0" smtClean="0"/>
              <a:t>&lt;xsl:stylesheet&gt; and &lt;xsl:transform&gt; are completely synonymous and either can be used!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Working with XSLT </a:t>
            </a:r>
            <a:r>
              <a:rPr lang="en-US" dirty="0" smtClean="0"/>
              <a:t>- Transformation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correct way to declare an XSL style sheet according to the W3C XSLT Recommendation is:</a:t>
            </a:r>
          </a:p>
          <a:p>
            <a:pPr lvl="2">
              <a:buNone/>
            </a:pPr>
            <a:r>
              <a:rPr lang="en-US" dirty="0" smtClean="0"/>
              <a:t>	&lt;xsl:stylesheet version="1.0"</a:t>
            </a:r>
            <a:br>
              <a:rPr lang="en-US" dirty="0" smtClean="0"/>
            </a:br>
            <a:r>
              <a:rPr lang="en-US" dirty="0" smtClean="0"/>
              <a:t>xmlns:xsl="http://www.w3.org/1999/XSL/Transform"&gt;</a:t>
            </a:r>
          </a:p>
          <a:p>
            <a:pPr algn="ctr">
              <a:buNone/>
            </a:pPr>
            <a:r>
              <a:rPr lang="en-US" sz="2400" b="1" dirty="0" smtClean="0"/>
              <a:t>or</a:t>
            </a:r>
          </a:p>
          <a:p>
            <a:pPr lvl="2">
              <a:buNone/>
            </a:pPr>
            <a:r>
              <a:rPr lang="en-US" dirty="0" smtClean="0"/>
              <a:t>	&lt;xsl:transform version="1.0"</a:t>
            </a:r>
            <a:br>
              <a:rPr lang="en-US" dirty="0" smtClean="0"/>
            </a:br>
            <a:r>
              <a:rPr lang="en-US" dirty="0" smtClean="0"/>
              <a:t>xmlns:xsl="http://www.w3.org/1999/XSL/Transform"&gt;</a:t>
            </a:r>
          </a:p>
          <a:p>
            <a:pPr algn="just"/>
            <a:r>
              <a:rPr lang="en-US" dirty="0" smtClean="0"/>
              <a:t>To get access to the XSLT elements, attributes and features we must declare the XSLT namespace at the top of the document.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xmlns:xsl="http://www.w3.org/1999/XSL/Transform"</a:t>
            </a:r>
            <a:r>
              <a:rPr lang="en-US" dirty="0" smtClean="0"/>
              <a:t> points to the official W3C XSLT namespace.</a:t>
            </a:r>
          </a:p>
          <a:p>
            <a:pPr lvl="1" algn="just"/>
            <a:r>
              <a:rPr lang="en-US" dirty="0" smtClean="0"/>
              <a:t>If you use this namespace, you must also include the attribute version="1.0".</a:t>
            </a:r>
          </a:p>
          <a:p>
            <a:pPr lvl="1" algn="just"/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Working with XSLT </a:t>
            </a:r>
            <a:r>
              <a:rPr lang="en-US" dirty="0" smtClean="0"/>
              <a:t>- Transformation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- catalog.xml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1">
              <a:buNone/>
            </a:pPr>
            <a:r>
              <a:rPr lang="en-US" sz="1600" dirty="0" smtClean="0"/>
              <a:t>&lt;?xml version="1.0" encoding="UTF-8"?&gt;</a:t>
            </a:r>
          </a:p>
          <a:p>
            <a:pPr lvl="1">
              <a:buNone/>
            </a:pPr>
            <a:r>
              <a:rPr lang="en-US" sz="1600" dirty="0" smtClean="0"/>
              <a:t>&lt;catalog&gt;</a:t>
            </a:r>
          </a:p>
          <a:p>
            <a:pPr lvl="1">
              <a:buNone/>
            </a:pPr>
            <a:r>
              <a:rPr lang="en-US" sz="1600" dirty="0" smtClean="0"/>
              <a:t>&lt;cd&gt;</a:t>
            </a:r>
          </a:p>
          <a:p>
            <a:pPr lvl="1">
              <a:buNone/>
            </a:pPr>
            <a:r>
              <a:rPr lang="en-US" sz="1600" dirty="0" smtClean="0"/>
              <a:t>&lt;title&gt;Empire Burlesque&lt;/title&gt;</a:t>
            </a:r>
          </a:p>
          <a:p>
            <a:pPr lvl="1">
              <a:buNone/>
            </a:pPr>
            <a:r>
              <a:rPr lang="en-US" sz="1600" dirty="0" smtClean="0"/>
              <a:t>&lt;artist&gt;Bob Dylan&lt;/artist&gt;</a:t>
            </a:r>
          </a:p>
          <a:p>
            <a:pPr lvl="1">
              <a:buNone/>
            </a:pPr>
            <a:r>
              <a:rPr lang="en-US" sz="1600" dirty="0" smtClean="0"/>
              <a:t>&lt;country&gt;USA&lt;/country&gt;</a:t>
            </a:r>
          </a:p>
          <a:p>
            <a:pPr lvl="1">
              <a:buNone/>
            </a:pPr>
            <a:r>
              <a:rPr lang="en-US" sz="1600" dirty="0" smtClean="0"/>
              <a:t>&lt;company&gt;Columbia&lt;/company&gt;</a:t>
            </a:r>
          </a:p>
          <a:p>
            <a:pPr lvl="1">
              <a:buNone/>
            </a:pPr>
            <a:r>
              <a:rPr lang="en-US" sz="1600" dirty="0" smtClean="0"/>
              <a:t>&lt;price&gt;10.90&lt;/price&gt;</a:t>
            </a:r>
          </a:p>
          <a:p>
            <a:pPr lvl="1">
              <a:buNone/>
            </a:pPr>
            <a:r>
              <a:rPr lang="en-US" sz="1600" dirty="0" smtClean="0"/>
              <a:t>&lt;year&gt;1985&lt;/year&gt;</a:t>
            </a:r>
          </a:p>
          <a:p>
            <a:pPr lvl="1">
              <a:buNone/>
            </a:pPr>
            <a:r>
              <a:rPr lang="en-US" sz="1600" dirty="0" smtClean="0"/>
              <a:t>&lt;/cd&gt;</a:t>
            </a:r>
          </a:p>
          <a:p>
            <a:pPr lvl="1">
              <a:buNone/>
            </a:pPr>
            <a:r>
              <a:rPr lang="en-US" sz="1600" dirty="0" smtClean="0"/>
              <a:t>&lt;cd&gt;</a:t>
            </a:r>
          </a:p>
          <a:p>
            <a:pPr lvl="1">
              <a:buNone/>
            </a:pPr>
            <a:r>
              <a:rPr lang="en-US" sz="1600" dirty="0" smtClean="0"/>
              <a:t>&lt;title&gt;Hide your heart&lt;/title&gt;</a:t>
            </a:r>
          </a:p>
          <a:p>
            <a:pPr lvl="1">
              <a:buNone/>
            </a:pPr>
            <a:r>
              <a:rPr lang="en-US" sz="1600" dirty="0" smtClean="0"/>
              <a:t>&lt;artist&gt;Bonnie Tyler&lt;/artist&gt;</a:t>
            </a:r>
          </a:p>
          <a:p>
            <a:pPr lvl="1">
              <a:buNone/>
            </a:pPr>
            <a:r>
              <a:rPr lang="en-US" sz="1600" dirty="0" smtClean="0"/>
              <a:t>&lt;country&gt;UK&lt;/country&gt;</a:t>
            </a:r>
          </a:p>
          <a:p>
            <a:pPr lvl="1">
              <a:buNone/>
            </a:pPr>
            <a:r>
              <a:rPr lang="en-US" sz="1600" dirty="0" smtClean="0"/>
              <a:t>&lt;company&gt;CBS Records&lt;/company&gt;</a:t>
            </a:r>
          </a:p>
          <a:p>
            <a:pPr lvl="1">
              <a:buNone/>
            </a:pPr>
            <a:r>
              <a:rPr lang="en-US" sz="1600" dirty="0" smtClean="0"/>
              <a:t>&lt;price&gt;9.90&lt;/price&gt;</a:t>
            </a:r>
          </a:p>
          <a:p>
            <a:pPr lvl="1">
              <a:buNone/>
            </a:pPr>
            <a:r>
              <a:rPr lang="en-US" sz="1600" dirty="0" smtClean="0"/>
              <a:t>&lt;year&gt;1988&lt;/year&gt;</a:t>
            </a:r>
          </a:p>
          <a:p>
            <a:pPr lvl="1">
              <a:buNone/>
            </a:pPr>
            <a:r>
              <a:rPr lang="en-US" sz="1600" dirty="0" smtClean="0"/>
              <a:t>&lt;/cd&gt;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Working with XSLT </a:t>
            </a:r>
            <a:r>
              <a:rPr lang="en-US" dirty="0" smtClean="0"/>
              <a:t>- Transformation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- catalog.xsl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&lt;?xml version="1.0" encoding="UTF-8"?&gt;</a:t>
            </a:r>
            <a:br>
              <a:rPr lang="en-US" sz="1600" dirty="0" smtClean="0"/>
            </a:br>
            <a:r>
              <a:rPr lang="en-US" sz="1600" dirty="0" smtClean="0"/>
              <a:t>&lt;xsl:stylesheet version="1.0“ xmlns:xsl="http://www.w3.org/1999/XSL/Transform"&gt;</a:t>
            </a:r>
            <a:br>
              <a:rPr lang="en-US" sz="1600" dirty="0" smtClean="0"/>
            </a:br>
            <a:r>
              <a:rPr lang="en-US" sz="1600" dirty="0" smtClean="0"/>
              <a:t>&lt;xsl:template match="/"&gt;</a:t>
            </a:r>
            <a:br>
              <a:rPr lang="en-US" sz="1600" dirty="0" smtClean="0"/>
            </a:br>
            <a:r>
              <a:rPr lang="en-US" sz="1600" dirty="0" smtClean="0"/>
              <a:t>  &lt;html&gt;</a:t>
            </a:r>
            <a:br>
              <a:rPr lang="en-US" sz="1600" dirty="0" smtClean="0"/>
            </a:br>
            <a:r>
              <a:rPr lang="en-US" sz="1600" dirty="0" smtClean="0"/>
              <a:t>  &lt;body&gt;</a:t>
            </a:r>
            <a:br>
              <a:rPr lang="en-US" sz="1600" dirty="0" smtClean="0"/>
            </a:br>
            <a:r>
              <a:rPr lang="en-US" sz="1600" dirty="0" smtClean="0"/>
              <a:t>  &lt;h2&gt;My CD Collection&lt;/h2&gt;</a:t>
            </a:r>
            <a:br>
              <a:rPr lang="en-US" sz="1600" dirty="0" smtClean="0"/>
            </a:br>
            <a:r>
              <a:rPr lang="en-US" sz="1600" dirty="0" smtClean="0"/>
              <a:t>  &lt;table border="1"&gt;</a:t>
            </a:r>
            <a:br>
              <a:rPr lang="en-US" sz="1600" dirty="0" smtClean="0"/>
            </a:br>
            <a:r>
              <a:rPr lang="en-US" sz="1600" dirty="0" smtClean="0"/>
              <a:t>    &lt;</a:t>
            </a:r>
            <a:r>
              <a:rPr lang="en-US" sz="1600" dirty="0" err="1" smtClean="0"/>
              <a:t>tr</a:t>
            </a:r>
            <a:r>
              <a:rPr lang="en-US" sz="1600" dirty="0" smtClean="0"/>
              <a:t> </a:t>
            </a:r>
            <a:r>
              <a:rPr lang="en-US" sz="1600" dirty="0" err="1" smtClean="0"/>
              <a:t>bgcolor</a:t>
            </a:r>
            <a:r>
              <a:rPr lang="en-US" sz="1600" dirty="0" smtClean="0"/>
              <a:t>="#9acd32"&gt;	&lt;th&gt;Title&lt;/th&gt;	&lt;th&gt;Artist&lt;/th&gt;	&lt;/</a:t>
            </a:r>
            <a:r>
              <a:rPr lang="en-US" sz="1600" dirty="0" err="1" smtClean="0"/>
              <a:t>tr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    &lt;xsl:for-each select="catalog/cd"&gt;</a:t>
            </a:r>
            <a:br>
              <a:rPr lang="en-US" sz="1600" dirty="0" smtClean="0"/>
            </a:br>
            <a:r>
              <a:rPr lang="en-US" sz="1600" dirty="0" smtClean="0"/>
              <a:t>    &lt;</a:t>
            </a:r>
            <a:r>
              <a:rPr lang="en-US" sz="1600" dirty="0" err="1" smtClean="0"/>
              <a:t>tr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      &lt;td&gt;&lt;</a:t>
            </a:r>
            <a:r>
              <a:rPr lang="en-US" sz="1600" dirty="0" err="1" smtClean="0"/>
              <a:t>xsl:value</a:t>
            </a:r>
            <a:r>
              <a:rPr lang="en-US" sz="1600" dirty="0" smtClean="0"/>
              <a:t>-of select="title"/&gt;&lt;/td&gt;</a:t>
            </a:r>
            <a:br>
              <a:rPr lang="en-US" sz="1600" dirty="0" smtClean="0"/>
            </a:br>
            <a:r>
              <a:rPr lang="en-US" sz="1600" dirty="0" smtClean="0"/>
              <a:t>      &lt;td&gt;&lt;</a:t>
            </a:r>
            <a:r>
              <a:rPr lang="en-US" sz="1600" dirty="0" err="1" smtClean="0"/>
              <a:t>xsl:value</a:t>
            </a:r>
            <a:r>
              <a:rPr lang="en-US" sz="1600" dirty="0" smtClean="0"/>
              <a:t>-of select="artist"/&gt;&lt;/td&gt;</a:t>
            </a:r>
            <a:br>
              <a:rPr lang="en-US" sz="1600" dirty="0" smtClean="0"/>
            </a:br>
            <a:r>
              <a:rPr lang="en-US" sz="1600" dirty="0" smtClean="0"/>
              <a:t>    &lt;/</a:t>
            </a:r>
            <a:r>
              <a:rPr lang="en-US" sz="1600" dirty="0" err="1" smtClean="0"/>
              <a:t>tr</a:t>
            </a:r>
            <a:r>
              <a:rPr lang="en-US" sz="1600" dirty="0" smtClean="0"/>
              <a:t>&gt;</a:t>
            </a:r>
            <a:br>
              <a:rPr lang="en-US" sz="1600" dirty="0" smtClean="0"/>
            </a:br>
            <a:r>
              <a:rPr lang="en-US" sz="1600" dirty="0" smtClean="0"/>
              <a:t>    &lt;/</a:t>
            </a:r>
            <a:r>
              <a:rPr lang="en-US" sz="1600" dirty="0" err="1" smtClean="0"/>
              <a:t>xsl:for</a:t>
            </a:r>
            <a:r>
              <a:rPr lang="en-US" sz="1600" dirty="0" smtClean="0"/>
              <a:t>-each&gt;</a:t>
            </a:r>
            <a:br>
              <a:rPr lang="en-US" sz="1600" dirty="0" smtClean="0"/>
            </a:br>
            <a:r>
              <a:rPr lang="en-US" sz="1600" dirty="0" smtClean="0"/>
              <a:t>  &lt;/table&gt;</a:t>
            </a:r>
            <a:br>
              <a:rPr lang="en-US" sz="1600" dirty="0" smtClean="0"/>
            </a:br>
            <a:r>
              <a:rPr lang="en-US" sz="1600" dirty="0" smtClean="0"/>
              <a:t>  &lt;/body&gt;</a:t>
            </a:r>
            <a:br>
              <a:rPr lang="en-US" sz="1600" dirty="0" smtClean="0"/>
            </a:br>
            <a:r>
              <a:rPr lang="en-US" sz="1600" dirty="0" smtClean="0"/>
              <a:t>  &lt;/html&gt;</a:t>
            </a:r>
            <a:br>
              <a:rPr lang="en-US" sz="1600" dirty="0" smtClean="0"/>
            </a:br>
            <a:r>
              <a:rPr lang="en-US" sz="1600" dirty="0" smtClean="0"/>
              <a:t>&lt;/xsl:template&gt;</a:t>
            </a:r>
            <a:br>
              <a:rPr lang="en-US" sz="1600" dirty="0" smtClean="0"/>
            </a:br>
            <a:r>
              <a:rPr lang="en-US" sz="1600" dirty="0" smtClean="0"/>
              <a:t>&lt;/xsl:stylesheet&gt;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5486400" y="4191000"/>
            <a:ext cx="3048000" cy="1600200"/>
            <a:chOff x="5486400" y="4191000"/>
            <a:chExt cx="3048000" cy="16002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9375" r="68750" b="73958"/>
            <a:stretch>
              <a:fillRect/>
            </a:stretch>
          </p:blipFill>
          <p:spPr bwMode="auto">
            <a:xfrm>
              <a:off x="5486400" y="4572000"/>
              <a:ext cx="30480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638800" y="419100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Output: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Structure of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b="1" dirty="0" smtClean="0"/>
              <a:t>XML Declaration:</a:t>
            </a:r>
          </a:p>
          <a:p>
            <a:pPr lvl="1" algn="just"/>
            <a:r>
              <a:rPr lang="en-US" dirty="0" smtClean="0"/>
              <a:t>The XML declaration is a piece of markup (which may span multiple lines of a file) that identifies this as an XML document. </a:t>
            </a:r>
          </a:p>
          <a:p>
            <a:pPr lvl="1" algn="just"/>
            <a:r>
              <a:rPr lang="en-US" dirty="0" smtClean="0"/>
              <a:t>The declaration also indicates whether the document can be validated by referring to an external Document Type Definition (DTD).</a:t>
            </a:r>
          </a:p>
          <a:p>
            <a:pPr lvl="1" algn="just"/>
            <a:r>
              <a:rPr lang="en-US" dirty="0" smtClean="0"/>
              <a:t>DTD as a set of rules that describes the structure of an XML document.</a:t>
            </a:r>
          </a:p>
          <a:p>
            <a:pPr lvl="1" algn="just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 minimal XML declaration is:	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&lt;?xml version="1.0" ?&gt;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algn="just"/>
            <a:r>
              <a:rPr lang="en-US" i="1" dirty="0" smtClean="0"/>
              <a:t>XML is case-sensitive. </a:t>
            </a:r>
          </a:p>
          <a:p>
            <a:pPr lvl="1" algn="just"/>
            <a:r>
              <a:rPr lang="en-US" dirty="0" smtClean="0"/>
              <a:t>In most cases, this XML declaration is present. </a:t>
            </a:r>
          </a:p>
          <a:p>
            <a:pPr lvl="2" algn="just"/>
            <a:r>
              <a:rPr lang="en-US" dirty="0" smtClean="0"/>
              <a:t>If so, it must be the </a:t>
            </a:r>
            <a:r>
              <a:rPr lang="en-US" i="1" dirty="0" smtClean="0"/>
              <a:t>very first line</a:t>
            </a:r>
            <a:r>
              <a:rPr lang="en-US" dirty="0" smtClean="0"/>
              <a:t> of the document and must not have leading white space. This declaration is technically optional.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Working with XSLT </a:t>
            </a:r>
            <a:r>
              <a:rPr lang="en-US" dirty="0" smtClean="0"/>
              <a:t>- Transformation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Example </a:t>
            </a:r>
            <a:r>
              <a:rPr lang="en-US" dirty="0" smtClean="0"/>
              <a:t>- catalog.xml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Link the XSL Style Sheet to the XML Document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000" dirty="0" smtClean="0"/>
              <a:t>&lt;?xml version="1.0" encoding="UTF-8"?&gt;</a:t>
            </a:r>
            <a:br>
              <a:rPr lang="en-US" sz="2000" dirty="0" smtClean="0"/>
            </a:br>
            <a:r>
              <a:rPr lang="en-US" sz="2000" b="1" dirty="0" smtClean="0"/>
              <a:t>&lt;?xml-</a:t>
            </a:r>
            <a:r>
              <a:rPr lang="en-US" sz="2000" b="1" dirty="0" err="1" smtClean="0"/>
              <a:t>stylesheet</a:t>
            </a:r>
            <a:r>
              <a:rPr lang="en-US" sz="2000" b="1" dirty="0" smtClean="0"/>
              <a:t> type="text/</a:t>
            </a:r>
            <a:r>
              <a:rPr lang="en-US" sz="2000" b="1" dirty="0" err="1" smtClean="0"/>
              <a:t>xsl</a:t>
            </a:r>
            <a:r>
              <a:rPr lang="en-US" sz="2000" b="1" dirty="0" smtClean="0"/>
              <a:t>" </a:t>
            </a:r>
            <a:r>
              <a:rPr lang="en-US" sz="2000" b="1" dirty="0" err="1" smtClean="0"/>
              <a:t>href</a:t>
            </a:r>
            <a:r>
              <a:rPr lang="en-US" sz="2000" b="1" dirty="0" smtClean="0"/>
              <a:t>="catalog.xsl"?&gt;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&lt;catalog&gt;</a:t>
            </a:r>
            <a:br>
              <a:rPr lang="en-US" sz="2000" dirty="0" smtClean="0"/>
            </a:br>
            <a:r>
              <a:rPr lang="en-US" sz="2000" dirty="0" smtClean="0"/>
              <a:t>&lt;cd&gt;</a:t>
            </a:r>
          </a:p>
          <a:p>
            <a:pPr>
              <a:buNone/>
            </a:pPr>
            <a:r>
              <a:rPr lang="en-US" sz="2000" dirty="0" smtClean="0"/>
              <a:t>	&lt;title&gt;Empire Burlesque&lt;/title&gt;</a:t>
            </a:r>
          </a:p>
          <a:p>
            <a:pPr lvl="1">
              <a:buNone/>
            </a:pPr>
            <a:r>
              <a:rPr lang="en-US" sz="1600" dirty="0" smtClean="0"/>
              <a:t>&lt;artist&gt;Bob Dylan&lt;/artist&gt;</a:t>
            </a:r>
          </a:p>
          <a:p>
            <a:pPr lvl="1">
              <a:buNone/>
            </a:pPr>
            <a:r>
              <a:rPr lang="en-US" sz="1600" dirty="0" smtClean="0"/>
              <a:t>&lt;country&gt;USA&lt;/country&gt;</a:t>
            </a:r>
          </a:p>
          <a:p>
            <a:pPr lvl="1">
              <a:buNone/>
            </a:pPr>
            <a:r>
              <a:rPr lang="en-US" sz="1600" dirty="0" smtClean="0"/>
              <a:t>&lt;company&gt;Columbia&lt;/company&gt;</a:t>
            </a:r>
          </a:p>
          <a:p>
            <a:pPr lvl="1">
              <a:buNone/>
            </a:pPr>
            <a:r>
              <a:rPr lang="en-US" sz="1600" dirty="0" smtClean="0"/>
              <a:t>&lt;price&gt;10.90&lt;/price&gt;</a:t>
            </a:r>
          </a:p>
          <a:p>
            <a:pPr lvl="1">
              <a:buNone/>
            </a:pPr>
            <a:r>
              <a:rPr lang="en-US" sz="1600" dirty="0" smtClean="0"/>
              <a:t>&lt;year&gt;1985&lt;/year&gt;</a:t>
            </a:r>
          </a:p>
          <a:p>
            <a:pPr lvl="1">
              <a:buNone/>
            </a:pPr>
            <a:r>
              <a:rPr lang="en-US" sz="1600" dirty="0" smtClean="0"/>
              <a:t>&lt;/cd&gt;</a:t>
            </a:r>
          </a:p>
          <a:p>
            <a:pPr lvl="1">
              <a:buNone/>
            </a:pPr>
            <a:r>
              <a:rPr lang="en-US" sz="1600" dirty="0" smtClean="0"/>
              <a:t>&lt;cd&gt;</a:t>
            </a:r>
          </a:p>
          <a:p>
            <a:pPr lvl="1">
              <a:buNone/>
            </a:pPr>
            <a:r>
              <a:rPr lang="en-US" sz="1600" dirty="0" smtClean="0"/>
              <a:t>&lt;title&gt;Hide your heart&lt;/title&gt;</a:t>
            </a:r>
          </a:p>
          <a:p>
            <a:pPr lvl="1">
              <a:buNone/>
            </a:pPr>
            <a:r>
              <a:rPr lang="en-US" sz="1600" dirty="0" smtClean="0"/>
              <a:t>&lt;artist&gt;Bonnie Tyler&lt;/artist&gt;</a:t>
            </a:r>
          </a:p>
          <a:p>
            <a:pPr lvl="1">
              <a:buNone/>
            </a:pPr>
            <a:r>
              <a:rPr lang="en-US" sz="1600" dirty="0" smtClean="0"/>
              <a:t>&lt;country&gt;UK&lt;/country&gt;</a:t>
            </a:r>
          </a:p>
          <a:p>
            <a:pPr lvl="1">
              <a:buNone/>
            </a:pPr>
            <a:r>
              <a:rPr lang="en-US" sz="1600" dirty="0" smtClean="0"/>
              <a:t>&lt;company&gt;CBS Records&lt;/company&gt;</a:t>
            </a:r>
          </a:p>
          <a:p>
            <a:pPr lvl="1">
              <a:buNone/>
            </a:pPr>
            <a:r>
              <a:rPr lang="en-US" sz="1600" dirty="0" smtClean="0"/>
              <a:t>&lt;price&gt;9.90&lt;/price&gt;</a:t>
            </a:r>
          </a:p>
          <a:p>
            <a:pPr lvl="1">
              <a:buNone/>
            </a:pPr>
            <a:r>
              <a:rPr lang="en-US" sz="1600" dirty="0" smtClean="0"/>
              <a:t>&lt;year&gt;1988&lt;/year&gt;</a:t>
            </a:r>
          </a:p>
          <a:p>
            <a:pPr lvl="1">
              <a:buNone/>
            </a:pPr>
            <a:r>
              <a:rPr lang="en-US" sz="1600" dirty="0" smtClean="0"/>
              <a:t>&lt;/cd&gt;</a:t>
            </a:r>
            <a:endParaRPr lang="en-US" sz="2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Working with XSLT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An XSL style sheet consists of one or more set of rules that are called templates.</a:t>
            </a:r>
          </a:p>
          <a:p>
            <a:pPr algn="just"/>
            <a:r>
              <a:rPr lang="en-US" dirty="0" smtClean="0"/>
              <a:t>A template contains rules to apply when a specified node is matched.</a:t>
            </a:r>
          </a:p>
          <a:p>
            <a:pPr lvl="1" algn="just"/>
            <a:r>
              <a:rPr lang="en-US" dirty="0" smtClean="0"/>
              <a:t>The &lt;xsl:template&gt; element is used to build templates.</a:t>
            </a:r>
          </a:p>
          <a:p>
            <a:pPr lvl="1" algn="just"/>
            <a:r>
              <a:rPr lang="en-US" dirty="0" smtClean="0"/>
              <a:t>The </a:t>
            </a:r>
            <a:r>
              <a:rPr lang="en-US" b="1" dirty="0" smtClean="0"/>
              <a:t>match</a:t>
            </a:r>
            <a:r>
              <a:rPr lang="en-US" dirty="0" smtClean="0"/>
              <a:t> attribute is used to associate a template with an XML element.</a:t>
            </a:r>
          </a:p>
          <a:p>
            <a:pPr lvl="1" algn="just"/>
            <a:r>
              <a:rPr lang="en-US" dirty="0" smtClean="0"/>
              <a:t>The match attribute can also be used to define a template for the entire XML document.</a:t>
            </a:r>
          </a:p>
          <a:p>
            <a:pPr lvl="1" algn="just"/>
            <a:r>
              <a:rPr lang="en-US" dirty="0" smtClean="0"/>
              <a:t>The value of the match attribute is an XPath expression (i.e. match="/" defines the whole document).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XSLT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b="1" dirty="0" smtClean="0"/>
              <a:t>Example</a:t>
            </a:r>
          </a:p>
          <a:p>
            <a:pPr>
              <a:buNone/>
            </a:pPr>
            <a:r>
              <a:rPr lang="en-US" sz="1800" dirty="0" smtClean="0"/>
              <a:t>	&lt;?xml version="1.0" encoding="UTF-8"?&gt;</a:t>
            </a:r>
            <a:br>
              <a:rPr lang="en-US" sz="1800" dirty="0" smtClean="0"/>
            </a:br>
            <a:r>
              <a:rPr lang="en-US" sz="1800" dirty="0" smtClean="0"/>
              <a:t>&lt;xsl:stylesheet version="1.0“ xmlns:xsl="http://www.w3.org/1999/XSL/Transform"&gt;</a:t>
            </a:r>
            <a:br>
              <a:rPr lang="en-US" sz="1800" dirty="0" smtClean="0"/>
            </a:br>
            <a:r>
              <a:rPr lang="en-US" sz="1800" dirty="0" smtClean="0"/>
              <a:t>&lt;xsl:template match="/"&gt;</a:t>
            </a:r>
            <a:br>
              <a:rPr lang="en-US" sz="1800" dirty="0" smtClean="0"/>
            </a:br>
            <a:r>
              <a:rPr lang="en-US" sz="1800" dirty="0" smtClean="0"/>
              <a:t>  &lt;html&gt;</a:t>
            </a:r>
            <a:br>
              <a:rPr lang="en-US" sz="1800" dirty="0" smtClean="0"/>
            </a:br>
            <a:r>
              <a:rPr lang="en-US" sz="1800" dirty="0" smtClean="0"/>
              <a:t>  &lt;body&gt;</a:t>
            </a:r>
            <a:br>
              <a:rPr lang="en-US" sz="1800" dirty="0" smtClean="0"/>
            </a:br>
            <a:r>
              <a:rPr lang="en-US" sz="1800" dirty="0" smtClean="0"/>
              <a:t>  &lt;h2&gt;My CD Collection&lt;/h2&gt;</a:t>
            </a:r>
            <a:br>
              <a:rPr lang="en-US" sz="1800" dirty="0" smtClean="0"/>
            </a:br>
            <a:r>
              <a:rPr lang="en-US" sz="1800" dirty="0" smtClean="0"/>
              <a:t>  &lt;table border="1"&gt;</a:t>
            </a:r>
            <a:br>
              <a:rPr lang="en-US" sz="1800" dirty="0" smtClean="0"/>
            </a:br>
            <a:r>
              <a:rPr lang="en-US" sz="1800" dirty="0" smtClean="0"/>
              <a:t>    &lt;</a:t>
            </a:r>
            <a:r>
              <a:rPr lang="en-US" sz="1800" dirty="0" err="1" smtClean="0"/>
              <a:t>tr</a:t>
            </a:r>
            <a:r>
              <a:rPr lang="en-US" sz="1800" dirty="0" smtClean="0"/>
              <a:t> </a:t>
            </a:r>
            <a:r>
              <a:rPr lang="en-US" sz="1800" dirty="0" err="1" smtClean="0"/>
              <a:t>bgcolor</a:t>
            </a:r>
            <a:r>
              <a:rPr lang="en-US" sz="1800" dirty="0" smtClean="0"/>
              <a:t>="#9acd32"&gt;	      &lt;th&gt;Title&lt;/th&gt;	      &lt;th&gt;Artist&lt;/th&gt;	    &lt;/</a:t>
            </a:r>
            <a:r>
              <a:rPr lang="en-US" sz="1800" dirty="0" err="1" smtClean="0"/>
              <a:t>tr</a:t>
            </a:r>
            <a:r>
              <a:rPr lang="en-US" sz="1800" dirty="0" smtClean="0"/>
              <a:t>&gt;</a:t>
            </a:r>
            <a:br>
              <a:rPr lang="en-US" sz="1800" dirty="0" smtClean="0"/>
            </a:br>
            <a:r>
              <a:rPr lang="en-US" sz="1800" dirty="0" smtClean="0"/>
              <a:t>    &lt;</a:t>
            </a:r>
            <a:r>
              <a:rPr lang="en-US" sz="1800" dirty="0" err="1" smtClean="0"/>
              <a:t>tr</a:t>
            </a:r>
            <a:r>
              <a:rPr lang="en-US" sz="1800" dirty="0" smtClean="0"/>
              <a:t>&gt;	      &lt;td&gt;.&lt;/td&gt;	      &lt;td&gt;.&lt;/td&gt;	    &lt;/</a:t>
            </a:r>
            <a:r>
              <a:rPr lang="en-US" sz="1800" dirty="0" err="1" smtClean="0"/>
              <a:t>tr</a:t>
            </a:r>
            <a:r>
              <a:rPr lang="en-US" sz="1800" dirty="0" smtClean="0"/>
              <a:t>&gt;</a:t>
            </a:r>
            <a:br>
              <a:rPr lang="en-US" sz="1800" dirty="0" smtClean="0"/>
            </a:br>
            <a:r>
              <a:rPr lang="en-US" sz="1800" dirty="0" smtClean="0"/>
              <a:t>  &lt;/table&gt;</a:t>
            </a:r>
            <a:br>
              <a:rPr lang="en-US" sz="1800" dirty="0" smtClean="0"/>
            </a:br>
            <a:r>
              <a:rPr lang="en-US" sz="1800" dirty="0" smtClean="0"/>
              <a:t>  &lt;/body&gt;</a:t>
            </a:r>
            <a:br>
              <a:rPr lang="en-US" sz="1800" dirty="0" smtClean="0"/>
            </a:br>
            <a:r>
              <a:rPr lang="en-US" sz="1800" dirty="0" smtClean="0"/>
              <a:t>  &lt;/html&gt;</a:t>
            </a:r>
            <a:br>
              <a:rPr lang="en-US" sz="1800" dirty="0" smtClean="0"/>
            </a:br>
            <a:r>
              <a:rPr lang="en-US" sz="1800" dirty="0" smtClean="0"/>
              <a:t>&lt;/xsl:template&gt;</a:t>
            </a:r>
            <a:br>
              <a:rPr lang="en-US" sz="1800" dirty="0" smtClean="0"/>
            </a:br>
            <a:r>
              <a:rPr lang="en-US" sz="1800" dirty="0" smtClean="0"/>
              <a:t>&lt;/xsl:stylesheet&gt;</a:t>
            </a:r>
            <a:endParaRPr lang="en-US" sz="18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Working with XSLT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In the example: </a:t>
            </a:r>
          </a:p>
          <a:p>
            <a:pPr lvl="1" algn="just"/>
            <a:r>
              <a:rPr lang="en-US" dirty="0" smtClean="0"/>
              <a:t>The </a:t>
            </a:r>
            <a:r>
              <a:rPr lang="en-US" b="1" dirty="0" smtClean="0"/>
              <a:t>&lt;xsl:template&gt;</a:t>
            </a:r>
            <a:r>
              <a:rPr lang="en-US" dirty="0" smtClean="0"/>
              <a:t> element defines a template. </a:t>
            </a:r>
          </a:p>
          <a:p>
            <a:pPr lvl="1" algn="just"/>
            <a:r>
              <a:rPr lang="en-US" dirty="0" smtClean="0"/>
              <a:t>The </a:t>
            </a:r>
            <a:r>
              <a:rPr lang="en-US" b="1" dirty="0" smtClean="0"/>
              <a:t>match="/"</a:t>
            </a:r>
            <a:r>
              <a:rPr lang="en-US" dirty="0" smtClean="0"/>
              <a:t> attribute associates the template with the root of the XML source document.</a:t>
            </a:r>
          </a:p>
          <a:p>
            <a:pPr lvl="1" algn="just"/>
            <a:r>
              <a:rPr lang="en-US" dirty="0" smtClean="0"/>
              <a:t>The content inside the &lt;xsl:template&gt; element defines some HTML to write to the output.</a:t>
            </a:r>
          </a:p>
          <a:p>
            <a:pPr lvl="1" algn="just"/>
            <a:r>
              <a:rPr lang="en-US" dirty="0" smtClean="0"/>
              <a:t>The last two lines define the end of the template and the end of the style sheet.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-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AJAX is a developer's dream, because you can:</a:t>
            </a:r>
          </a:p>
          <a:p>
            <a:pPr lvl="1" algn="just"/>
            <a:r>
              <a:rPr lang="en-US" dirty="0" smtClean="0"/>
              <a:t>Update a web page without reloading the page</a:t>
            </a:r>
          </a:p>
          <a:p>
            <a:pPr lvl="1" algn="just"/>
            <a:r>
              <a:rPr lang="en-US" dirty="0" smtClean="0"/>
              <a:t>Request data from a server - after the page has loaded</a:t>
            </a:r>
          </a:p>
          <a:p>
            <a:pPr lvl="1" algn="just"/>
            <a:r>
              <a:rPr lang="en-US" dirty="0" smtClean="0"/>
              <a:t>Receive data from a server - after the page has loaded</a:t>
            </a:r>
          </a:p>
          <a:p>
            <a:pPr lvl="1" algn="just"/>
            <a:r>
              <a:rPr lang="en-US" dirty="0" smtClean="0"/>
              <a:t>Send data to a server - in the background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- Exploring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AJAX = </a:t>
            </a:r>
            <a:r>
              <a:rPr lang="en-US" b="1" dirty="0" smtClean="0"/>
              <a:t>A</a:t>
            </a:r>
            <a:r>
              <a:rPr lang="en-US" dirty="0" smtClean="0"/>
              <a:t>synchronous </a:t>
            </a:r>
            <a:r>
              <a:rPr lang="en-US" b="1" dirty="0" smtClean="0"/>
              <a:t>J</a:t>
            </a:r>
            <a:r>
              <a:rPr lang="en-US" dirty="0" smtClean="0"/>
              <a:t>avaScript </a:t>
            </a:r>
            <a:r>
              <a:rPr lang="en-US" b="1" dirty="0" smtClean="0"/>
              <a:t>A</a:t>
            </a:r>
            <a:r>
              <a:rPr lang="en-US" dirty="0" smtClean="0"/>
              <a:t>nd </a:t>
            </a:r>
            <a:r>
              <a:rPr lang="en-US" b="1" dirty="0" smtClean="0"/>
              <a:t>X</a:t>
            </a:r>
            <a:r>
              <a:rPr lang="en-US" dirty="0" smtClean="0"/>
              <a:t>ML.</a:t>
            </a:r>
          </a:p>
          <a:p>
            <a:pPr lvl="1" algn="just"/>
            <a:r>
              <a:rPr lang="en-US" dirty="0" smtClean="0"/>
              <a:t>AJAX is not a programming language.</a:t>
            </a:r>
          </a:p>
          <a:p>
            <a:pPr lvl="1" algn="just"/>
            <a:r>
              <a:rPr lang="en-US" dirty="0" smtClean="0"/>
              <a:t>AJAX just uses a combination of:</a:t>
            </a:r>
          </a:p>
          <a:p>
            <a:pPr lvl="2" algn="just"/>
            <a:r>
              <a:rPr lang="en-US" dirty="0" smtClean="0"/>
              <a:t>A browser built-in XMLHttpRequest object (to request data from a web server)</a:t>
            </a:r>
          </a:p>
          <a:p>
            <a:pPr lvl="2" algn="just"/>
            <a:r>
              <a:rPr lang="en-US" dirty="0" smtClean="0"/>
              <a:t>JavaScript and HTML DOM (to display or use the data)</a:t>
            </a:r>
          </a:p>
          <a:p>
            <a:pPr lvl="1" algn="just"/>
            <a:r>
              <a:rPr lang="en-US" dirty="0" smtClean="0"/>
              <a:t>AJAX allows web pages to be updated asynchronously by exchanging data with a web server behind the scenes.</a:t>
            </a:r>
          </a:p>
          <a:p>
            <a:pPr lvl="2" algn="just"/>
            <a:r>
              <a:rPr lang="en-US" dirty="0" smtClean="0"/>
              <a:t>This means that it is possible to update parts of a web page, without reloading the whole page.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AJAX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/>
              <a:t>An event occurs in a web page (the page is loaded, a button is clicked)</a:t>
            </a:r>
          </a:p>
          <a:p>
            <a:pPr algn="just"/>
            <a:r>
              <a:rPr lang="en-US" dirty="0" smtClean="0"/>
              <a:t>An XMLHttpRequest object is created by JavaScript</a:t>
            </a:r>
          </a:p>
          <a:p>
            <a:pPr algn="just"/>
            <a:r>
              <a:rPr lang="en-US" dirty="0" smtClean="0"/>
              <a:t>The XMLHttpRequest object sends a request to a web server</a:t>
            </a:r>
          </a:p>
          <a:p>
            <a:pPr algn="just"/>
            <a:r>
              <a:rPr lang="en-US" dirty="0" smtClean="0"/>
              <a:t>The server processes the request</a:t>
            </a:r>
          </a:p>
          <a:p>
            <a:pPr algn="just"/>
            <a:r>
              <a:rPr lang="en-US" dirty="0" smtClean="0"/>
              <a:t>The server sends a response back to the web page</a:t>
            </a:r>
          </a:p>
          <a:p>
            <a:pPr algn="just"/>
            <a:r>
              <a:rPr lang="en-US" dirty="0" smtClean="0"/>
              <a:t>The response is read by JavaScript</a:t>
            </a:r>
          </a:p>
          <a:p>
            <a:pPr algn="just"/>
            <a:r>
              <a:rPr lang="en-US" dirty="0" smtClean="0"/>
              <a:t>Proper action (like page update) is performed by JavaScript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AJAX - XMLHttpRequest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The keystone of AJAX is the XMLHttpRequest object.</a:t>
            </a:r>
          </a:p>
          <a:p>
            <a:pPr algn="just"/>
            <a:r>
              <a:rPr lang="en-US" dirty="0" smtClean="0"/>
              <a:t>The XMLHttpRequest Object</a:t>
            </a:r>
          </a:p>
          <a:p>
            <a:pPr lvl="1" algn="just"/>
            <a:r>
              <a:rPr lang="en-US" dirty="0" smtClean="0"/>
              <a:t>Supported by all major browsers</a:t>
            </a:r>
          </a:p>
          <a:p>
            <a:pPr lvl="1" algn="just"/>
            <a:r>
              <a:rPr lang="en-US" dirty="0" smtClean="0"/>
              <a:t>Used to exchange data with a server behind the scenes.</a:t>
            </a:r>
          </a:p>
          <a:p>
            <a:pPr lvl="2" algn="just"/>
            <a:r>
              <a:rPr lang="en-US" dirty="0" smtClean="0"/>
              <a:t>This means that it is possible to update parts of a web page, without reloading the whole page.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- XMLHttpRequest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Create an XMLHttpRequest Object</a:t>
            </a:r>
          </a:p>
          <a:p>
            <a:pPr lvl="1" algn="just"/>
            <a:r>
              <a:rPr lang="en-US" dirty="0" smtClean="0"/>
              <a:t>All modern browsers have a built-in XMLHttpRequest object.</a:t>
            </a:r>
          </a:p>
          <a:p>
            <a:pPr lvl="1"/>
            <a:r>
              <a:rPr lang="en-US" dirty="0" smtClean="0"/>
              <a:t>Syntax for creating an XMLHttpRequest object:</a:t>
            </a:r>
          </a:p>
          <a:p>
            <a:pPr lvl="2"/>
            <a:r>
              <a:rPr lang="en-US" i="1" dirty="0" smtClean="0"/>
              <a:t>variable </a:t>
            </a:r>
            <a:r>
              <a:rPr lang="en-US" dirty="0" smtClean="0"/>
              <a:t>= new XMLHttpRequest();</a:t>
            </a:r>
          </a:p>
          <a:p>
            <a:pPr lvl="1"/>
            <a:r>
              <a:rPr lang="en-US" dirty="0" smtClean="0"/>
              <a:t>Old versions of Internet Explorer (IE5 and IE6) use an ActiveX Object:</a:t>
            </a:r>
          </a:p>
          <a:p>
            <a:pPr lvl="2"/>
            <a:r>
              <a:rPr lang="en-US" dirty="0" smtClean="0"/>
              <a:t>variable = new ActiveXObject("Microsoft.XMLHTTP");</a:t>
            </a:r>
          </a:p>
          <a:p>
            <a:pPr algn="just"/>
            <a:r>
              <a:rPr lang="en-US" dirty="0" smtClean="0"/>
              <a:t>To handle all browsers, including IE5 and IE6, check if the browser supports the XMLHttpRequest object.</a:t>
            </a:r>
          </a:p>
          <a:p>
            <a:pPr lvl="1" algn="just"/>
            <a:r>
              <a:rPr lang="en-US" dirty="0" smtClean="0"/>
              <a:t>If it does, create an XMLHttpRequest object, if not, create an ActiveXObject. This can be provided in the following </a:t>
            </a:r>
            <a:r>
              <a:rPr lang="en-US" dirty="0" smtClean="0">
                <a:hlinkClick r:id="rId2" action="ppaction://hlinksldjump"/>
              </a:rPr>
              <a:t>example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AJAX - XMLHttpRequest Object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 xhttp;</a:t>
            </a:r>
            <a:br>
              <a:rPr lang="en-US" dirty="0" smtClean="0"/>
            </a:br>
            <a:r>
              <a:rPr lang="en-US" dirty="0" smtClean="0"/>
              <a:t>if (window.XMLHttpRequest) {</a:t>
            </a:r>
            <a:br>
              <a:rPr lang="en-US" dirty="0" smtClean="0"/>
            </a:br>
            <a:r>
              <a:rPr lang="en-US" dirty="0" smtClean="0"/>
              <a:t>    xhttp = new XMLHttpRequest();</a:t>
            </a:r>
            <a:br>
              <a:rPr lang="en-US" dirty="0" smtClean="0"/>
            </a:br>
            <a:r>
              <a:rPr lang="en-US" dirty="0" smtClean="0"/>
              <a:t>    } else {</a:t>
            </a:r>
            <a:br>
              <a:rPr lang="en-US" dirty="0" smtClean="0"/>
            </a:br>
            <a:r>
              <a:rPr lang="en-US" dirty="0" smtClean="0"/>
              <a:t>    // code for IE6, IE5</a:t>
            </a:r>
            <a:br>
              <a:rPr lang="en-US" dirty="0" smtClean="0"/>
            </a:br>
            <a:r>
              <a:rPr lang="en-US" dirty="0" smtClean="0"/>
              <a:t>    xhttp = new ActiveXObject("Microsoft.XMLHTTP");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Structure of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/>
            <a:r>
              <a:rPr lang="en-US" dirty="0" smtClean="0"/>
              <a:t>The following declaration means that there is an external DTD on which this document depends.</a:t>
            </a:r>
          </a:p>
          <a:p>
            <a:pPr lvl="3" algn="just">
              <a:buNone/>
            </a:pPr>
            <a:r>
              <a:rPr lang="it-IT" b="1" dirty="0" smtClean="0"/>
              <a:t>&lt;?xml version="1.0" standalone="no" ?&gt;</a:t>
            </a:r>
          </a:p>
          <a:p>
            <a:pPr lvl="1" algn="just"/>
            <a:r>
              <a:rPr lang="en-US" dirty="0" smtClean="0"/>
              <a:t>On the other hand, if your XML document has no associated DTD, the correct XML declaration is:</a:t>
            </a:r>
          </a:p>
          <a:p>
            <a:pPr lvl="3" algn="just">
              <a:buNone/>
            </a:pPr>
            <a:r>
              <a:rPr lang="en-US" b="1" dirty="0" smtClean="0"/>
              <a:t>&lt;?xml version="1.0" standalone="yes" ?&gt;</a:t>
            </a:r>
          </a:p>
          <a:p>
            <a:pPr lvl="1" algn="just"/>
            <a:r>
              <a:rPr lang="en-US" dirty="0" smtClean="0"/>
              <a:t>The order of attributes does not matter. </a:t>
            </a:r>
          </a:p>
          <a:p>
            <a:pPr lvl="1" algn="just"/>
            <a:r>
              <a:rPr lang="en-US" dirty="0" smtClean="0"/>
              <a:t>Single and double quotes can be used interchangeably, provided they are of matching kind around any particular attribute value.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Access Across Domains</a:t>
            </a:r>
          </a:p>
          <a:p>
            <a:pPr lvl="1" algn="just"/>
            <a:r>
              <a:rPr lang="en-US" dirty="0" smtClean="0"/>
              <a:t>For security reasons, modern browsers do not allow access across domains.</a:t>
            </a:r>
          </a:p>
          <a:p>
            <a:pPr lvl="1" algn="just"/>
            <a:r>
              <a:rPr lang="en-US" dirty="0" smtClean="0"/>
              <a:t>This means that both the web page and the XML file it tries to load, must be located on the same server.</a:t>
            </a:r>
          </a:p>
          <a:p>
            <a:pPr algn="just"/>
            <a:r>
              <a:rPr lang="en-US" dirty="0" smtClean="0"/>
              <a:t>Old versions of Internet Explorer (IE5 and IE6) do not support the XMLHttpRequest object.</a:t>
            </a:r>
          </a:p>
          <a:p>
            <a:pPr lvl="1" algn="just"/>
            <a:r>
              <a:rPr lang="en-US" dirty="0" smtClean="0"/>
              <a:t>To handle IE5 and IE6, check if the browser supports the XMLHttpRequest object, or else create an ActiveXObject . This can be provided in the following </a:t>
            </a:r>
            <a:r>
              <a:rPr lang="en-US" dirty="0" smtClean="0">
                <a:hlinkClick r:id="rId2" action="ppaction://hlinksldjump"/>
              </a:rPr>
              <a:t>example</a:t>
            </a:r>
            <a:r>
              <a:rPr lang="en-US" dirty="0" smtClean="0"/>
              <a:t>.</a:t>
            </a:r>
          </a:p>
          <a:p>
            <a:pPr lvl="1" algn="just"/>
            <a:endParaRPr lang="en-US" dirty="0" smtClean="0"/>
          </a:p>
          <a:p>
            <a:pPr algn="just"/>
            <a:endParaRPr 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AJAX - XMLHttpRequest Object</a:t>
            </a:r>
            <a:br>
              <a:rPr lang="en-US" dirty="0" smtClean="0"/>
            </a:b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 (window.XMLHttpRequest) {</a:t>
            </a:r>
            <a:br>
              <a:rPr lang="en-US" dirty="0" smtClean="0"/>
            </a:br>
            <a:r>
              <a:rPr lang="en-US" dirty="0" smtClean="0"/>
              <a:t>    // code for modern browsers</a:t>
            </a:r>
            <a:br>
              <a:rPr lang="en-US" dirty="0" smtClean="0"/>
            </a:br>
            <a:r>
              <a:rPr lang="en-US" dirty="0" smtClean="0"/>
              <a:t>    xmlhttp = new XMLHttpRequest();</a:t>
            </a:r>
            <a:br>
              <a:rPr lang="en-US" dirty="0" smtClean="0"/>
            </a:br>
            <a:r>
              <a:rPr lang="en-US" dirty="0" smtClean="0"/>
              <a:t> } else {</a:t>
            </a:r>
            <a:br>
              <a:rPr lang="en-US" dirty="0" smtClean="0"/>
            </a:br>
            <a:r>
              <a:rPr lang="en-US" dirty="0" smtClean="0"/>
              <a:t>    // code for old IE browsers</a:t>
            </a:r>
            <a:br>
              <a:rPr lang="en-US" dirty="0" smtClean="0"/>
            </a:br>
            <a:r>
              <a:rPr lang="en-US" dirty="0" smtClean="0"/>
              <a:t>    xmlhttp = new ActiveXObject("Microsoft.XMLHTTP");</a:t>
            </a:r>
            <a:br>
              <a:rPr lang="en-US" dirty="0" smtClean="0"/>
            </a:br>
            <a:r>
              <a:rPr lang="en-US" dirty="0" smtClean="0"/>
              <a:t>}</a:t>
            </a:r>
            <a:endParaRPr lang="en-US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XMLHttpRequest Object Methods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3437" t="19792" r="17188" b="7292"/>
          <a:stretch>
            <a:fillRect/>
          </a:stretch>
        </p:blipFill>
        <p:spPr bwMode="auto">
          <a:xfrm>
            <a:off x="1752600" y="1219200"/>
            <a:ext cx="5791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XMLHttpRequest Object Properties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3438" t="16667" r="17187" b="17708"/>
          <a:stretch>
            <a:fillRect/>
          </a:stretch>
        </p:blipFill>
        <p:spPr bwMode="auto">
          <a:xfrm>
            <a:off x="1828800" y="1371600"/>
            <a:ext cx="5791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Structure of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en-US" b="1" dirty="0" smtClean="0"/>
              <a:t>Document Type Declaration</a:t>
            </a:r>
          </a:p>
          <a:p>
            <a:pPr lvl="1" algn="just"/>
            <a:r>
              <a:rPr lang="en-US" dirty="0" smtClean="0"/>
              <a:t>The document type declaration follows the XML declaration. </a:t>
            </a:r>
          </a:p>
          <a:p>
            <a:pPr lvl="1" algn="just"/>
            <a:r>
              <a:rPr lang="en-US" dirty="0" smtClean="0"/>
              <a:t>The purpose of this declaration is </a:t>
            </a:r>
          </a:p>
          <a:p>
            <a:pPr lvl="2" algn="just"/>
            <a:r>
              <a:rPr lang="en-US" dirty="0" smtClean="0"/>
              <a:t>To announce the root element (sometimes called the </a:t>
            </a:r>
            <a:r>
              <a:rPr lang="en-US" i="1" dirty="0" smtClean="0"/>
              <a:t>document</a:t>
            </a:r>
            <a:r>
              <a:rPr lang="en-US" dirty="0" smtClean="0"/>
              <a:t> </a:t>
            </a:r>
            <a:r>
              <a:rPr lang="en-US" i="1" dirty="0" smtClean="0"/>
              <a:t>element</a:t>
            </a:r>
            <a:r>
              <a:rPr lang="en-US" dirty="0" smtClean="0"/>
              <a:t>) </a:t>
            </a:r>
          </a:p>
          <a:p>
            <a:pPr lvl="2" algn="just"/>
            <a:r>
              <a:rPr lang="en-US" dirty="0" smtClean="0"/>
              <a:t>To provide the location of the DTD. </a:t>
            </a:r>
          </a:p>
          <a:p>
            <a:pPr lvl="1" algn="just"/>
            <a:r>
              <a:rPr lang="en-US" dirty="0" smtClean="0"/>
              <a:t>The general syntax is:</a:t>
            </a:r>
          </a:p>
          <a:p>
            <a:pPr lvl="3">
              <a:buNone/>
            </a:pPr>
            <a:r>
              <a:rPr lang="en-US" b="1" dirty="0" smtClean="0"/>
              <a:t>&lt;!DOCTYPE RootElement (SYSTEM | PUBLIC) ExternalDeclarations? [InternalDeclarations]? &gt;</a:t>
            </a:r>
          </a:p>
          <a:p>
            <a:pPr lvl="2"/>
            <a:r>
              <a:rPr lang="en-US" dirty="0" smtClean="0"/>
              <a:t>&lt;!DOCTYPE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literal string</a:t>
            </a:r>
          </a:p>
          <a:p>
            <a:pPr lvl="2" algn="just"/>
            <a:r>
              <a:rPr lang="en-US" dirty="0" smtClean="0"/>
              <a:t>RootElement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name to be provided to the outermost element of your hierarchy, followed by either the literal keyword SYSTEM or PUBLIC.</a:t>
            </a:r>
          </a:p>
          <a:p>
            <a:pPr lvl="2" algn="just"/>
            <a:r>
              <a:rPr lang="en-US" dirty="0" smtClean="0"/>
              <a:t>ExternalDeclarations portion is typically the relative path or URL to the DTD that describes your document type.</a:t>
            </a:r>
          </a:p>
          <a:p>
            <a:pPr lvl="2" algn="just"/>
            <a:r>
              <a:rPr lang="en-US" dirty="0" smtClean="0"/>
              <a:t>If there are InternalDeclarations (</a:t>
            </a:r>
            <a:r>
              <a:rPr lang="en-US" i="1" dirty="0" smtClean="0"/>
              <a:t>It is really only optional if the entire DTD appears as an InternalDeclarations</a:t>
            </a:r>
            <a:r>
              <a:rPr lang="en-US" dirty="0" smtClean="0"/>
              <a:t>), they must be enclosed in square brackets.</a:t>
            </a:r>
          </a:p>
          <a:p>
            <a:pPr lvl="2" algn="just"/>
            <a:r>
              <a:rPr lang="en-US" b="1" dirty="0" smtClean="0"/>
              <a:t>Example: </a:t>
            </a:r>
            <a:r>
              <a:rPr lang="en-US" dirty="0" smtClean="0"/>
              <a:t>&lt;!DOCTYPE Employees SYSTEM "employees.dtd"&gt;</a:t>
            </a:r>
          </a:p>
          <a:p>
            <a:pPr lvl="2" algn="just"/>
            <a:r>
              <a:rPr lang="en-US" dirty="0" smtClean="0"/>
              <a:t>Since the XML prolog is the combination of the XML declaration and the document type declaration , it can be  written as</a:t>
            </a:r>
          </a:p>
          <a:p>
            <a:pPr lvl="3" algn="just">
              <a:buNone/>
            </a:pPr>
            <a:r>
              <a:rPr lang="it-IT" dirty="0" smtClean="0"/>
              <a:t>&lt;?xml version="1.0" standalone="no" ?&gt;</a:t>
            </a:r>
          </a:p>
          <a:p>
            <a:pPr lvl="3" algn="just">
              <a:buNone/>
            </a:pPr>
            <a:r>
              <a:rPr lang="en-US" dirty="0" smtClean="0"/>
              <a:t>&lt;!DOCTYPE Employees SYSTEM "employees.dtd"&gt;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XML - Structure of XML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799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Document Body</a:t>
            </a:r>
          </a:p>
          <a:p>
            <a:pPr lvl="1" algn="just"/>
            <a:r>
              <a:rPr lang="en-US" dirty="0" smtClean="0"/>
              <a:t>The document body, or instance, is the bulk of the information content of the document.</a:t>
            </a:r>
          </a:p>
          <a:p>
            <a:pPr lvl="1" algn="just"/>
            <a:r>
              <a:rPr lang="en-US" dirty="0" smtClean="0"/>
              <a:t>The following example shows a very simple XHTML 1.0 document. </a:t>
            </a:r>
          </a:p>
          <a:p>
            <a:pPr lvl="2" algn="just"/>
            <a:r>
              <a:rPr lang="en-US" dirty="0" smtClean="0"/>
              <a:t>The DOCTYPE is "html" (not "xhtml"), so the document body begins with &lt;html ....&gt; and ends with &lt;/html&gt;.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36458" r="47656" b="34375"/>
          <a:stretch>
            <a:fillRect/>
          </a:stretch>
        </p:blipFill>
        <p:spPr bwMode="auto">
          <a:xfrm>
            <a:off x="990600" y="3322316"/>
            <a:ext cx="6889595" cy="3005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/>
        </p:nvGrpSpPr>
        <p:grpSpPr>
          <a:xfrm>
            <a:off x="4876800" y="4465316"/>
            <a:ext cx="4114800" cy="1219200"/>
            <a:chOff x="4648200" y="4572000"/>
            <a:chExt cx="4114800" cy="1219200"/>
          </a:xfrm>
        </p:grpSpPr>
        <p:pic>
          <p:nvPicPr>
            <p:cNvPr id="276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10417" r="57813" b="78125"/>
            <a:stretch>
              <a:fillRect/>
            </a:stretch>
          </p:blipFill>
          <p:spPr bwMode="auto">
            <a:xfrm>
              <a:off x="4648200" y="4953000"/>
              <a:ext cx="4114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4648200" y="45720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Output: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5394796</TotalTime>
  <Words>3778</Words>
  <Application>Microsoft Office PowerPoint</Application>
  <PresentationFormat>On-screen Show (4:3)</PresentationFormat>
  <Paragraphs>584</Paragraphs>
  <Slides>73</Slides>
  <Notes>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UNIT-V</vt:lpstr>
      <vt:lpstr>XML</vt:lpstr>
      <vt:lpstr>XML</vt:lpstr>
      <vt:lpstr>XML</vt:lpstr>
      <vt:lpstr>XML - Structure of XML Document</vt:lpstr>
      <vt:lpstr>XML - Structure of XML Document</vt:lpstr>
      <vt:lpstr>XML - Structure of XML Document</vt:lpstr>
      <vt:lpstr>XML - Structure of XML Document</vt:lpstr>
      <vt:lpstr>XML - Structure of XML Document</vt:lpstr>
      <vt:lpstr>XML – Topic Beyond Syllabus</vt:lpstr>
      <vt:lpstr>XML – Topic Beyond Syllabus</vt:lpstr>
      <vt:lpstr>XML – Topic Beyond Syllabus</vt:lpstr>
      <vt:lpstr>XML – Topic Beyond Syllabus</vt:lpstr>
      <vt:lpstr>XML – Topic Beyond Syllabus</vt:lpstr>
      <vt:lpstr>Document Type Definition (DTD)</vt:lpstr>
      <vt:lpstr>Document Type Definition (DTD)</vt:lpstr>
      <vt:lpstr>Document Type Definition (DTD)</vt:lpstr>
      <vt:lpstr>Document Type Definition (DTD)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DTD - XML Building Blocks</vt:lpstr>
      <vt:lpstr>XML Name Spaces</vt:lpstr>
      <vt:lpstr>XML Name Spaces</vt:lpstr>
      <vt:lpstr>XML Name Spaces</vt:lpstr>
      <vt:lpstr>XML Name Spaces</vt:lpstr>
      <vt:lpstr>XML Name Spaces</vt:lpstr>
      <vt:lpstr>XML Name Spaces</vt:lpstr>
      <vt:lpstr>XML Schema</vt:lpstr>
      <vt:lpstr>XML Schema</vt:lpstr>
      <vt:lpstr>XML Schema</vt:lpstr>
      <vt:lpstr> Working with DOM</vt:lpstr>
      <vt:lpstr> Working with DOM</vt:lpstr>
      <vt:lpstr> Working with DOM</vt:lpstr>
      <vt:lpstr> Working with DOM</vt:lpstr>
      <vt:lpstr> Working with SAX Parser</vt:lpstr>
      <vt:lpstr>XML processing with SAX</vt:lpstr>
      <vt:lpstr>XML processing with SAX</vt:lpstr>
      <vt:lpstr>Working with XSLT</vt:lpstr>
      <vt:lpstr>Working with XSLT</vt:lpstr>
      <vt:lpstr>Working with XSLT - Transformation</vt:lpstr>
      <vt:lpstr>Working with XSLT - Transformation</vt:lpstr>
      <vt:lpstr>Working with XSLT - Transformation Example - catalog.xml</vt:lpstr>
      <vt:lpstr>Working with XSLT - Transformation Example - catalog.xsl</vt:lpstr>
      <vt:lpstr>Working with XSLT - Transformation Example - catalog.xml</vt:lpstr>
      <vt:lpstr>Working with XSLT</vt:lpstr>
      <vt:lpstr>Working with XSLT</vt:lpstr>
      <vt:lpstr>Working with XSLT</vt:lpstr>
      <vt:lpstr>AJAX - Overview</vt:lpstr>
      <vt:lpstr>AJAX - Exploring</vt:lpstr>
      <vt:lpstr>How AJAX Works</vt:lpstr>
      <vt:lpstr>AJAX - XMLHttpRequest Object</vt:lpstr>
      <vt:lpstr>AJAX - XMLHttpRequest Object</vt:lpstr>
      <vt:lpstr>AJAX - XMLHttpRequest Object Example</vt:lpstr>
      <vt:lpstr>Slide 70</vt:lpstr>
      <vt:lpstr>AJAX - XMLHttpRequest Object Example</vt:lpstr>
      <vt:lpstr>XMLHttpRequest Object Methods</vt:lpstr>
      <vt:lpstr>XMLHttpRequest Object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UNIT-II</dc:title>
  <dc:creator>Jayakrishna</dc:creator>
  <cp:lastModifiedBy>JK</cp:lastModifiedBy>
  <cp:revision>1440</cp:revision>
  <dcterms:created xsi:type="dcterms:W3CDTF">2012-05-24T07:42:48Z</dcterms:created>
  <dcterms:modified xsi:type="dcterms:W3CDTF">2017-04-24T15:48:04Z</dcterms:modified>
</cp:coreProperties>
</file>